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400" r:id="rId3"/>
    <p:sldId id="401" r:id="rId4"/>
    <p:sldId id="402" r:id="rId5"/>
    <p:sldId id="403" r:id="rId6"/>
    <p:sldId id="404" r:id="rId7"/>
    <p:sldId id="405" r:id="rId8"/>
    <p:sldId id="407" r:id="rId9"/>
    <p:sldId id="408" r:id="rId10"/>
    <p:sldId id="409" r:id="rId11"/>
    <p:sldId id="412" r:id="rId12"/>
    <p:sldId id="413" r:id="rId13"/>
    <p:sldId id="414" r:id="rId14"/>
    <p:sldId id="415" r:id="rId15"/>
    <p:sldId id="416" r:id="rId16"/>
    <p:sldId id="417" r:id="rId17"/>
    <p:sldId id="418" r:id="rId18"/>
    <p:sldId id="419" r:id="rId19"/>
    <p:sldId id="420" r:id="rId20"/>
    <p:sldId id="421" r:id="rId21"/>
    <p:sldId id="422" r:id="rId22"/>
    <p:sldId id="423" r:id="rId23"/>
    <p:sldId id="424"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905">
          <p15:clr>
            <a:srgbClr val="A4A3A4"/>
          </p15:clr>
        </p15:guide>
        <p15:guide id="2" pos="76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C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67" autoAdjust="0"/>
    <p:restoredTop sz="98264" autoAdjust="0"/>
  </p:normalViewPr>
  <p:slideViewPr>
    <p:cSldViewPr snapToGrid="0" snapToObjects="1">
      <p:cViewPr varScale="1">
        <p:scale>
          <a:sx n="60" d="100"/>
          <a:sy n="60" d="100"/>
        </p:scale>
        <p:origin x="-128" y="-1288"/>
      </p:cViewPr>
      <p:guideLst>
        <p:guide orient="horz" pos="905"/>
        <p:guide pos="76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31"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74456-3AFA-F849-8852-AB647D6C23B3}" type="datetimeFigureOut">
              <a:rPr lang="fr-FR" smtClean="0"/>
              <a:t>06/11/18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CA2E24-F30E-6E40-8AAC-B82E63F32295}" type="slidenum">
              <a:rPr lang="fr-FR" smtClean="0"/>
              <a:t>‹#›</a:t>
            </a:fld>
            <a:endParaRPr lang="fr-FR"/>
          </a:p>
        </p:txBody>
      </p:sp>
    </p:spTree>
    <p:extLst>
      <p:ext uri="{BB962C8B-B14F-4D97-AF65-F5344CB8AC3E}">
        <p14:creationId xmlns:p14="http://schemas.microsoft.com/office/powerpoint/2010/main" val="4026992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CA2E24-F30E-6E40-8AAC-B82E63F3229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7017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D30B39D-79E7-6847-8FF4-9376FF17588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 xmlns:a16="http://schemas.microsoft.com/office/drawing/2014/main" id="{906595A2-D457-1E47-8CBF-D9FE745217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a:extLst>
              <a:ext uri="{FF2B5EF4-FFF2-40B4-BE49-F238E27FC236}">
                <a16:creationId xmlns="" xmlns:a16="http://schemas.microsoft.com/office/drawing/2014/main" id="{7A523351-ED9B-0C41-BE79-B0ADE98A26EC}"/>
              </a:ext>
            </a:extLst>
          </p:cNvPr>
          <p:cNvSpPr>
            <a:spLocks noGrp="1"/>
          </p:cNvSpPr>
          <p:nvPr>
            <p:ph type="dt" sz="half" idx="10"/>
          </p:nvPr>
        </p:nvSpPr>
        <p:spPr/>
        <p:txBody>
          <a:bodyPr/>
          <a:lstStyle/>
          <a:p>
            <a:fld id="{1EC47F7C-CEE1-E34F-BB09-1289D781A90E}" type="datetimeFigureOut">
              <a:rPr lang="fr-FR" smtClean="0"/>
              <a:t>06/11/18</a:t>
            </a:fld>
            <a:endParaRPr lang="fr-FR"/>
          </a:p>
        </p:txBody>
      </p:sp>
      <p:sp>
        <p:nvSpPr>
          <p:cNvPr id="5" name="Espace réservé du pied de page 4">
            <a:extLst>
              <a:ext uri="{FF2B5EF4-FFF2-40B4-BE49-F238E27FC236}">
                <a16:creationId xmlns="" xmlns:a16="http://schemas.microsoft.com/office/drawing/2014/main" id="{B087F838-EAF0-0D4F-A341-3A73A85297E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BB8340D8-6907-854D-A864-80637678E2CE}"/>
              </a:ext>
            </a:extLst>
          </p:cNvPr>
          <p:cNvSpPr>
            <a:spLocks noGrp="1"/>
          </p:cNvSpPr>
          <p:nvPr>
            <p:ph type="sldNum" sz="quarter" idx="12"/>
          </p:nvPr>
        </p:nvSpPr>
        <p:spPr/>
        <p:txBody>
          <a:bodyPr/>
          <a:lstStyle/>
          <a:p>
            <a:fld id="{B0ABB224-E7E1-7A48-B7CC-9155417E1816}" type="slidenum">
              <a:rPr lang="fr-FR" smtClean="0"/>
              <a:t>‹#›</a:t>
            </a:fld>
            <a:endParaRPr lang="fr-FR"/>
          </a:p>
        </p:txBody>
      </p:sp>
    </p:spTree>
    <p:extLst>
      <p:ext uri="{BB962C8B-B14F-4D97-AF65-F5344CB8AC3E}">
        <p14:creationId xmlns:p14="http://schemas.microsoft.com/office/powerpoint/2010/main" val="1249494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E81E856-499D-EA4A-9B65-3DDCFB6FD4C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B0FC54B7-D7A5-AF4E-B7EC-9FDFFF188A54}"/>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E8AB9DA0-427B-744B-94AD-8E464AC9B9D1}"/>
              </a:ext>
            </a:extLst>
          </p:cNvPr>
          <p:cNvSpPr>
            <a:spLocks noGrp="1"/>
          </p:cNvSpPr>
          <p:nvPr>
            <p:ph type="dt" sz="half" idx="10"/>
          </p:nvPr>
        </p:nvSpPr>
        <p:spPr/>
        <p:txBody>
          <a:bodyPr/>
          <a:lstStyle/>
          <a:p>
            <a:fld id="{1EC47F7C-CEE1-E34F-BB09-1289D781A90E}" type="datetimeFigureOut">
              <a:rPr lang="fr-FR" smtClean="0"/>
              <a:t>06/11/18</a:t>
            </a:fld>
            <a:endParaRPr lang="fr-FR"/>
          </a:p>
        </p:txBody>
      </p:sp>
      <p:sp>
        <p:nvSpPr>
          <p:cNvPr id="5" name="Espace réservé du pied de page 4">
            <a:extLst>
              <a:ext uri="{FF2B5EF4-FFF2-40B4-BE49-F238E27FC236}">
                <a16:creationId xmlns="" xmlns:a16="http://schemas.microsoft.com/office/drawing/2014/main" id="{2BDE15D9-6747-C04F-A95C-4A9DDBE6B1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EE2FE3C8-E3D7-774B-8D3B-5B4D50C59CDB}"/>
              </a:ext>
            </a:extLst>
          </p:cNvPr>
          <p:cNvSpPr>
            <a:spLocks noGrp="1"/>
          </p:cNvSpPr>
          <p:nvPr>
            <p:ph type="sldNum" sz="quarter" idx="12"/>
          </p:nvPr>
        </p:nvSpPr>
        <p:spPr/>
        <p:txBody>
          <a:bodyPr/>
          <a:lstStyle/>
          <a:p>
            <a:fld id="{B0ABB224-E7E1-7A48-B7CC-9155417E1816}" type="slidenum">
              <a:rPr lang="fr-FR" smtClean="0"/>
              <a:t>‹#›</a:t>
            </a:fld>
            <a:endParaRPr lang="fr-FR"/>
          </a:p>
        </p:txBody>
      </p:sp>
    </p:spTree>
    <p:extLst>
      <p:ext uri="{BB962C8B-B14F-4D97-AF65-F5344CB8AC3E}">
        <p14:creationId xmlns:p14="http://schemas.microsoft.com/office/powerpoint/2010/main" val="2334208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7E24AA41-C302-F841-BEA7-8FEBD42014B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4AED1EE8-22CC-0F40-9B96-FC3BC5847166}"/>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84D7C7D3-FF1D-0648-9A73-51BB978E7603}"/>
              </a:ext>
            </a:extLst>
          </p:cNvPr>
          <p:cNvSpPr>
            <a:spLocks noGrp="1"/>
          </p:cNvSpPr>
          <p:nvPr>
            <p:ph type="dt" sz="half" idx="10"/>
          </p:nvPr>
        </p:nvSpPr>
        <p:spPr/>
        <p:txBody>
          <a:bodyPr/>
          <a:lstStyle/>
          <a:p>
            <a:fld id="{1EC47F7C-CEE1-E34F-BB09-1289D781A90E}" type="datetimeFigureOut">
              <a:rPr lang="fr-FR" smtClean="0"/>
              <a:t>06/11/18</a:t>
            </a:fld>
            <a:endParaRPr lang="fr-FR"/>
          </a:p>
        </p:txBody>
      </p:sp>
      <p:sp>
        <p:nvSpPr>
          <p:cNvPr id="5" name="Espace réservé du pied de page 4">
            <a:extLst>
              <a:ext uri="{FF2B5EF4-FFF2-40B4-BE49-F238E27FC236}">
                <a16:creationId xmlns="" xmlns:a16="http://schemas.microsoft.com/office/drawing/2014/main" id="{8207D130-3D2D-8E43-8F59-3B3CEEE6DB9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E399BB8D-775D-2E4F-9C53-7C4CEBDD20BE}"/>
              </a:ext>
            </a:extLst>
          </p:cNvPr>
          <p:cNvSpPr>
            <a:spLocks noGrp="1"/>
          </p:cNvSpPr>
          <p:nvPr>
            <p:ph type="sldNum" sz="quarter" idx="12"/>
          </p:nvPr>
        </p:nvSpPr>
        <p:spPr/>
        <p:txBody>
          <a:bodyPr/>
          <a:lstStyle/>
          <a:p>
            <a:fld id="{B0ABB224-E7E1-7A48-B7CC-9155417E1816}" type="slidenum">
              <a:rPr lang="fr-FR" smtClean="0"/>
              <a:t>‹#›</a:t>
            </a:fld>
            <a:endParaRPr lang="fr-FR"/>
          </a:p>
        </p:txBody>
      </p:sp>
    </p:spTree>
    <p:extLst>
      <p:ext uri="{BB962C8B-B14F-4D97-AF65-F5344CB8AC3E}">
        <p14:creationId xmlns:p14="http://schemas.microsoft.com/office/powerpoint/2010/main" val="921286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013E0AB-5C62-CA41-9F81-B2D94E36C3F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F697CD58-E53E-1A44-8389-E6ED2C18791B}"/>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09439F73-1A7C-704E-A09D-E1435BFF0358}"/>
              </a:ext>
            </a:extLst>
          </p:cNvPr>
          <p:cNvSpPr>
            <a:spLocks noGrp="1"/>
          </p:cNvSpPr>
          <p:nvPr>
            <p:ph type="dt" sz="half" idx="10"/>
          </p:nvPr>
        </p:nvSpPr>
        <p:spPr/>
        <p:txBody>
          <a:bodyPr/>
          <a:lstStyle/>
          <a:p>
            <a:fld id="{1EC47F7C-CEE1-E34F-BB09-1289D781A90E}" type="datetimeFigureOut">
              <a:rPr lang="fr-FR" smtClean="0"/>
              <a:t>06/11/18</a:t>
            </a:fld>
            <a:endParaRPr lang="fr-FR"/>
          </a:p>
        </p:txBody>
      </p:sp>
      <p:sp>
        <p:nvSpPr>
          <p:cNvPr id="5" name="Espace réservé du pied de page 4">
            <a:extLst>
              <a:ext uri="{FF2B5EF4-FFF2-40B4-BE49-F238E27FC236}">
                <a16:creationId xmlns="" xmlns:a16="http://schemas.microsoft.com/office/drawing/2014/main" id="{E86B61AF-5383-DB46-B10E-CC9253C5153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9C25AC74-B967-CC43-BD05-1EA987C2206E}"/>
              </a:ext>
            </a:extLst>
          </p:cNvPr>
          <p:cNvSpPr>
            <a:spLocks noGrp="1"/>
          </p:cNvSpPr>
          <p:nvPr>
            <p:ph type="sldNum" sz="quarter" idx="12"/>
          </p:nvPr>
        </p:nvSpPr>
        <p:spPr/>
        <p:txBody>
          <a:bodyPr/>
          <a:lstStyle/>
          <a:p>
            <a:fld id="{B0ABB224-E7E1-7A48-B7CC-9155417E1816}" type="slidenum">
              <a:rPr lang="fr-FR" smtClean="0"/>
              <a:t>‹#›</a:t>
            </a:fld>
            <a:endParaRPr lang="fr-FR"/>
          </a:p>
        </p:txBody>
      </p:sp>
    </p:spTree>
    <p:extLst>
      <p:ext uri="{BB962C8B-B14F-4D97-AF65-F5344CB8AC3E}">
        <p14:creationId xmlns:p14="http://schemas.microsoft.com/office/powerpoint/2010/main" val="4065260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DA9F5C0-79BC-4E44-811F-83C332BE4FE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 xmlns:a16="http://schemas.microsoft.com/office/drawing/2014/main" id="{62E9338B-4C9B-AD48-9EC5-709D59DF65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 xmlns:a16="http://schemas.microsoft.com/office/drawing/2014/main" id="{C0477901-7896-EA49-8760-B032E8811E7D}"/>
              </a:ext>
            </a:extLst>
          </p:cNvPr>
          <p:cNvSpPr>
            <a:spLocks noGrp="1"/>
          </p:cNvSpPr>
          <p:nvPr>
            <p:ph type="dt" sz="half" idx="10"/>
          </p:nvPr>
        </p:nvSpPr>
        <p:spPr/>
        <p:txBody>
          <a:bodyPr/>
          <a:lstStyle/>
          <a:p>
            <a:fld id="{1EC47F7C-CEE1-E34F-BB09-1289D781A90E}" type="datetimeFigureOut">
              <a:rPr lang="fr-FR" smtClean="0"/>
              <a:t>06/11/18</a:t>
            </a:fld>
            <a:endParaRPr lang="fr-FR"/>
          </a:p>
        </p:txBody>
      </p:sp>
      <p:sp>
        <p:nvSpPr>
          <p:cNvPr id="5" name="Espace réservé du pied de page 4">
            <a:extLst>
              <a:ext uri="{FF2B5EF4-FFF2-40B4-BE49-F238E27FC236}">
                <a16:creationId xmlns="" xmlns:a16="http://schemas.microsoft.com/office/drawing/2014/main" id="{7C7A6F26-F3FC-3C40-AF1E-9CAAAF7223A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4212B206-6ED2-484C-AE2C-A464CB2A8675}"/>
              </a:ext>
            </a:extLst>
          </p:cNvPr>
          <p:cNvSpPr>
            <a:spLocks noGrp="1"/>
          </p:cNvSpPr>
          <p:nvPr>
            <p:ph type="sldNum" sz="quarter" idx="12"/>
          </p:nvPr>
        </p:nvSpPr>
        <p:spPr/>
        <p:txBody>
          <a:bodyPr/>
          <a:lstStyle/>
          <a:p>
            <a:fld id="{B0ABB224-E7E1-7A48-B7CC-9155417E1816}" type="slidenum">
              <a:rPr lang="fr-FR" smtClean="0"/>
              <a:t>‹#›</a:t>
            </a:fld>
            <a:endParaRPr lang="fr-FR"/>
          </a:p>
        </p:txBody>
      </p:sp>
    </p:spTree>
    <p:extLst>
      <p:ext uri="{BB962C8B-B14F-4D97-AF65-F5344CB8AC3E}">
        <p14:creationId xmlns:p14="http://schemas.microsoft.com/office/powerpoint/2010/main" val="374344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F9A3F9C-56D6-5043-BC19-FA2D55B6E25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8036B99C-F708-A04D-ACF1-9CAEB43F0792}"/>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B600BF06-1F09-7C4D-895D-89B709171B93}"/>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8923AAAC-FC19-2046-BDD5-59B03767230B}"/>
              </a:ext>
            </a:extLst>
          </p:cNvPr>
          <p:cNvSpPr>
            <a:spLocks noGrp="1"/>
          </p:cNvSpPr>
          <p:nvPr>
            <p:ph type="dt" sz="half" idx="10"/>
          </p:nvPr>
        </p:nvSpPr>
        <p:spPr/>
        <p:txBody>
          <a:bodyPr/>
          <a:lstStyle/>
          <a:p>
            <a:fld id="{1EC47F7C-CEE1-E34F-BB09-1289D781A90E}" type="datetimeFigureOut">
              <a:rPr lang="fr-FR" smtClean="0"/>
              <a:t>06/11/18</a:t>
            </a:fld>
            <a:endParaRPr lang="fr-FR"/>
          </a:p>
        </p:txBody>
      </p:sp>
      <p:sp>
        <p:nvSpPr>
          <p:cNvPr id="6" name="Espace réservé du pied de page 5">
            <a:extLst>
              <a:ext uri="{FF2B5EF4-FFF2-40B4-BE49-F238E27FC236}">
                <a16:creationId xmlns="" xmlns:a16="http://schemas.microsoft.com/office/drawing/2014/main" id="{8329075C-CE0E-8742-B7BA-5059BCB87BC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E155AB8B-1568-5746-91CD-28EE76EB7EEC}"/>
              </a:ext>
            </a:extLst>
          </p:cNvPr>
          <p:cNvSpPr>
            <a:spLocks noGrp="1"/>
          </p:cNvSpPr>
          <p:nvPr>
            <p:ph type="sldNum" sz="quarter" idx="12"/>
          </p:nvPr>
        </p:nvSpPr>
        <p:spPr/>
        <p:txBody>
          <a:bodyPr/>
          <a:lstStyle/>
          <a:p>
            <a:fld id="{B0ABB224-E7E1-7A48-B7CC-9155417E1816}" type="slidenum">
              <a:rPr lang="fr-FR" smtClean="0"/>
              <a:t>‹#›</a:t>
            </a:fld>
            <a:endParaRPr lang="fr-FR"/>
          </a:p>
        </p:txBody>
      </p:sp>
    </p:spTree>
    <p:extLst>
      <p:ext uri="{BB962C8B-B14F-4D97-AF65-F5344CB8AC3E}">
        <p14:creationId xmlns:p14="http://schemas.microsoft.com/office/powerpoint/2010/main" val="270671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D2B6B68-B32A-C94D-A100-663667819F6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44E61665-6923-B840-AE7B-BE8D27F255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 xmlns:a16="http://schemas.microsoft.com/office/drawing/2014/main" id="{A842000C-0FAD-E04B-BD9C-338ED105B87B}"/>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22AF5107-858C-F94B-9910-D76732DFCF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 xmlns:a16="http://schemas.microsoft.com/office/drawing/2014/main" id="{8026C0CF-FD6E-0545-A86B-B47E18216F74}"/>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E3BEF2A2-FB9C-B444-B967-65BACFDECE35}"/>
              </a:ext>
            </a:extLst>
          </p:cNvPr>
          <p:cNvSpPr>
            <a:spLocks noGrp="1"/>
          </p:cNvSpPr>
          <p:nvPr>
            <p:ph type="dt" sz="half" idx="10"/>
          </p:nvPr>
        </p:nvSpPr>
        <p:spPr/>
        <p:txBody>
          <a:bodyPr/>
          <a:lstStyle/>
          <a:p>
            <a:fld id="{1EC47F7C-CEE1-E34F-BB09-1289D781A90E}" type="datetimeFigureOut">
              <a:rPr lang="fr-FR" smtClean="0"/>
              <a:t>06/11/18</a:t>
            </a:fld>
            <a:endParaRPr lang="fr-FR"/>
          </a:p>
        </p:txBody>
      </p:sp>
      <p:sp>
        <p:nvSpPr>
          <p:cNvPr id="8" name="Espace réservé du pied de page 7">
            <a:extLst>
              <a:ext uri="{FF2B5EF4-FFF2-40B4-BE49-F238E27FC236}">
                <a16:creationId xmlns="" xmlns:a16="http://schemas.microsoft.com/office/drawing/2014/main" id="{438FEFCE-8357-6144-A5FA-459D022E4F2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 xmlns:a16="http://schemas.microsoft.com/office/drawing/2014/main" id="{A1278CC1-6A6A-9A4A-8B41-C9728FF1A9ED}"/>
              </a:ext>
            </a:extLst>
          </p:cNvPr>
          <p:cNvSpPr>
            <a:spLocks noGrp="1"/>
          </p:cNvSpPr>
          <p:nvPr>
            <p:ph type="sldNum" sz="quarter" idx="12"/>
          </p:nvPr>
        </p:nvSpPr>
        <p:spPr/>
        <p:txBody>
          <a:bodyPr/>
          <a:lstStyle/>
          <a:p>
            <a:fld id="{B0ABB224-E7E1-7A48-B7CC-9155417E1816}" type="slidenum">
              <a:rPr lang="fr-FR" smtClean="0"/>
              <a:t>‹#›</a:t>
            </a:fld>
            <a:endParaRPr lang="fr-FR"/>
          </a:p>
        </p:txBody>
      </p:sp>
    </p:spTree>
    <p:extLst>
      <p:ext uri="{BB962C8B-B14F-4D97-AF65-F5344CB8AC3E}">
        <p14:creationId xmlns:p14="http://schemas.microsoft.com/office/powerpoint/2010/main" val="1577393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05B7156-D9C6-AF44-82FB-D73C706F660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E45178A8-7676-AA49-81D1-376EBABC982D}"/>
              </a:ext>
            </a:extLst>
          </p:cNvPr>
          <p:cNvSpPr>
            <a:spLocks noGrp="1"/>
          </p:cNvSpPr>
          <p:nvPr>
            <p:ph type="dt" sz="half" idx="10"/>
          </p:nvPr>
        </p:nvSpPr>
        <p:spPr/>
        <p:txBody>
          <a:bodyPr/>
          <a:lstStyle/>
          <a:p>
            <a:fld id="{1EC47F7C-CEE1-E34F-BB09-1289D781A90E}" type="datetimeFigureOut">
              <a:rPr lang="fr-FR" smtClean="0"/>
              <a:t>06/11/18</a:t>
            </a:fld>
            <a:endParaRPr lang="fr-FR"/>
          </a:p>
        </p:txBody>
      </p:sp>
      <p:sp>
        <p:nvSpPr>
          <p:cNvPr id="4" name="Espace réservé du pied de page 3">
            <a:extLst>
              <a:ext uri="{FF2B5EF4-FFF2-40B4-BE49-F238E27FC236}">
                <a16:creationId xmlns="" xmlns:a16="http://schemas.microsoft.com/office/drawing/2014/main" id="{5479E2B7-79D8-9F48-AA1B-B3C25759EA9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 xmlns:a16="http://schemas.microsoft.com/office/drawing/2014/main" id="{264B6A4F-608D-F743-9268-E4C35C7AC7BD}"/>
              </a:ext>
            </a:extLst>
          </p:cNvPr>
          <p:cNvSpPr>
            <a:spLocks noGrp="1"/>
          </p:cNvSpPr>
          <p:nvPr>
            <p:ph type="sldNum" sz="quarter" idx="12"/>
          </p:nvPr>
        </p:nvSpPr>
        <p:spPr/>
        <p:txBody>
          <a:bodyPr/>
          <a:lstStyle/>
          <a:p>
            <a:fld id="{B0ABB224-E7E1-7A48-B7CC-9155417E1816}" type="slidenum">
              <a:rPr lang="fr-FR" smtClean="0"/>
              <a:t>‹#›</a:t>
            </a:fld>
            <a:endParaRPr lang="fr-FR"/>
          </a:p>
        </p:txBody>
      </p:sp>
    </p:spTree>
    <p:extLst>
      <p:ext uri="{BB962C8B-B14F-4D97-AF65-F5344CB8AC3E}">
        <p14:creationId xmlns:p14="http://schemas.microsoft.com/office/powerpoint/2010/main" val="1444612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869BF6DB-9643-3E4D-8342-D0B10A84F929}"/>
              </a:ext>
            </a:extLst>
          </p:cNvPr>
          <p:cNvSpPr>
            <a:spLocks noGrp="1"/>
          </p:cNvSpPr>
          <p:nvPr>
            <p:ph type="dt" sz="half" idx="10"/>
          </p:nvPr>
        </p:nvSpPr>
        <p:spPr/>
        <p:txBody>
          <a:bodyPr/>
          <a:lstStyle/>
          <a:p>
            <a:fld id="{1EC47F7C-CEE1-E34F-BB09-1289D781A90E}" type="datetimeFigureOut">
              <a:rPr lang="fr-FR" smtClean="0"/>
              <a:t>06/11/18</a:t>
            </a:fld>
            <a:endParaRPr lang="fr-FR"/>
          </a:p>
        </p:txBody>
      </p:sp>
      <p:sp>
        <p:nvSpPr>
          <p:cNvPr id="3" name="Espace réservé du pied de page 2">
            <a:extLst>
              <a:ext uri="{FF2B5EF4-FFF2-40B4-BE49-F238E27FC236}">
                <a16:creationId xmlns="" xmlns:a16="http://schemas.microsoft.com/office/drawing/2014/main" id="{25E994C2-4596-7D47-AD89-D04CBEC1863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 xmlns:a16="http://schemas.microsoft.com/office/drawing/2014/main" id="{94A65C67-B115-8847-BEA8-50A33654F989}"/>
              </a:ext>
            </a:extLst>
          </p:cNvPr>
          <p:cNvSpPr>
            <a:spLocks noGrp="1"/>
          </p:cNvSpPr>
          <p:nvPr>
            <p:ph type="sldNum" sz="quarter" idx="12"/>
          </p:nvPr>
        </p:nvSpPr>
        <p:spPr/>
        <p:txBody>
          <a:bodyPr/>
          <a:lstStyle/>
          <a:p>
            <a:fld id="{B0ABB224-E7E1-7A48-B7CC-9155417E1816}" type="slidenum">
              <a:rPr lang="fr-FR" smtClean="0"/>
              <a:t>‹#›</a:t>
            </a:fld>
            <a:endParaRPr lang="fr-FR"/>
          </a:p>
        </p:txBody>
      </p:sp>
    </p:spTree>
    <p:extLst>
      <p:ext uri="{BB962C8B-B14F-4D97-AF65-F5344CB8AC3E}">
        <p14:creationId xmlns:p14="http://schemas.microsoft.com/office/powerpoint/2010/main" val="2988494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7FA21AE-BED4-F34D-BAB8-F845EDA5CB8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 xmlns:a16="http://schemas.microsoft.com/office/drawing/2014/main" id="{6B744AE7-5DDE-1F42-A0AC-9E048F09A4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51433E72-10CD-834B-9C01-546F4307C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 xmlns:a16="http://schemas.microsoft.com/office/drawing/2014/main" id="{2F370CEA-892A-3142-9AC7-68CB284DA4A7}"/>
              </a:ext>
            </a:extLst>
          </p:cNvPr>
          <p:cNvSpPr>
            <a:spLocks noGrp="1"/>
          </p:cNvSpPr>
          <p:nvPr>
            <p:ph type="dt" sz="half" idx="10"/>
          </p:nvPr>
        </p:nvSpPr>
        <p:spPr/>
        <p:txBody>
          <a:bodyPr/>
          <a:lstStyle/>
          <a:p>
            <a:fld id="{1EC47F7C-CEE1-E34F-BB09-1289D781A90E}" type="datetimeFigureOut">
              <a:rPr lang="fr-FR" smtClean="0"/>
              <a:t>06/11/18</a:t>
            </a:fld>
            <a:endParaRPr lang="fr-FR"/>
          </a:p>
        </p:txBody>
      </p:sp>
      <p:sp>
        <p:nvSpPr>
          <p:cNvPr id="6" name="Espace réservé du pied de page 5">
            <a:extLst>
              <a:ext uri="{FF2B5EF4-FFF2-40B4-BE49-F238E27FC236}">
                <a16:creationId xmlns="" xmlns:a16="http://schemas.microsoft.com/office/drawing/2014/main" id="{B5D79569-B71E-2A4D-8912-B4B025195BC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CC630999-BFF4-F949-89D4-5F2133D2DAA6}"/>
              </a:ext>
            </a:extLst>
          </p:cNvPr>
          <p:cNvSpPr>
            <a:spLocks noGrp="1"/>
          </p:cNvSpPr>
          <p:nvPr>
            <p:ph type="sldNum" sz="quarter" idx="12"/>
          </p:nvPr>
        </p:nvSpPr>
        <p:spPr/>
        <p:txBody>
          <a:bodyPr/>
          <a:lstStyle/>
          <a:p>
            <a:fld id="{B0ABB224-E7E1-7A48-B7CC-9155417E1816}" type="slidenum">
              <a:rPr lang="fr-FR" smtClean="0"/>
              <a:t>‹#›</a:t>
            </a:fld>
            <a:endParaRPr lang="fr-FR"/>
          </a:p>
        </p:txBody>
      </p:sp>
    </p:spTree>
    <p:extLst>
      <p:ext uri="{BB962C8B-B14F-4D97-AF65-F5344CB8AC3E}">
        <p14:creationId xmlns:p14="http://schemas.microsoft.com/office/powerpoint/2010/main" val="2141064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A2257A4-C17A-8742-B370-EF1FC57EB65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e l’image 2">
            <a:extLst>
              <a:ext uri="{FF2B5EF4-FFF2-40B4-BE49-F238E27FC236}">
                <a16:creationId xmlns="" xmlns:a16="http://schemas.microsoft.com/office/drawing/2014/main" id="{FADCBBC6-C004-D94A-9D32-08C5093047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 xmlns:a16="http://schemas.microsoft.com/office/drawing/2014/main" id="{4EB90A13-312F-1E42-998A-FF2E6C899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 xmlns:a16="http://schemas.microsoft.com/office/drawing/2014/main" id="{51EAD78F-8EFC-A84F-8833-F0D42C9213AB}"/>
              </a:ext>
            </a:extLst>
          </p:cNvPr>
          <p:cNvSpPr>
            <a:spLocks noGrp="1"/>
          </p:cNvSpPr>
          <p:nvPr>
            <p:ph type="dt" sz="half" idx="10"/>
          </p:nvPr>
        </p:nvSpPr>
        <p:spPr/>
        <p:txBody>
          <a:bodyPr/>
          <a:lstStyle/>
          <a:p>
            <a:fld id="{1EC47F7C-CEE1-E34F-BB09-1289D781A90E}" type="datetimeFigureOut">
              <a:rPr lang="fr-FR" smtClean="0"/>
              <a:t>06/11/18</a:t>
            </a:fld>
            <a:endParaRPr lang="fr-FR"/>
          </a:p>
        </p:txBody>
      </p:sp>
      <p:sp>
        <p:nvSpPr>
          <p:cNvPr id="6" name="Espace réservé du pied de page 5">
            <a:extLst>
              <a:ext uri="{FF2B5EF4-FFF2-40B4-BE49-F238E27FC236}">
                <a16:creationId xmlns="" xmlns:a16="http://schemas.microsoft.com/office/drawing/2014/main" id="{311C4885-BEDB-2D40-BD71-8AD8838753F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A898CE8C-83AA-8B45-A3EB-C8001B86440F}"/>
              </a:ext>
            </a:extLst>
          </p:cNvPr>
          <p:cNvSpPr>
            <a:spLocks noGrp="1"/>
          </p:cNvSpPr>
          <p:nvPr>
            <p:ph type="sldNum" sz="quarter" idx="12"/>
          </p:nvPr>
        </p:nvSpPr>
        <p:spPr/>
        <p:txBody>
          <a:bodyPr/>
          <a:lstStyle/>
          <a:p>
            <a:fld id="{B0ABB224-E7E1-7A48-B7CC-9155417E1816}" type="slidenum">
              <a:rPr lang="fr-FR" smtClean="0"/>
              <a:t>‹#›</a:t>
            </a:fld>
            <a:endParaRPr lang="fr-FR"/>
          </a:p>
        </p:txBody>
      </p:sp>
    </p:spTree>
    <p:extLst>
      <p:ext uri="{BB962C8B-B14F-4D97-AF65-F5344CB8AC3E}">
        <p14:creationId xmlns:p14="http://schemas.microsoft.com/office/powerpoint/2010/main" val="12718921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C5298149-5C4E-0A44-82AF-90E8B7CFC5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FCB0DCCC-F1C0-5E42-A968-2DC04BA47C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425A04B8-9CFB-DE46-B727-1F7951BA14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47F7C-CEE1-E34F-BB09-1289D781A90E}" type="datetimeFigureOut">
              <a:rPr lang="fr-FR" smtClean="0"/>
              <a:t>06/11/18</a:t>
            </a:fld>
            <a:endParaRPr lang="fr-FR"/>
          </a:p>
        </p:txBody>
      </p:sp>
      <p:sp>
        <p:nvSpPr>
          <p:cNvPr id="5" name="Espace réservé du pied de page 4">
            <a:extLst>
              <a:ext uri="{FF2B5EF4-FFF2-40B4-BE49-F238E27FC236}">
                <a16:creationId xmlns="" xmlns:a16="http://schemas.microsoft.com/office/drawing/2014/main" id="{414185C0-5918-E148-B383-95087953DE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 xmlns:a16="http://schemas.microsoft.com/office/drawing/2014/main" id="{D07AF73E-3CF2-7A46-8D77-A69821C4DE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ABB224-E7E1-7A48-B7CC-9155417E1816}" type="slidenum">
              <a:rPr lang="fr-FR" smtClean="0"/>
              <a:t>‹#›</a:t>
            </a:fld>
            <a:endParaRPr lang="fr-FR"/>
          </a:p>
        </p:txBody>
      </p:sp>
    </p:spTree>
    <p:extLst>
      <p:ext uri="{BB962C8B-B14F-4D97-AF65-F5344CB8AC3E}">
        <p14:creationId xmlns:p14="http://schemas.microsoft.com/office/powerpoint/2010/main" val="1351403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tiff"/><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5" Type="http://schemas.openxmlformats.org/officeDocument/2006/relationships/image" Target="../media/image39.tiff"/><Relationship Id="rId6" Type="http://schemas.openxmlformats.org/officeDocument/2006/relationships/image" Target="../media/image40.tiff"/><Relationship Id="rId7" Type="http://schemas.openxmlformats.org/officeDocument/2006/relationships/image" Target="../media/image41.tiff"/><Relationship Id="rId8" Type="http://schemas.openxmlformats.org/officeDocument/2006/relationships/image" Target="../media/image42.tiff"/><Relationship Id="rId1" Type="http://schemas.openxmlformats.org/officeDocument/2006/relationships/slideLayout" Target="../slideLayouts/slideLayout7.xml"/><Relationship Id="rId2" Type="http://schemas.openxmlformats.org/officeDocument/2006/relationships/image" Target="../media/image3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 Id="rId3"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 Id="rId3"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hyperlink" Target="mailto:nicola.deangelis@aphp.fr" TargetMode="External"/><Relationship Id="rId5" Type="http://schemas.openxmlformats.org/officeDocument/2006/relationships/hyperlink" Target="mailto:ylebaleur@aphp.fr" TargetMode="External"/><Relationship Id="rId6" Type="http://schemas.openxmlformats.org/officeDocument/2006/relationships/image" Target="../media/image63.png"/><Relationship Id="rId7"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tiff"/></Relationships>
</file>

<file path=ppt/slides/_rels/slide4.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tiff"/><Relationship Id="rId1" Type="http://schemas.openxmlformats.org/officeDocument/2006/relationships/slideLayout" Target="../slideLayouts/slideLayout7.xml"/><Relationship Id="rId2" Type="http://schemas.openxmlformats.org/officeDocument/2006/relationships/image" Target="../media/image8.tiff"/><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tiff"/><Relationship Id="rId7" Type="http://schemas.openxmlformats.org/officeDocument/2006/relationships/image" Target="../media/image13.tiff"/><Relationship Id="rId8" Type="http://schemas.openxmlformats.org/officeDocument/2006/relationships/image" Target="../media/image14.tiff"/><Relationship Id="rId9" Type="http://schemas.openxmlformats.org/officeDocument/2006/relationships/image" Target="../media/image15.tiff"/><Relationship Id="rId10"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tiff"/><Relationship Id="rId6" Type="http://schemas.openxmlformats.org/officeDocument/2006/relationships/image" Target="../media/image23.tiff"/><Relationship Id="rId7" Type="http://schemas.openxmlformats.org/officeDocument/2006/relationships/image" Target="../media/image24.tiff"/><Relationship Id="rId8"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6.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tiff"/><Relationship Id="rId5" Type="http://schemas.openxmlformats.org/officeDocument/2006/relationships/image" Target="../media/image29.tiff"/><Relationship Id="rId6" Type="http://schemas.openxmlformats.org/officeDocument/2006/relationships/image" Target="../media/image30.png"/><Relationship Id="rId7"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7.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5"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 xmlns:a16="http://schemas.microsoft.com/office/drawing/2014/main" id="{A362CE9E-E3C5-7645-BFFC-CD7CBC2665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040560" cy="1584176"/>
          </a:xfrm>
          <a:prstGeom prst="rect">
            <a:avLst/>
          </a:prstGeom>
        </p:spPr>
      </p:pic>
      <p:sp>
        <p:nvSpPr>
          <p:cNvPr id="14" name="ZoneTexte 13">
            <a:extLst>
              <a:ext uri="{FF2B5EF4-FFF2-40B4-BE49-F238E27FC236}">
                <a16:creationId xmlns="" xmlns:a16="http://schemas.microsoft.com/office/drawing/2014/main" id="{292573A5-BDD9-C347-8F78-E633732F57AE}"/>
              </a:ext>
            </a:extLst>
          </p:cNvPr>
          <p:cNvSpPr txBox="1"/>
          <p:nvPr/>
        </p:nvSpPr>
        <p:spPr>
          <a:xfrm>
            <a:off x="1246909" y="1779675"/>
            <a:ext cx="9560925" cy="4524315"/>
          </a:xfrm>
          <a:prstGeom prst="rect">
            <a:avLst/>
          </a:prstGeom>
          <a:solidFill>
            <a:srgbClr val="B4C7E7"/>
          </a:solidFill>
        </p:spPr>
        <p:txBody>
          <a:bodyPr wrap="square" rtlCol="0">
            <a:spAutoFit/>
          </a:bodyPr>
          <a:lstStyle/>
          <a:p>
            <a:pPr algn="ctr"/>
            <a:r>
              <a:rPr lang="fr-FR" sz="3200" b="1" dirty="0"/>
              <a:t>Perforation colique per coloscopie : Gestion </a:t>
            </a:r>
            <a:r>
              <a:rPr lang="fr-FR" sz="3200" b="1" dirty="0" err="1"/>
              <a:t>medico</a:t>
            </a:r>
            <a:r>
              <a:rPr lang="fr-FR" sz="3200" b="1" dirty="0"/>
              <a:t> chirurgicale en 2018</a:t>
            </a:r>
          </a:p>
          <a:p>
            <a:pPr algn="ctr"/>
            <a:endParaRPr lang="fr-FR" sz="3200" b="1" dirty="0"/>
          </a:p>
          <a:p>
            <a:pPr algn="ctr"/>
            <a:endParaRPr lang="fr-FR" sz="3200" b="1" dirty="0"/>
          </a:p>
          <a:p>
            <a:endParaRPr lang="fr-FR" sz="3200" b="1" dirty="0"/>
          </a:p>
          <a:p>
            <a:endParaRPr lang="fr-FR" sz="3200" b="1" dirty="0"/>
          </a:p>
          <a:p>
            <a:endParaRPr lang="fr-FR" sz="3200" b="1" dirty="0"/>
          </a:p>
          <a:p>
            <a:r>
              <a:rPr lang="fr-FR" sz="3200" b="1" dirty="0"/>
              <a:t>Dr Yann Le Baleur.                      Dr Nicola de’ </a:t>
            </a:r>
            <a:r>
              <a:rPr lang="fr-FR" sz="3200" b="1" dirty="0" err="1"/>
              <a:t>Angelis</a:t>
            </a:r>
            <a:endParaRPr lang="fr-FR" sz="3200" b="1" dirty="0"/>
          </a:p>
          <a:p>
            <a:endParaRPr lang="fr-FR" sz="3200" b="1" dirty="0"/>
          </a:p>
        </p:txBody>
      </p:sp>
      <p:pic>
        <p:nvPicPr>
          <p:cNvPr id="15" name="Picture 6">
            <a:extLst>
              <a:ext uri="{FF2B5EF4-FFF2-40B4-BE49-F238E27FC236}">
                <a16:creationId xmlns="" xmlns:a16="http://schemas.microsoft.com/office/drawing/2014/main" id="{2AA75A95-2D35-7140-9792-3D23147D206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3665" y="3149178"/>
            <a:ext cx="2797407" cy="186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35">
            <a:extLst>
              <a:ext uri="{FF2B5EF4-FFF2-40B4-BE49-F238E27FC236}">
                <a16:creationId xmlns="" xmlns:a16="http://schemas.microsoft.com/office/drawing/2014/main" id="{B1ACB172-3461-8340-91CC-7C4EBD866CC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89273" y="2914261"/>
            <a:ext cx="2083974" cy="210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 xmlns:a16="http://schemas.microsoft.com/office/drawing/2014/main" id="{B7B10EE1-0638-4041-98E9-825F2D2362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45926" y="1"/>
            <a:ext cx="4658591" cy="1673474"/>
          </a:xfrm>
          <a:prstGeom prst="rect">
            <a:avLst/>
          </a:prstGeom>
        </p:spPr>
      </p:pic>
    </p:spTree>
    <p:extLst>
      <p:ext uri="{BB962C8B-B14F-4D97-AF65-F5344CB8AC3E}">
        <p14:creationId xmlns:p14="http://schemas.microsoft.com/office/powerpoint/2010/main" val="670892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a:extLst>
              <a:ext uri="{FF2B5EF4-FFF2-40B4-BE49-F238E27FC236}">
                <a16:creationId xmlns="" xmlns:a16="http://schemas.microsoft.com/office/drawing/2014/main" id="{9232B9FB-3C49-2344-90D7-DA63073F3680}"/>
              </a:ext>
            </a:extLst>
          </p:cNvPr>
          <p:cNvGrpSpPr/>
          <p:nvPr/>
        </p:nvGrpSpPr>
        <p:grpSpPr>
          <a:xfrm>
            <a:off x="709904" y="1484917"/>
            <a:ext cx="7771496" cy="5024362"/>
            <a:chOff x="709904" y="957985"/>
            <a:chExt cx="7771496" cy="5024362"/>
          </a:xfrm>
        </p:grpSpPr>
        <p:pic>
          <p:nvPicPr>
            <p:cNvPr id="13" name="Image 12">
              <a:extLst>
                <a:ext uri="{FF2B5EF4-FFF2-40B4-BE49-F238E27FC236}">
                  <a16:creationId xmlns="" xmlns:a16="http://schemas.microsoft.com/office/drawing/2014/main" id="{482741BA-3A20-694F-94B6-636A0808D912}"/>
                </a:ext>
              </a:extLst>
            </p:cNvPr>
            <p:cNvPicPr>
              <a:picLocks noChangeAspect="1"/>
            </p:cNvPicPr>
            <p:nvPr/>
          </p:nvPicPr>
          <p:blipFill>
            <a:blip r:embed="rId2"/>
            <a:stretch>
              <a:fillRect/>
            </a:stretch>
          </p:blipFill>
          <p:spPr>
            <a:xfrm>
              <a:off x="2379528" y="957985"/>
              <a:ext cx="6007100" cy="571500"/>
            </a:xfrm>
            <a:prstGeom prst="rect">
              <a:avLst/>
            </a:prstGeom>
          </p:spPr>
        </p:pic>
        <p:grpSp>
          <p:nvGrpSpPr>
            <p:cNvPr id="22" name="Groupe 21">
              <a:extLst>
                <a:ext uri="{FF2B5EF4-FFF2-40B4-BE49-F238E27FC236}">
                  <a16:creationId xmlns="" xmlns:a16="http://schemas.microsoft.com/office/drawing/2014/main" id="{E089939B-B012-594F-9AD4-742D54228426}"/>
                </a:ext>
              </a:extLst>
            </p:cNvPr>
            <p:cNvGrpSpPr/>
            <p:nvPr/>
          </p:nvGrpSpPr>
          <p:grpSpPr>
            <a:xfrm>
              <a:off x="709904" y="1606979"/>
              <a:ext cx="7771496" cy="4375368"/>
              <a:chOff x="709904" y="894056"/>
              <a:chExt cx="7771496" cy="4375368"/>
            </a:xfrm>
          </p:grpSpPr>
          <p:pic>
            <p:nvPicPr>
              <p:cNvPr id="15" name="Image 14">
                <a:extLst>
                  <a:ext uri="{FF2B5EF4-FFF2-40B4-BE49-F238E27FC236}">
                    <a16:creationId xmlns="" xmlns:a16="http://schemas.microsoft.com/office/drawing/2014/main" id="{FB64824C-0BFE-8444-9747-08185BC78AB5}"/>
                  </a:ext>
                </a:extLst>
              </p:cNvPr>
              <p:cNvPicPr>
                <a:picLocks noChangeAspect="1"/>
              </p:cNvPicPr>
              <p:nvPr/>
            </p:nvPicPr>
            <p:blipFill>
              <a:blip r:embed="rId3"/>
              <a:stretch>
                <a:fillRect/>
              </a:stretch>
            </p:blipFill>
            <p:spPr>
              <a:xfrm>
                <a:off x="2353697" y="894057"/>
                <a:ext cx="6030675" cy="2422579"/>
              </a:xfrm>
              <a:prstGeom prst="rect">
                <a:avLst/>
              </a:prstGeom>
            </p:spPr>
          </p:pic>
          <p:pic>
            <p:nvPicPr>
              <p:cNvPr id="16" name="Image 15">
                <a:extLst>
                  <a:ext uri="{FF2B5EF4-FFF2-40B4-BE49-F238E27FC236}">
                    <a16:creationId xmlns="" xmlns:a16="http://schemas.microsoft.com/office/drawing/2014/main" id="{6AE03A05-EAF0-D74F-9820-EA8FCF022857}"/>
                  </a:ext>
                </a:extLst>
              </p:cNvPr>
              <p:cNvPicPr>
                <a:picLocks noChangeAspect="1"/>
              </p:cNvPicPr>
              <p:nvPr/>
            </p:nvPicPr>
            <p:blipFill>
              <a:blip r:embed="rId4"/>
              <a:stretch>
                <a:fillRect/>
              </a:stretch>
            </p:blipFill>
            <p:spPr>
              <a:xfrm>
                <a:off x="709904" y="894056"/>
                <a:ext cx="1615053" cy="2422579"/>
              </a:xfrm>
              <a:prstGeom prst="rect">
                <a:avLst/>
              </a:prstGeom>
            </p:spPr>
          </p:pic>
          <p:pic>
            <p:nvPicPr>
              <p:cNvPr id="17" name="Image 16">
                <a:extLst>
                  <a:ext uri="{FF2B5EF4-FFF2-40B4-BE49-F238E27FC236}">
                    <a16:creationId xmlns="" xmlns:a16="http://schemas.microsoft.com/office/drawing/2014/main" id="{2C0BC1FF-8CAE-6F45-B8E9-B94ED507A8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24957" y="3426310"/>
                <a:ext cx="6156443" cy="587751"/>
              </a:xfrm>
              <a:prstGeom prst="rect">
                <a:avLst/>
              </a:prstGeom>
            </p:spPr>
          </p:pic>
          <p:pic>
            <p:nvPicPr>
              <p:cNvPr id="19" name="Image 18">
                <a:extLst>
                  <a:ext uri="{FF2B5EF4-FFF2-40B4-BE49-F238E27FC236}">
                    <a16:creationId xmlns="" xmlns:a16="http://schemas.microsoft.com/office/drawing/2014/main" id="{AE9AB356-B4D2-7D4D-9F69-151A239022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24957" y="4123735"/>
                <a:ext cx="6143263" cy="1145689"/>
              </a:xfrm>
              <a:prstGeom prst="rect">
                <a:avLst/>
              </a:prstGeom>
            </p:spPr>
          </p:pic>
          <p:pic>
            <p:nvPicPr>
              <p:cNvPr id="20" name="Image 19">
                <a:extLst>
                  <a:ext uri="{FF2B5EF4-FFF2-40B4-BE49-F238E27FC236}">
                    <a16:creationId xmlns="" xmlns:a16="http://schemas.microsoft.com/office/drawing/2014/main" id="{53F52C4D-BE12-674E-B449-30E40929B6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5615" y="4123735"/>
                <a:ext cx="1237753" cy="1145689"/>
              </a:xfrm>
              <a:prstGeom prst="rect">
                <a:avLst/>
              </a:prstGeom>
            </p:spPr>
          </p:pic>
          <p:pic>
            <p:nvPicPr>
              <p:cNvPr id="21" name="Image 20">
                <a:extLst>
                  <a:ext uri="{FF2B5EF4-FFF2-40B4-BE49-F238E27FC236}">
                    <a16:creationId xmlns="" xmlns:a16="http://schemas.microsoft.com/office/drawing/2014/main" id="{19BFCE08-E8B7-A940-AE32-5059AF4D3A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3254" y="3426310"/>
                <a:ext cx="1301449" cy="587751"/>
              </a:xfrm>
              <a:prstGeom prst="rect">
                <a:avLst/>
              </a:prstGeom>
            </p:spPr>
          </p:pic>
        </p:grpSp>
      </p:grpSp>
      <p:sp>
        <p:nvSpPr>
          <p:cNvPr id="24" name="Titre 1">
            <a:extLst>
              <a:ext uri="{FF2B5EF4-FFF2-40B4-BE49-F238E27FC236}">
                <a16:creationId xmlns="" xmlns:a16="http://schemas.microsoft.com/office/drawing/2014/main" id="{13793555-D6DC-B849-BD00-FD16E1B1329D}"/>
              </a:ext>
            </a:extLst>
          </p:cNvPr>
          <p:cNvSpPr txBox="1">
            <a:spLocks/>
          </p:cNvSpPr>
          <p:nvPr/>
        </p:nvSpPr>
        <p:spPr bwMode="auto">
          <a:xfrm>
            <a:off x="398287" y="134889"/>
            <a:ext cx="11291455" cy="1211131"/>
          </a:xfrm>
          <a:prstGeom prst="rect">
            <a:avLst/>
          </a:prstGeom>
          <a:solidFill>
            <a:srgbClr val="1F497D">
              <a:lumMod val="20000"/>
              <a:lumOff val="8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200" b="1"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L’importance pronostique  de l’</a:t>
            </a:r>
            <a:r>
              <a:rPr lang="fr-FR" altLang="fr-FR" sz="3200" b="1" dirty="0">
                <a:solidFill>
                  <a:sysClr val="windowText" lastClr="000000"/>
                </a:solidFill>
                <a:latin typeface="Calibri" panose="020F0502020204030204" pitchFamily="34" charset="0"/>
                <a:cs typeface="Calibri" panose="020F0502020204030204" pitchFamily="34" charset="0"/>
              </a:rPr>
              <a:t>é</a:t>
            </a:r>
            <a:r>
              <a:rPr kumimoji="0" lang="fr-FR" altLang="fr-FR" sz="3200" b="1"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panchement</a:t>
            </a:r>
            <a:r>
              <a:rPr kumimoji="0" lang="fr-FR" altLang="fr-FR" sz="3200" b="1"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intra abdominal au scanner </a:t>
            </a:r>
          </a:p>
        </p:txBody>
      </p:sp>
      <p:sp>
        <p:nvSpPr>
          <p:cNvPr id="25" name="Rectangle à coins arrondis 24">
            <a:extLst>
              <a:ext uri="{FF2B5EF4-FFF2-40B4-BE49-F238E27FC236}">
                <a16:creationId xmlns="" xmlns:a16="http://schemas.microsoft.com/office/drawing/2014/main" id="{0B803C99-8AC2-3E4B-9018-6F057F60B81F}"/>
              </a:ext>
            </a:extLst>
          </p:cNvPr>
          <p:cNvSpPr/>
          <p:nvPr/>
        </p:nvSpPr>
        <p:spPr>
          <a:xfrm>
            <a:off x="1065615" y="5641382"/>
            <a:ext cx="1104148" cy="650929"/>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à coins arrondis 25">
            <a:extLst>
              <a:ext uri="{FF2B5EF4-FFF2-40B4-BE49-F238E27FC236}">
                <a16:creationId xmlns="" xmlns:a16="http://schemas.microsoft.com/office/drawing/2014/main" id="{908F4887-FA9E-F344-B49A-5FF42AAE66CC}"/>
              </a:ext>
            </a:extLst>
          </p:cNvPr>
          <p:cNvSpPr/>
          <p:nvPr/>
        </p:nvSpPr>
        <p:spPr>
          <a:xfrm>
            <a:off x="3504015" y="4092622"/>
            <a:ext cx="966385" cy="463868"/>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à coins arrondis 27">
            <a:extLst>
              <a:ext uri="{FF2B5EF4-FFF2-40B4-BE49-F238E27FC236}">
                <a16:creationId xmlns="" xmlns:a16="http://schemas.microsoft.com/office/drawing/2014/main" id="{8D0ADAA3-AA39-D546-899C-F2F25763CD2D}"/>
              </a:ext>
            </a:extLst>
          </p:cNvPr>
          <p:cNvSpPr/>
          <p:nvPr/>
        </p:nvSpPr>
        <p:spPr>
          <a:xfrm>
            <a:off x="6044015" y="4143422"/>
            <a:ext cx="966385" cy="463868"/>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à coins arrondis 28">
            <a:extLst>
              <a:ext uri="{FF2B5EF4-FFF2-40B4-BE49-F238E27FC236}">
                <a16:creationId xmlns="" xmlns:a16="http://schemas.microsoft.com/office/drawing/2014/main" id="{382DF8E3-3063-7740-822D-3F91EB2F77C4}"/>
              </a:ext>
            </a:extLst>
          </p:cNvPr>
          <p:cNvSpPr/>
          <p:nvPr/>
        </p:nvSpPr>
        <p:spPr>
          <a:xfrm>
            <a:off x="7110815" y="4168822"/>
            <a:ext cx="966385" cy="463868"/>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à coins arrondis 29">
            <a:extLst>
              <a:ext uri="{FF2B5EF4-FFF2-40B4-BE49-F238E27FC236}">
                <a16:creationId xmlns="" xmlns:a16="http://schemas.microsoft.com/office/drawing/2014/main" id="{69B0D674-400E-0C41-AB10-E0F721F3C575}"/>
              </a:ext>
            </a:extLst>
          </p:cNvPr>
          <p:cNvSpPr/>
          <p:nvPr/>
        </p:nvSpPr>
        <p:spPr>
          <a:xfrm>
            <a:off x="3222463" y="5641383"/>
            <a:ext cx="636615" cy="526942"/>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à coins arrondis 30">
            <a:extLst>
              <a:ext uri="{FF2B5EF4-FFF2-40B4-BE49-F238E27FC236}">
                <a16:creationId xmlns="" xmlns:a16="http://schemas.microsoft.com/office/drawing/2014/main" id="{3832F976-D235-B949-99DC-B0455195A569}"/>
              </a:ext>
            </a:extLst>
          </p:cNvPr>
          <p:cNvSpPr/>
          <p:nvPr/>
        </p:nvSpPr>
        <p:spPr>
          <a:xfrm>
            <a:off x="5845341" y="5672963"/>
            <a:ext cx="636615" cy="526942"/>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à coins arrondis 31">
            <a:extLst>
              <a:ext uri="{FF2B5EF4-FFF2-40B4-BE49-F238E27FC236}">
                <a16:creationId xmlns="" xmlns:a16="http://schemas.microsoft.com/office/drawing/2014/main" id="{05E4FEFA-9215-B844-96DB-944FE21B486E}"/>
              </a:ext>
            </a:extLst>
          </p:cNvPr>
          <p:cNvSpPr/>
          <p:nvPr/>
        </p:nvSpPr>
        <p:spPr>
          <a:xfrm>
            <a:off x="7275699" y="5657464"/>
            <a:ext cx="636615" cy="526942"/>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 xmlns:a16="http://schemas.microsoft.com/office/drawing/2014/main" id="{1883DE63-E646-C447-BB24-4C44582BC6C7}"/>
              </a:ext>
            </a:extLst>
          </p:cNvPr>
          <p:cNvSpPr txBox="1"/>
          <p:nvPr/>
        </p:nvSpPr>
        <p:spPr>
          <a:xfrm>
            <a:off x="8956039" y="6509267"/>
            <a:ext cx="2624614" cy="338554"/>
          </a:xfrm>
          <a:prstGeom prst="rect">
            <a:avLst/>
          </a:prstGeom>
          <a:noFill/>
        </p:spPr>
        <p:txBody>
          <a:bodyPr wrap="square" rtlCol="0">
            <a:spAutoFit/>
          </a:bodyPr>
          <a:lstStyle/>
          <a:p>
            <a:r>
              <a:rPr lang="fr-FR" sz="1600" i="1" dirty="0"/>
              <a:t>Shin YJ et al Clin </a:t>
            </a:r>
            <a:r>
              <a:rPr lang="fr-FR" sz="1600" i="1" dirty="0" err="1"/>
              <a:t>Radiol</a:t>
            </a:r>
            <a:r>
              <a:rPr lang="fr-FR" sz="1600" i="1" dirty="0"/>
              <a:t>. 2016</a:t>
            </a:r>
          </a:p>
        </p:txBody>
      </p:sp>
      <p:sp>
        <p:nvSpPr>
          <p:cNvPr id="2" name="ZoneTexte 1">
            <a:extLst>
              <a:ext uri="{FF2B5EF4-FFF2-40B4-BE49-F238E27FC236}">
                <a16:creationId xmlns="" xmlns:a16="http://schemas.microsoft.com/office/drawing/2014/main" id="{51739FDC-39FA-5949-849A-6AEB6B7B20CF}"/>
              </a:ext>
            </a:extLst>
          </p:cNvPr>
          <p:cNvSpPr txBox="1"/>
          <p:nvPr/>
        </p:nvSpPr>
        <p:spPr>
          <a:xfrm>
            <a:off x="8573758" y="2955477"/>
            <a:ext cx="3389175" cy="1754326"/>
          </a:xfrm>
          <a:prstGeom prst="rect">
            <a:avLst/>
          </a:prstGeom>
          <a:noFill/>
        </p:spPr>
        <p:txBody>
          <a:bodyPr wrap="square" rtlCol="0">
            <a:spAutoFit/>
          </a:bodyPr>
          <a:lstStyle/>
          <a:p>
            <a:pPr algn="ctr"/>
            <a:r>
              <a:rPr lang="fr-FR" b="1" dirty="0"/>
              <a:t> Epanchement liquidien au TDM initial </a:t>
            </a:r>
          </a:p>
          <a:p>
            <a:pPr algn="ctr"/>
            <a:r>
              <a:rPr lang="fr-FR" b="1" dirty="0"/>
              <a:t> </a:t>
            </a:r>
          </a:p>
          <a:p>
            <a:pPr algn="ctr"/>
            <a:r>
              <a:rPr lang="fr-FR" b="1" dirty="0"/>
              <a:t>= </a:t>
            </a:r>
          </a:p>
          <a:p>
            <a:pPr algn="ctr"/>
            <a:endParaRPr lang="fr-FR" b="1" dirty="0"/>
          </a:p>
          <a:p>
            <a:pPr algn="ctr"/>
            <a:r>
              <a:rPr lang="fr-FR" b="1" dirty="0"/>
              <a:t>Traitement chirurgical </a:t>
            </a:r>
          </a:p>
        </p:txBody>
      </p:sp>
    </p:spTree>
    <p:extLst>
      <p:ext uri="{BB962C8B-B14F-4D97-AF65-F5344CB8AC3E}">
        <p14:creationId xmlns:p14="http://schemas.microsoft.com/office/powerpoint/2010/main" val="943204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3">
            <a:extLst>
              <a:ext uri="{FF2B5EF4-FFF2-40B4-BE49-F238E27FC236}">
                <a16:creationId xmlns="" xmlns:a16="http://schemas.microsoft.com/office/drawing/2014/main" id="{292573A5-BDD9-C347-8F78-E633732F57AE}"/>
              </a:ext>
            </a:extLst>
          </p:cNvPr>
          <p:cNvSpPr txBox="1"/>
          <p:nvPr/>
        </p:nvSpPr>
        <p:spPr>
          <a:xfrm>
            <a:off x="849222" y="432768"/>
            <a:ext cx="10593907" cy="523220"/>
          </a:xfrm>
          <a:prstGeom prst="rect">
            <a:avLst/>
          </a:prstGeom>
          <a:solidFill>
            <a:srgbClr val="B4C7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a:ea typeface="+mn-ea"/>
                <a:cs typeface="+mn-cs"/>
              </a:rPr>
              <a:t>Perforation colique per coloscopie : La place du chirurgien</a:t>
            </a:r>
          </a:p>
        </p:txBody>
      </p:sp>
      <p:sp>
        <p:nvSpPr>
          <p:cNvPr id="4" name="CasellaDiTesto 3"/>
          <p:cNvSpPr txBox="1"/>
          <p:nvPr/>
        </p:nvSpPr>
        <p:spPr>
          <a:xfrm>
            <a:off x="1000632" y="1303475"/>
            <a:ext cx="10237240" cy="463203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Tx/>
              <a:buSzTx/>
              <a:buFont typeface="Arial"/>
              <a:buChar char="•"/>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Approche multidisciplinaire et travail en équipe </a:t>
            </a:r>
          </a:p>
          <a:p>
            <a:pPr marL="285750" marR="0" lvl="0" indent="-285750" algn="l" defTabSz="914400" rtl="0" eaLnBrk="1" fontAlgn="auto" latinLnBrk="0" hangingPunct="1">
              <a:lnSpc>
                <a:spcPct val="100000"/>
              </a:lnSpc>
              <a:spcBef>
                <a:spcPts val="0"/>
              </a:spcBef>
              <a:spcAft>
                <a:spcPts val="1800"/>
              </a:spcAft>
              <a:buClrTx/>
              <a:buSzTx/>
              <a:buFont typeface="Arial"/>
              <a:buChar char="•"/>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Collaboration et partage des responsabilités entre les spécialistes</a:t>
            </a:r>
            <a:r>
              <a:rPr kumimoji="0" lang="fr-FR" sz="2000" b="0" i="0" u="none" strike="noStrike" kern="1200" cap="none" spc="0" normalizeH="0" baseline="0" noProof="0" dirty="0">
                <a:ln>
                  <a:noFill/>
                </a:ln>
                <a:solidFill>
                  <a:prstClr val="black"/>
                </a:solidFill>
                <a:effectLst/>
                <a:uLnTx/>
                <a:uFillTx/>
                <a:latin typeface="Calibri"/>
                <a:ea typeface="+mn-ea"/>
                <a:cs typeface="+mn-cs"/>
              </a:rPr>
              <a:t>: </a:t>
            </a:r>
            <a:br>
              <a:rPr kumimoji="0" lang="fr-FR" sz="2000" b="0" i="0" u="none" strike="noStrike" kern="1200" cap="none" spc="0" normalizeH="0" baseline="0" noProof="0" dirty="0">
                <a:ln>
                  <a:noFill/>
                </a:ln>
                <a:solidFill>
                  <a:prstClr val="black"/>
                </a:solidFill>
                <a:effectLst/>
                <a:uLnTx/>
                <a:uFillTx/>
                <a:latin typeface="Calibri"/>
                <a:ea typeface="+mn-ea"/>
                <a:cs typeface="+mn-cs"/>
              </a:rPr>
            </a:br>
            <a:r>
              <a:rPr kumimoji="0" lang="fr-FR" sz="2000" b="0" i="0" u="none" strike="noStrike" kern="1200" cap="none" spc="0" normalizeH="0" baseline="0" noProof="0" dirty="0" err="1">
                <a:ln>
                  <a:noFill/>
                </a:ln>
                <a:solidFill>
                  <a:prstClr val="black"/>
                </a:solidFill>
                <a:effectLst/>
                <a:uLnTx/>
                <a:uFillTx/>
                <a:latin typeface="Calibri"/>
                <a:ea typeface="+mn-ea"/>
                <a:cs typeface="+mn-cs"/>
              </a:rPr>
              <a:t>endoscopiste</a:t>
            </a:r>
            <a:r>
              <a:rPr kumimoji="0" lang="fr-FR" sz="2000" b="0" i="0" u="none" strike="noStrike" kern="1200" cap="none" spc="0" normalizeH="0" baseline="0" noProof="0" dirty="0">
                <a:ln>
                  <a:noFill/>
                </a:ln>
                <a:solidFill>
                  <a:prstClr val="black"/>
                </a:solidFill>
                <a:effectLst/>
                <a:uLnTx/>
                <a:uFillTx/>
                <a:latin typeface="Calibri"/>
                <a:ea typeface="+mn-ea"/>
                <a:cs typeface="+mn-cs"/>
              </a:rPr>
              <a:t>/gastroentérologue  – chirurgien – anesthésiste/réanimateur</a:t>
            </a:r>
          </a:p>
          <a:p>
            <a:pPr marL="285750" marR="0" lvl="0" indent="-285750" algn="l" defTabSz="914400" rtl="0" eaLnBrk="1" fontAlgn="auto" latinLnBrk="0" hangingPunct="1">
              <a:lnSpc>
                <a:spcPct val="100000"/>
              </a:lnSpc>
              <a:spcBef>
                <a:spcPts val="0"/>
              </a:spcBef>
              <a:spcAft>
                <a:spcPts val="1800"/>
              </a:spcAft>
              <a:buClrTx/>
              <a:buSzTx/>
              <a:buFont typeface="Arial"/>
              <a:buChar char="•"/>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Recours à la chirurgie </a:t>
            </a:r>
            <a:r>
              <a:rPr kumimoji="0" lang="fr-FR" sz="2000" b="0" i="0" u="none" strike="noStrike" kern="1200" cap="none" spc="0" normalizeH="0" baseline="0" noProof="0" dirty="0">
                <a:ln>
                  <a:noFill/>
                </a:ln>
                <a:solidFill>
                  <a:prstClr val="black"/>
                </a:solidFill>
                <a:effectLst/>
                <a:uLnTx/>
                <a:uFillTx/>
                <a:latin typeface="Calibri"/>
                <a:ea typeface="+mn-ea"/>
                <a:cs typeface="+mn-cs"/>
              </a:rPr>
              <a:t>quand le traitement médical et endoscopique ne sont pas envisageables ou inefficaces</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Choix chirurgical  en fonction: </a:t>
            </a:r>
          </a:p>
          <a:p>
            <a:pPr marL="742950" marR="0" lvl="1" indent="-285750" algn="l" defTabSz="914400" rtl="0" eaLnBrk="1" fontAlgn="auto" latinLnBrk="0" hangingPunct="1">
              <a:lnSpc>
                <a:spcPct val="100000"/>
              </a:lnSpc>
              <a:spcBef>
                <a:spcPts val="0"/>
              </a:spcBef>
              <a:spcAft>
                <a:spcPts val="600"/>
              </a:spcAft>
              <a:buClr>
                <a:srgbClr val="4472C4"/>
              </a:buClr>
              <a:buSzTx/>
              <a:buFont typeface="Wingdings" charset="0"/>
              <a:buChar char="à"/>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sym typeface="Wingdings"/>
              </a:rPr>
              <a:t>D</a:t>
            </a:r>
            <a:r>
              <a:rPr kumimoji="0" lang="fr-FR" sz="2000" b="1" i="0" u="none" strike="noStrike" kern="1200" cap="none" spc="0" normalizeH="0" baseline="0" noProof="0" dirty="0">
                <a:ln>
                  <a:noFill/>
                </a:ln>
                <a:solidFill>
                  <a:prstClr val="black"/>
                </a:solidFill>
                <a:effectLst/>
                <a:uLnTx/>
                <a:uFillTx/>
                <a:latin typeface="Calibri"/>
                <a:ea typeface="+mn-ea"/>
                <a:cs typeface="+mn-cs"/>
                <a:sym typeface="Wingdings"/>
              </a:rPr>
              <a:t>u type de perforation</a:t>
            </a:r>
          </a:p>
          <a:p>
            <a:pPr marL="742950" marR="0" lvl="1" indent="-285750" algn="l" defTabSz="914400" rtl="0" eaLnBrk="1" fontAlgn="auto" latinLnBrk="0" hangingPunct="1">
              <a:lnSpc>
                <a:spcPct val="100000"/>
              </a:lnSpc>
              <a:spcBef>
                <a:spcPts val="0"/>
              </a:spcBef>
              <a:spcAft>
                <a:spcPts val="600"/>
              </a:spcAft>
              <a:buClr>
                <a:srgbClr val="4472C4"/>
              </a:buClr>
              <a:buSzTx/>
              <a:buFont typeface="Wingdings" charset="0"/>
              <a:buChar char="à"/>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sym typeface="Wingdings"/>
              </a:rPr>
              <a:t>De la pathologie préexistante </a:t>
            </a:r>
          </a:p>
          <a:p>
            <a:pPr marL="742950" marR="0" lvl="1" indent="-285750" algn="l" defTabSz="914400" rtl="0" eaLnBrk="1" fontAlgn="auto" latinLnBrk="0" hangingPunct="1">
              <a:lnSpc>
                <a:spcPct val="100000"/>
              </a:lnSpc>
              <a:spcBef>
                <a:spcPts val="0"/>
              </a:spcBef>
              <a:spcAft>
                <a:spcPts val="600"/>
              </a:spcAft>
              <a:buClr>
                <a:srgbClr val="4472C4"/>
              </a:buClr>
              <a:buSzTx/>
              <a:buFont typeface="Wingdings" charset="0"/>
              <a:buChar char="à"/>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sym typeface="Wingdings"/>
              </a:rPr>
              <a:t>De l’état du patient</a:t>
            </a:r>
          </a:p>
          <a:p>
            <a:pPr marL="742950" marR="0" lvl="1" indent="-285750" algn="l" defTabSz="914400" rtl="0" eaLnBrk="1" fontAlgn="auto" latinLnBrk="0" hangingPunct="1">
              <a:lnSpc>
                <a:spcPct val="100000"/>
              </a:lnSpc>
              <a:spcBef>
                <a:spcPts val="0"/>
              </a:spcBef>
              <a:spcAft>
                <a:spcPts val="600"/>
              </a:spcAft>
              <a:buClr>
                <a:srgbClr val="4472C4"/>
              </a:buClr>
              <a:buSzTx/>
              <a:buFont typeface="Wingdings" charset="0"/>
              <a:buChar char="à"/>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sym typeface="Wingdings"/>
              </a:rPr>
              <a:t>Du chirurgien/équipe/situation clinique</a:t>
            </a:r>
          </a:p>
          <a:p>
            <a:pPr marL="742950" marR="0" lvl="1" indent="-285750" algn="l" defTabSz="914400" rtl="0" eaLnBrk="1" fontAlgn="auto" latinLnBrk="0" hangingPunct="1">
              <a:lnSpc>
                <a:spcPct val="100000"/>
              </a:lnSpc>
              <a:spcBef>
                <a:spcPts val="0"/>
              </a:spcBef>
              <a:spcAft>
                <a:spcPts val="600"/>
              </a:spcAft>
              <a:buClr>
                <a:srgbClr val="4472C4"/>
              </a:buClr>
              <a:buSzTx/>
              <a:buFont typeface="Wingdings" charset="0"/>
              <a:buChar char="à"/>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sym typeface="Wingdings"/>
              </a:rPr>
              <a:t>Des données intra-opératoires </a:t>
            </a:r>
          </a:p>
        </p:txBody>
      </p:sp>
      <p:pic>
        <p:nvPicPr>
          <p:cNvPr id="6" name="Picture 5" descr="resize.php.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83712" y="3519662"/>
            <a:ext cx="4759417" cy="2800936"/>
          </a:xfrm>
          <a:prstGeom prst="rect">
            <a:avLst/>
          </a:prstGeom>
        </p:spPr>
      </p:pic>
    </p:spTree>
    <p:extLst>
      <p:ext uri="{BB962C8B-B14F-4D97-AF65-F5344CB8AC3E}">
        <p14:creationId xmlns:p14="http://schemas.microsoft.com/office/powerpoint/2010/main" val="1311522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95355" y="203200"/>
            <a:ext cx="8661400" cy="6438900"/>
          </a:xfrm>
          <a:prstGeom prst="rect">
            <a:avLst/>
          </a:prstGeom>
        </p:spPr>
      </p:pic>
      <p:sp>
        <p:nvSpPr>
          <p:cNvPr id="3" name="CasellaDiTesto 2"/>
          <p:cNvSpPr txBox="1"/>
          <p:nvPr/>
        </p:nvSpPr>
        <p:spPr>
          <a:xfrm>
            <a:off x="853570" y="6451860"/>
            <a:ext cx="77416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err="1">
                <a:ln>
                  <a:noFill/>
                </a:ln>
                <a:solidFill>
                  <a:prstClr val="black"/>
                </a:solidFill>
                <a:effectLst/>
                <a:uLnTx/>
                <a:uFillTx/>
                <a:latin typeface="Calibri"/>
                <a:ea typeface="+mn-ea"/>
                <a:cs typeface="+mn-cs"/>
              </a:rPr>
              <a:t>de’Angelis</a:t>
            </a:r>
            <a:r>
              <a:rPr kumimoji="0" lang="fr-FR" sz="1400" b="0" i="1" u="none" strike="noStrike" kern="1200" cap="none" spc="0" normalizeH="0" baseline="0" noProof="0" dirty="0">
                <a:ln>
                  <a:noFill/>
                </a:ln>
                <a:solidFill>
                  <a:prstClr val="black"/>
                </a:solidFill>
                <a:effectLst/>
                <a:uLnTx/>
                <a:uFillTx/>
                <a:latin typeface="Calibri"/>
                <a:ea typeface="+mn-ea"/>
                <a:cs typeface="+mn-cs"/>
              </a:rPr>
              <a:t> et al. Guidelines of the World Society of Emergency </a:t>
            </a:r>
            <a:r>
              <a:rPr kumimoji="0" lang="fr-FR" sz="1400" b="0" i="1" u="none" strike="noStrike" kern="1200" cap="none" spc="0" normalizeH="0" baseline="0" noProof="0" dirty="0" err="1">
                <a:ln>
                  <a:noFill/>
                </a:ln>
                <a:solidFill>
                  <a:prstClr val="black"/>
                </a:solidFill>
                <a:effectLst/>
                <a:uLnTx/>
                <a:uFillTx/>
                <a:latin typeface="Calibri"/>
                <a:ea typeface="+mn-ea"/>
                <a:cs typeface="+mn-cs"/>
              </a:rPr>
              <a:t>Surgery</a:t>
            </a:r>
            <a:r>
              <a:rPr kumimoji="0" lang="fr-FR" sz="1400" b="0" i="1" u="none" strike="noStrike" kern="1200" cap="none" spc="0" normalizeH="0" baseline="0" noProof="0" dirty="0">
                <a:ln>
                  <a:noFill/>
                </a:ln>
                <a:solidFill>
                  <a:prstClr val="black"/>
                </a:solidFill>
                <a:effectLst/>
                <a:uLnTx/>
                <a:uFillTx/>
                <a:latin typeface="Calibri"/>
                <a:ea typeface="+mn-ea"/>
                <a:cs typeface="+mn-cs"/>
              </a:rPr>
              <a:t> 2018</a:t>
            </a:r>
          </a:p>
        </p:txBody>
      </p:sp>
      <p:sp>
        <p:nvSpPr>
          <p:cNvPr id="4" name="Parentesi graffa chiusa 3"/>
          <p:cNvSpPr/>
          <p:nvPr/>
        </p:nvSpPr>
        <p:spPr>
          <a:xfrm>
            <a:off x="8969384" y="707923"/>
            <a:ext cx="690530" cy="272107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CasellaDiTesto 4"/>
          <p:cNvSpPr txBox="1"/>
          <p:nvPr/>
        </p:nvSpPr>
        <p:spPr>
          <a:xfrm>
            <a:off x="9389267" y="1041062"/>
            <a:ext cx="253208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Traitement conservateur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MEDICO-ENDOSCOPIQUE est à privilégier </a:t>
            </a:r>
          </a:p>
        </p:txBody>
      </p:sp>
      <p:sp>
        <p:nvSpPr>
          <p:cNvPr id="6" name="Rectangle 5"/>
          <p:cNvSpPr/>
          <p:nvPr/>
        </p:nvSpPr>
        <p:spPr>
          <a:xfrm>
            <a:off x="495355" y="3617409"/>
            <a:ext cx="8661400" cy="2193534"/>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asellaDiTesto 4"/>
          <p:cNvSpPr txBox="1"/>
          <p:nvPr/>
        </p:nvSpPr>
        <p:spPr>
          <a:xfrm>
            <a:off x="9389267" y="4259278"/>
            <a:ext cx="2532086" cy="830997"/>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alibri"/>
                <a:ea typeface="+mn-ea"/>
                <a:cs typeface="+mn-cs"/>
              </a:rPr>
              <a:t>Traitement CHIRURGICAL</a:t>
            </a:r>
          </a:p>
        </p:txBody>
      </p:sp>
    </p:spTree>
    <p:extLst>
      <p:ext uri="{BB962C8B-B14F-4D97-AF65-F5344CB8AC3E}">
        <p14:creationId xmlns:p14="http://schemas.microsoft.com/office/powerpoint/2010/main" val="3105547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 xmlns:a16="http://schemas.microsoft.com/office/drawing/2014/main" id="{67BDB1F1-344A-EF4C-8CD5-3A1692F39CD1}"/>
              </a:ext>
            </a:extLst>
          </p:cNvPr>
          <p:cNvSpPr txBox="1">
            <a:spLocks/>
          </p:cNvSpPr>
          <p:nvPr/>
        </p:nvSpPr>
        <p:spPr bwMode="auto">
          <a:xfrm>
            <a:off x="379708" y="150345"/>
            <a:ext cx="11291455" cy="765790"/>
          </a:xfrm>
          <a:prstGeom prst="rect">
            <a:avLst/>
          </a:prstGeom>
          <a:solidFill>
            <a:srgbClr val="1F497D">
              <a:lumMod val="20000"/>
              <a:lumOff val="8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1"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34" charset="-128"/>
                <a:cs typeface="+mj-cs"/>
              </a:rPr>
              <a:t>Le recours à la chirurgie et ses risques</a:t>
            </a:r>
          </a:p>
        </p:txBody>
      </p:sp>
      <p:sp>
        <p:nvSpPr>
          <p:cNvPr id="5" name="Rettangolo 4"/>
          <p:cNvSpPr/>
          <p:nvPr/>
        </p:nvSpPr>
        <p:spPr>
          <a:xfrm>
            <a:off x="739250" y="1271878"/>
            <a:ext cx="10713499" cy="512448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1800"/>
              </a:spcAft>
              <a:buClr>
                <a:srgbClr val="4472C4">
                  <a:lumMod val="75000"/>
                </a:srgbClr>
              </a:buClr>
              <a:buSzTx/>
              <a:buFont typeface="Arial"/>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La </a:t>
            </a:r>
            <a:r>
              <a:rPr kumimoji="0" lang="fr-FR" sz="1800" b="1" i="0" u="none" strike="noStrike" kern="1200" cap="none" spc="0" normalizeH="0" baseline="0" noProof="0" dirty="0">
                <a:ln>
                  <a:noFill/>
                </a:ln>
                <a:solidFill>
                  <a:prstClr val="black"/>
                </a:solidFill>
                <a:effectLst/>
                <a:uLnTx/>
                <a:uFillTx/>
                <a:latin typeface="Calibri"/>
                <a:ea typeface="+mn-ea"/>
                <a:cs typeface="+mn-cs"/>
              </a:rPr>
              <a:t>coelioscopie exploratrice </a:t>
            </a:r>
            <a:r>
              <a:rPr kumimoji="0" lang="fr-FR" sz="1800" b="0" i="0" u="none" strike="noStrike" kern="1200" cap="none" spc="0" normalizeH="0" baseline="0" noProof="0" dirty="0">
                <a:ln>
                  <a:noFill/>
                </a:ln>
                <a:solidFill>
                  <a:prstClr val="black"/>
                </a:solidFill>
                <a:effectLst/>
                <a:uLnTx/>
                <a:uFillTx/>
                <a:latin typeface="Calibri"/>
                <a:ea typeface="+mn-ea"/>
                <a:cs typeface="+mn-cs"/>
              </a:rPr>
              <a:t>peut être considérée en première intention, mais elle doit être effectuée selon l'expérience et compétence du chirurgien et en fonction de la disponibilité des différentes ressources thérapeutiques (Recommandation Grade 1C).</a:t>
            </a:r>
          </a:p>
          <a:p>
            <a:pPr marL="285750" marR="0" lvl="0" indent="-285750" algn="l" defTabSz="914400" rtl="0" eaLnBrk="1" fontAlgn="auto" latinLnBrk="0" hangingPunct="1">
              <a:lnSpc>
                <a:spcPct val="100000"/>
              </a:lnSpc>
              <a:spcBef>
                <a:spcPts val="0"/>
              </a:spcBef>
              <a:spcAft>
                <a:spcPts val="1800"/>
              </a:spcAft>
              <a:buClr>
                <a:srgbClr val="4472C4">
                  <a:lumMod val="75000"/>
                </a:srgbClr>
              </a:buClr>
              <a:buSzTx/>
              <a:buFont typeface="Arial"/>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La </a:t>
            </a:r>
            <a:r>
              <a:rPr kumimoji="0" lang="fr-FR" sz="1800" b="1" i="0" u="none" strike="noStrike" kern="1200" cap="none" spc="0" normalizeH="0" baseline="0" noProof="0" dirty="0">
                <a:ln>
                  <a:noFill/>
                </a:ln>
                <a:solidFill>
                  <a:prstClr val="black"/>
                </a:solidFill>
                <a:effectLst/>
                <a:uLnTx/>
                <a:uFillTx/>
                <a:latin typeface="Calibri"/>
                <a:ea typeface="+mn-ea"/>
                <a:cs typeface="+mn-cs"/>
              </a:rPr>
              <a:t>conversion en laparotomie </a:t>
            </a:r>
            <a:r>
              <a:rPr kumimoji="0" lang="fr-FR" sz="1800" b="0" i="0" u="none" strike="noStrike" kern="1200" cap="none" spc="0" normalizeH="0" baseline="0" noProof="0" dirty="0">
                <a:ln>
                  <a:noFill/>
                </a:ln>
                <a:solidFill>
                  <a:prstClr val="black"/>
                </a:solidFill>
                <a:effectLst/>
                <a:uLnTx/>
                <a:uFillTx/>
                <a:latin typeface="Calibri"/>
                <a:ea typeface="+mn-ea"/>
                <a:cs typeface="+mn-cs"/>
              </a:rPr>
              <a:t>doit être considérée chaque fois qu’elle s’avère nécessaire : incapacité de l'opérateur à procéder par coelioscopie, viabilité des tissus, état du patient (Recommandation Grade 1C).</a:t>
            </a:r>
          </a:p>
          <a:p>
            <a:pPr marL="285750" marR="0" lvl="0" indent="-285750" algn="l" defTabSz="914400" rtl="0" eaLnBrk="1" fontAlgn="auto" latinLnBrk="0" hangingPunct="1">
              <a:lnSpc>
                <a:spcPct val="100000"/>
              </a:lnSpc>
              <a:spcBef>
                <a:spcPts val="0"/>
              </a:spcBef>
              <a:spcAft>
                <a:spcPts val="1800"/>
              </a:spcAft>
              <a:buClr>
                <a:srgbClr val="4472C4">
                  <a:lumMod val="75000"/>
                </a:srgbClr>
              </a:buClr>
              <a:buSzTx/>
              <a:buFont typeface="Arial"/>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La </a:t>
            </a:r>
            <a:r>
              <a:rPr kumimoji="0" lang="fr-FR" sz="1800" b="1" i="0" u="none" strike="noStrike" kern="1200" cap="none" spc="0" normalizeH="0" baseline="0" noProof="0" dirty="0">
                <a:ln>
                  <a:noFill/>
                </a:ln>
                <a:solidFill>
                  <a:prstClr val="black"/>
                </a:solidFill>
                <a:effectLst/>
                <a:uLnTx/>
                <a:uFillTx/>
                <a:latin typeface="Calibri"/>
                <a:ea typeface="+mn-ea"/>
                <a:cs typeface="+mn-cs"/>
              </a:rPr>
              <a:t>réparation primaire </a:t>
            </a:r>
            <a:r>
              <a:rPr kumimoji="0" lang="fr-FR" sz="1800" b="0" i="0" u="none" strike="noStrike" kern="1200" cap="none" spc="0" normalizeH="0" baseline="0" noProof="0" dirty="0">
                <a:ln>
                  <a:noFill/>
                </a:ln>
                <a:solidFill>
                  <a:prstClr val="black"/>
                </a:solidFill>
                <a:effectLst/>
                <a:uLnTx/>
                <a:uFillTx/>
                <a:latin typeface="Calibri"/>
                <a:ea typeface="+mn-ea"/>
                <a:cs typeface="+mn-cs"/>
              </a:rPr>
              <a:t>peut être utilisée si les parois du côlon semblent en bon état et bien vascularisées, et le rapprochement des berges de la perforation peut se faire sans tension (Recommandation Grade 2C).</a:t>
            </a:r>
          </a:p>
          <a:p>
            <a:pPr marL="285750" marR="0" lvl="0" indent="-285750" algn="l" defTabSz="914400" rtl="0" eaLnBrk="1" fontAlgn="auto" latinLnBrk="0" hangingPunct="1">
              <a:lnSpc>
                <a:spcPct val="100000"/>
              </a:lnSpc>
              <a:spcBef>
                <a:spcPts val="0"/>
              </a:spcBef>
              <a:spcAft>
                <a:spcPts val="1800"/>
              </a:spcAft>
              <a:buClr>
                <a:srgbClr val="4472C4">
                  <a:lumMod val="75000"/>
                </a:srgbClr>
              </a:buClr>
              <a:buSzTx/>
              <a:buFont typeface="Arial"/>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Une </a:t>
            </a:r>
            <a:r>
              <a:rPr kumimoji="0" lang="fr-FR" sz="1800" b="1" i="0" u="none" strike="noStrike" kern="1200" cap="none" spc="0" normalizeH="0" baseline="0" noProof="0" dirty="0">
                <a:ln>
                  <a:noFill/>
                </a:ln>
                <a:solidFill>
                  <a:prstClr val="black"/>
                </a:solidFill>
                <a:effectLst/>
                <a:uLnTx/>
                <a:uFillTx/>
                <a:latin typeface="Calibri"/>
                <a:ea typeface="+mn-ea"/>
                <a:cs typeface="+mn-cs"/>
              </a:rPr>
              <a:t>résection segmentaire </a:t>
            </a:r>
            <a:r>
              <a:rPr kumimoji="0" lang="fr-FR" sz="1800" b="0" i="0" u="none" strike="noStrike" kern="1200" cap="none" spc="0" normalizeH="0" baseline="0" noProof="0" dirty="0">
                <a:ln>
                  <a:noFill/>
                </a:ln>
                <a:solidFill>
                  <a:prstClr val="black"/>
                </a:solidFill>
                <a:effectLst/>
                <a:uLnTx/>
                <a:uFillTx/>
                <a:latin typeface="Calibri"/>
                <a:ea typeface="+mn-ea"/>
                <a:cs typeface="+mn-cs"/>
              </a:rPr>
              <a:t>(WEDGE) est réalisable si elle ne comporte pas un rétrécissement excessif de la lumière colique (Recommandation Grade 2C).</a:t>
            </a:r>
          </a:p>
          <a:p>
            <a:pPr marL="285750" marR="0" lvl="0" indent="-285750" algn="l" defTabSz="914400" rtl="0" eaLnBrk="1" fontAlgn="auto" latinLnBrk="0" hangingPunct="1">
              <a:lnSpc>
                <a:spcPct val="100000"/>
              </a:lnSpc>
              <a:spcBef>
                <a:spcPts val="0"/>
              </a:spcBef>
              <a:spcAft>
                <a:spcPts val="1800"/>
              </a:spcAft>
              <a:buClr>
                <a:srgbClr val="4472C4">
                  <a:lumMod val="75000"/>
                </a:srgbClr>
              </a:buClr>
              <a:buSzTx/>
              <a:buFont typeface="Arial"/>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La </a:t>
            </a:r>
            <a:r>
              <a:rPr kumimoji="0" lang="fr-FR" sz="1800" b="1" i="0" u="none" strike="noStrike" kern="1200" cap="none" spc="0" normalizeH="0" baseline="0" noProof="0" dirty="0">
                <a:ln>
                  <a:noFill/>
                </a:ln>
                <a:solidFill>
                  <a:prstClr val="black"/>
                </a:solidFill>
                <a:effectLst/>
                <a:uLnTx/>
                <a:uFillTx/>
                <a:latin typeface="Calibri"/>
                <a:ea typeface="+mn-ea"/>
                <a:cs typeface="+mn-cs"/>
              </a:rPr>
              <a:t>résection colique </a:t>
            </a:r>
            <a:r>
              <a:rPr kumimoji="0" lang="fr-FR" sz="1800" b="0" i="0" u="none" strike="noStrike" kern="1200" cap="none" spc="0" normalizeH="0" baseline="0" noProof="0" dirty="0">
                <a:ln>
                  <a:noFill/>
                </a:ln>
                <a:solidFill>
                  <a:prstClr val="black"/>
                </a:solidFill>
                <a:effectLst/>
                <a:uLnTx/>
                <a:uFillTx/>
                <a:latin typeface="Calibri"/>
                <a:ea typeface="+mn-ea"/>
                <a:cs typeface="+mn-cs"/>
              </a:rPr>
              <a:t>est indiquée si la taille de la perforation est trop importante, les bords apparaissent dévitalisés, ou l’exérèse du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mésocolon</a:t>
            </a:r>
            <a:r>
              <a:rPr kumimoji="0" lang="fr-FR" sz="1800" b="0" i="0" u="none" strike="noStrike" kern="1200" cap="none" spc="0" normalizeH="0" baseline="0" noProof="0" dirty="0">
                <a:ln>
                  <a:noFill/>
                </a:ln>
                <a:solidFill>
                  <a:prstClr val="black"/>
                </a:solidFill>
                <a:effectLst/>
                <a:uLnTx/>
                <a:uFillTx/>
                <a:latin typeface="Calibri"/>
                <a:ea typeface="+mn-ea"/>
                <a:cs typeface="+mn-cs"/>
              </a:rPr>
              <a:t> adjacent est nécessaire (Recommandation Grade 2C).</a:t>
            </a:r>
          </a:p>
          <a:p>
            <a:pPr marL="285750" marR="0" lvl="0" indent="-285750" algn="l" defTabSz="914400" rtl="0" eaLnBrk="1" fontAlgn="auto" latinLnBrk="0" hangingPunct="1">
              <a:lnSpc>
                <a:spcPct val="100000"/>
              </a:lnSpc>
              <a:spcBef>
                <a:spcPts val="0"/>
              </a:spcBef>
              <a:spcAft>
                <a:spcPts val="1800"/>
              </a:spcAft>
              <a:buClr>
                <a:srgbClr val="4472C4">
                  <a:lumMod val="75000"/>
                </a:srgbClr>
              </a:buClr>
              <a:buSzTx/>
              <a:buFont typeface="Arial"/>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La </a:t>
            </a:r>
            <a:r>
              <a:rPr kumimoji="0" lang="fr-FR" sz="1800" b="1" i="0" u="none" strike="noStrike" kern="1200" cap="none" spc="0" normalizeH="0" baseline="0" noProof="0" dirty="0">
                <a:ln>
                  <a:noFill/>
                </a:ln>
                <a:solidFill>
                  <a:prstClr val="black"/>
                </a:solidFill>
                <a:effectLst/>
                <a:uLnTx/>
                <a:uFillTx/>
                <a:latin typeface="Calibri"/>
                <a:ea typeface="+mn-ea"/>
                <a:cs typeface="+mn-cs"/>
              </a:rPr>
              <a:t>réparation par étapes </a:t>
            </a:r>
            <a:r>
              <a:rPr kumimoji="0" lang="fr-FR" sz="1800" b="0" i="0" u="none" strike="noStrike" kern="1200" cap="none" spc="0" normalizeH="0" baseline="0" noProof="0" dirty="0">
                <a:ln>
                  <a:noFill/>
                </a:ln>
                <a:solidFill>
                  <a:prstClr val="black"/>
                </a:solidFill>
                <a:effectLst/>
                <a:uLnTx/>
                <a:uFillTx/>
                <a:latin typeface="Calibri"/>
                <a:ea typeface="+mn-ea"/>
                <a:cs typeface="+mn-cs"/>
              </a:rPr>
              <a:t>ou la colostomie peuvent être nécessaires en cas de chirurgie tardive (&gt; 24 h de la coloscopie), contamination péritonéale étendue, comorbidités importantes ou détérioration de l’état général du patient (Recommandation Grade 2C).</a:t>
            </a: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asellaDiTesto 5"/>
          <p:cNvSpPr txBox="1"/>
          <p:nvPr/>
        </p:nvSpPr>
        <p:spPr>
          <a:xfrm>
            <a:off x="597794" y="6499269"/>
            <a:ext cx="57459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prstClr val="black"/>
                </a:solidFill>
                <a:effectLst/>
                <a:uLnTx/>
                <a:uFillTx/>
                <a:latin typeface="Calibri"/>
                <a:ea typeface="+mn-ea"/>
                <a:cs typeface="+mn-cs"/>
              </a:rPr>
              <a:t>de’Angelis</a:t>
            </a:r>
            <a:r>
              <a:rPr kumimoji="0" lang="fr-FR" sz="1400" b="1" i="0" u="none" strike="noStrike" kern="1200" cap="none" spc="0" normalizeH="0" baseline="0" noProof="0" dirty="0">
                <a:ln>
                  <a:noFill/>
                </a:ln>
                <a:solidFill>
                  <a:prstClr val="black"/>
                </a:solidFill>
                <a:effectLst/>
                <a:uLnTx/>
                <a:uFillTx/>
                <a:latin typeface="Calibri"/>
                <a:ea typeface="+mn-ea"/>
                <a:cs typeface="+mn-cs"/>
              </a:rPr>
              <a:t> et al. WJES 2018</a:t>
            </a:r>
          </a:p>
        </p:txBody>
      </p:sp>
    </p:spTree>
    <p:extLst>
      <p:ext uri="{BB962C8B-B14F-4D97-AF65-F5344CB8AC3E}">
        <p14:creationId xmlns:p14="http://schemas.microsoft.com/office/powerpoint/2010/main" val="481302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a:xfrm>
            <a:off x="5901165" y="223468"/>
            <a:ext cx="6119252" cy="3353375"/>
          </a:xfrm>
          <a:prstGeom prst="rect">
            <a:avLst/>
          </a:prstGeom>
          <a:solidFill>
            <a:schemeClr val="bg1"/>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Immagine 1"/>
          <p:cNvPicPr>
            <a:picLocks noChangeAspect="1"/>
          </p:cNvPicPr>
          <p:nvPr/>
        </p:nvPicPr>
        <p:blipFill>
          <a:blip r:embed="rId2"/>
          <a:stretch>
            <a:fillRect/>
          </a:stretch>
        </p:blipFill>
        <p:spPr>
          <a:xfrm>
            <a:off x="243747" y="159415"/>
            <a:ext cx="5246907" cy="2629323"/>
          </a:xfrm>
          <a:prstGeom prst="rect">
            <a:avLst/>
          </a:prstGeom>
        </p:spPr>
      </p:pic>
      <p:grpSp>
        <p:nvGrpSpPr>
          <p:cNvPr id="15" name="Gruppo 14"/>
          <p:cNvGrpSpPr/>
          <p:nvPr/>
        </p:nvGrpSpPr>
        <p:grpSpPr>
          <a:xfrm>
            <a:off x="6042278" y="223468"/>
            <a:ext cx="5835637" cy="1760339"/>
            <a:chOff x="6147313" y="95188"/>
            <a:chExt cx="5835637" cy="1760339"/>
          </a:xfrm>
        </p:grpSpPr>
        <p:pic>
          <p:nvPicPr>
            <p:cNvPr id="3" name="Immagine 2"/>
            <p:cNvPicPr>
              <a:picLocks noChangeAspect="1"/>
            </p:cNvPicPr>
            <p:nvPr/>
          </p:nvPicPr>
          <p:blipFill>
            <a:blip r:embed="rId3"/>
            <a:stretch>
              <a:fillRect/>
            </a:stretch>
          </p:blipFill>
          <p:spPr>
            <a:xfrm>
              <a:off x="6147314" y="340144"/>
              <a:ext cx="5835636" cy="1515383"/>
            </a:xfrm>
            <a:prstGeom prst="rect">
              <a:avLst/>
            </a:prstGeom>
          </p:spPr>
        </p:pic>
        <p:sp>
          <p:nvSpPr>
            <p:cNvPr id="7" name="CasellaDiTesto 6"/>
            <p:cNvSpPr txBox="1"/>
            <p:nvPr/>
          </p:nvSpPr>
          <p:spPr>
            <a:xfrm>
              <a:off x="6147313" y="95188"/>
              <a:ext cx="33097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472C4"/>
                  </a:solidFill>
                  <a:effectLst/>
                  <a:uLnTx/>
                  <a:uFillTx/>
                  <a:latin typeface="Calibri"/>
                  <a:ea typeface="+mn-ea"/>
                  <a:cs typeface="+mn-cs"/>
                </a:rPr>
                <a:t>COMPLICATIONS POSTOPERATOIRES</a:t>
              </a:r>
            </a:p>
          </p:txBody>
        </p:sp>
      </p:grpSp>
      <p:grpSp>
        <p:nvGrpSpPr>
          <p:cNvPr id="14" name="Gruppo 13"/>
          <p:cNvGrpSpPr/>
          <p:nvPr/>
        </p:nvGrpSpPr>
        <p:grpSpPr>
          <a:xfrm>
            <a:off x="6042278" y="1955917"/>
            <a:ext cx="5730602" cy="1563017"/>
            <a:chOff x="6147313" y="1703652"/>
            <a:chExt cx="5730602" cy="1563017"/>
          </a:xfrm>
        </p:grpSpPr>
        <p:pic>
          <p:nvPicPr>
            <p:cNvPr id="6" name="Immagine 5"/>
            <p:cNvPicPr>
              <a:picLocks noChangeAspect="1"/>
            </p:cNvPicPr>
            <p:nvPr/>
          </p:nvPicPr>
          <p:blipFill>
            <a:blip r:embed="rId4"/>
            <a:stretch>
              <a:fillRect/>
            </a:stretch>
          </p:blipFill>
          <p:spPr>
            <a:xfrm>
              <a:off x="6147314" y="1960165"/>
              <a:ext cx="5730601" cy="1306504"/>
            </a:xfrm>
            <a:prstGeom prst="rect">
              <a:avLst/>
            </a:prstGeom>
          </p:spPr>
        </p:pic>
        <p:sp>
          <p:nvSpPr>
            <p:cNvPr id="8" name="CasellaDiTesto 7"/>
            <p:cNvSpPr txBox="1"/>
            <p:nvPr/>
          </p:nvSpPr>
          <p:spPr>
            <a:xfrm>
              <a:off x="6147313" y="1703652"/>
              <a:ext cx="33097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472C4"/>
                  </a:solidFill>
                  <a:effectLst/>
                  <a:uLnTx/>
                  <a:uFillTx/>
                  <a:latin typeface="Calibri"/>
                  <a:ea typeface="+mn-ea"/>
                  <a:cs typeface="+mn-cs"/>
                </a:rPr>
                <a:t>DUREE DE L’HOSPITALISATION</a:t>
              </a:r>
            </a:p>
          </p:txBody>
        </p:sp>
      </p:grpSp>
      <p:grpSp>
        <p:nvGrpSpPr>
          <p:cNvPr id="13" name="Gruppo 12"/>
          <p:cNvGrpSpPr/>
          <p:nvPr/>
        </p:nvGrpSpPr>
        <p:grpSpPr>
          <a:xfrm>
            <a:off x="6042278" y="4992670"/>
            <a:ext cx="5835637" cy="1764485"/>
            <a:chOff x="6147313" y="3228185"/>
            <a:chExt cx="5835637" cy="1764485"/>
          </a:xfrm>
        </p:grpSpPr>
        <p:pic>
          <p:nvPicPr>
            <p:cNvPr id="5" name="Immagine 4"/>
            <p:cNvPicPr>
              <a:picLocks noChangeAspect="1"/>
            </p:cNvPicPr>
            <p:nvPr/>
          </p:nvPicPr>
          <p:blipFill>
            <a:blip r:embed="rId5"/>
            <a:stretch>
              <a:fillRect/>
            </a:stretch>
          </p:blipFill>
          <p:spPr>
            <a:xfrm>
              <a:off x="6147313" y="3510306"/>
              <a:ext cx="5835637" cy="1482364"/>
            </a:xfrm>
            <a:prstGeom prst="rect">
              <a:avLst/>
            </a:prstGeom>
          </p:spPr>
        </p:pic>
        <p:sp>
          <p:nvSpPr>
            <p:cNvPr id="9" name="CasellaDiTesto 8"/>
            <p:cNvSpPr txBox="1"/>
            <p:nvPr/>
          </p:nvSpPr>
          <p:spPr>
            <a:xfrm>
              <a:off x="6147313" y="3228185"/>
              <a:ext cx="33097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472C4"/>
                  </a:solidFill>
                  <a:effectLst/>
                  <a:uLnTx/>
                  <a:uFillTx/>
                  <a:latin typeface="Calibri"/>
                  <a:ea typeface="+mn-ea"/>
                  <a:cs typeface="+mn-cs"/>
                </a:rPr>
                <a:t>TAUX DE RE-INTERVENTION </a:t>
              </a:r>
            </a:p>
          </p:txBody>
        </p:sp>
      </p:grpSp>
      <p:grpSp>
        <p:nvGrpSpPr>
          <p:cNvPr id="12" name="Gruppo 11"/>
          <p:cNvGrpSpPr/>
          <p:nvPr/>
        </p:nvGrpSpPr>
        <p:grpSpPr>
          <a:xfrm>
            <a:off x="6042278" y="3576843"/>
            <a:ext cx="5730602" cy="1364515"/>
            <a:chOff x="6147313" y="5127852"/>
            <a:chExt cx="5730602" cy="1364515"/>
          </a:xfrm>
        </p:grpSpPr>
        <p:pic>
          <p:nvPicPr>
            <p:cNvPr id="10" name="Immagine 9"/>
            <p:cNvPicPr>
              <a:picLocks noChangeAspect="1"/>
            </p:cNvPicPr>
            <p:nvPr/>
          </p:nvPicPr>
          <p:blipFill>
            <a:blip r:embed="rId6"/>
            <a:stretch>
              <a:fillRect/>
            </a:stretch>
          </p:blipFill>
          <p:spPr>
            <a:xfrm>
              <a:off x="6147314" y="5390328"/>
              <a:ext cx="5730601" cy="1102039"/>
            </a:xfrm>
            <a:prstGeom prst="rect">
              <a:avLst/>
            </a:prstGeom>
          </p:spPr>
        </p:pic>
        <p:sp>
          <p:nvSpPr>
            <p:cNvPr id="11" name="CasellaDiTesto 10"/>
            <p:cNvSpPr txBox="1"/>
            <p:nvPr/>
          </p:nvSpPr>
          <p:spPr>
            <a:xfrm>
              <a:off x="6147313" y="5127852"/>
              <a:ext cx="33097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472C4"/>
                  </a:solidFill>
                  <a:effectLst/>
                  <a:uLnTx/>
                  <a:uFillTx/>
                  <a:latin typeface="Calibri"/>
                  <a:ea typeface="+mn-ea"/>
                  <a:cs typeface="+mn-cs"/>
                </a:rPr>
                <a:t>DUREE OPERATOIRE</a:t>
              </a:r>
            </a:p>
          </p:txBody>
        </p:sp>
      </p:grpSp>
      <p:sp>
        <p:nvSpPr>
          <p:cNvPr id="17" name="CasellaDiTesto 16"/>
          <p:cNvSpPr txBox="1"/>
          <p:nvPr/>
        </p:nvSpPr>
        <p:spPr>
          <a:xfrm>
            <a:off x="372029" y="3027332"/>
            <a:ext cx="4977505"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srgbClr val="4472C4"/>
                </a:solidFill>
                <a:effectLst/>
                <a:uLnTx/>
                <a:uFillTx/>
                <a:latin typeface="Calibri"/>
                <a:ea typeface="+mn-ea"/>
                <a:cs typeface="+mn-cs"/>
              </a:rPr>
              <a:t>META-ANALYSE sur 6 études rétrospectives</a:t>
            </a:r>
            <a:r>
              <a:rPr kumimoji="0" lang="fr-FR" sz="1800" b="1" i="0" u="none" strike="noStrike" kern="1200" cap="none" spc="0" normalizeH="0" baseline="0" noProof="0" dirty="0">
                <a:ln>
                  <a:noFill/>
                </a:ln>
                <a:solidFill>
                  <a:srgbClr val="4472C4"/>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392113" marR="0" lvl="0" indent="-392113" algn="l" defTabSz="914400" rtl="0" eaLnBrk="1" fontAlgn="auto" latinLnBrk="0" hangingPunct="1">
              <a:lnSpc>
                <a:spcPct val="100000"/>
              </a:lnSpc>
              <a:spcBef>
                <a:spcPts val="0"/>
              </a:spcBef>
              <a:spcAft>
                <a:spcPts val="1200"/>
              </a:spcAft>
              <a:buClr>
                <a:srgbClr val="FF0000"/>
              </a:buClr>
              <a:buSzTx/>
              <a:buFont typeface="Wingdings" charset="0"/>
              <a:buChar char="à"/>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La </a:t>
            </a:r>
            <a:r>
              <a:rPr kumimoji="0" lang="fr-FR" sz="1800" b="0" i="1" u="none" strike="noStrike" kern="1200" cap="none" spc="0" normalizeH="0" baseline="0" noProof="0" dirty="0">
                <a:ln>
                  <a:noFill/>
                </a:ln>
                <a:solidFill>
                  <a:prstClr val="black"/>
                </a:solidFill>
                <a:effectLst/>
                <a:uLnTx/>
                <a:uFillTx/>
                <a:latin typeface="Calibri"/>
                <a:ea typeface="+mn-ea"/>
                <a:cs typeface="+mn-cs"/>
              </a:rPr>
              <a:t>coelioscopie est  l’abord </a:t>
            </a:r>
            <a:r>
              <a:rPr kumimoji="0" lang="fr-FR" sz="1800" b="0" i="1" u="none" strike="noStrike" kern="1200" cap="none" spc="0" normalizeH="0" baseline="0" noProof="0" dirty="0">
                <a:ln>
                  <a:noFill/>
                </a:ln>
                <a:solidFill>
                  <a:srgbClr val="000000"/>
                </a:solidFill>
                <a:effectLst/>
                <a:uLnTx/>
                <a:uFillTx/>
                <a:latin typeface="Calibri"/>
                <a:ea typeface="+mn-ea"/>
                <a:cs typeface="+mn-cs"/>
              </a:rPr>
              <a:t>chirurgical à préférer</a:t>
            </a:r>
          </a:p>
          <a:p>
            <a:pPr marL="392113" marR="0" lvl="0" indent="-392113" algn="l" defTabSz="914400" rtl="0" eaLnBrk="1" fontAlgn="auto" latinLnBrk="0" hangingPunct="1">
              <a:lnSpc>
                <a:spcPct val="100000"/>
              </a:lnSpc>
              <a:spcBef>
                <a:spcPts val="0"/>
              </a:spcBef>
              <a:spcAft>
                <a:spcPts val="1200"/>
              </a:spcAft>
              <a:buClr>
                <a:srgbClr val="FF0000"/>
              </a:buClr>
              <a:buSzTx/>
              <a:buFont typeface="Wingdings" charset="0"/>
              <a:buChar char="à"/>
              <a:tabLst/>
              <a:defRPr/>
            </a:pPr>
            <a:r>
              <a:rPr kumimoji="0" lang="fr-FR" sz="1800" b="1" i="0" u="none" strike="noStrike" kern="1200" cap="none" spc="0" normalizeH="0" baseline="0" noProof="0" dirty="0">
                <a:ln>
                  <a:noFill/>
                </a:ln>
                <a:solidFill>
                  <a:srgbClr val="000000"/>
                </a:solidFill>
                <a:effectLst/>
                <a:uLnTx/>
                <a:uFillTx/>
                <a:latin typeface="Calibri"/>
                <a:ea typeface="+mn-ea"/>
                <a:cs typeface="+mn-cs"/>
                <a:sym typeface="Wingdings"/>
              </a:rPr>
              <a:t>Taux de complications postopératoires et durée d’hospitalisation réduits par rapport à la laparotomie</a:t>
            </a:r>
          </a:p>
          <a:p>
            <a:pPr marL="392113" marR="0" lvl="0" indent="-392113" algn="l" defTabSz="914400" rtl="0" eaLnBrk="1" fontAlgn="auto" latinLnBrk="0" hangingPunct="1">
              <a:lnSpc>
                <a:spcPct val="100000"/>
              </a:lnSpc>
              <a:spcBef>
                <a:spcPts val="0"/>
              </a:spcBef>
              <a:spcAft>
                <a:spcPts val="1200"/>
              </a:spcAft>
              <a:buClr>
                <a:srgbClr val="FF0000"/>
              </a:buClr>
              <a:buSzTx/>
              <a:buFont typeface="Wingdings" charset="0"/>
              <a:buChar char="à"/>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sym typeface="Wingdings"/>
              </a:rPr>
              <a:t>Durée opératoire, mortalité et taux de </a:t>
            </a:r>
            <a:br>
              <a:rPr kumimoji="0" lang="fr-FR" sz="1800" b="0" i="0" u="none" strike="noStrike" kern="1200" cap="none" spc="0" normalizeH="0" baseline="0" noProof="0" dirty="0">
                <a:ln>
                  <a:noFill/>
                </a:ln>
                <a:solidFill>
                  <a:prstClr val="black"/>
                </a:solidFill>
                <a:effectLst/>
                <a:uLnTx/>
                <a:uFillTx/>
                <a:latin typeface="Calibri"/>
                <a:ea typeface="+mn-ea"/>
                <a:cs typeface="+mn-cs"/>
                <a:sym typeface="Wingdings"/>
              </a:rPr>
            </a:br>
            <a:r>
              <a:rPr kumimoji="0" lang="fr-FR" sz="1800" b="0" i="0" u="none" strike="noStrike" kern="1200" cap="none" spc="0" normalizeH="0" baseline="0" noProof="0" dirty="0">
                <a:ln>
                  <a:noFill/>
                </a:ln>
                <a:solidFill>
                  <a:prstClr val="black"/>
                </a:solidFill>
                <a:effectLst/>
                <a:uLnTx/>
                <a:uFillTx/>
                <a:latin typeface="Calibri"/>
                <a:ea typeface="+mn-ea"/>
                <a:cs typeface="+mn-cs"/>
                <a:sym typeface="Wingdings"/>
              </a:rPr>
              <a:t>ré-intervention sont comparables à la laparotomie</a:t>
            </a:r>
          </a:p>
        </p:txBody>
      </p:sp>
    </p:spTree>
    <p:extLst>
      <p:ext uri="{BB962C8B-B14F-4D97-AF65-F5344CB8AC3E}">
        <p14:creationId xmlns:p14="http://schemas.microsoft.com/office/powerpoint/2010/main" val="518378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7BDB1F1-344A-EF4C-8CD5-3A1692F39CD1}"/>
              </a:ext>
            </a:extLst>
          </p:cNvPr>
          <p:cNvSpPr txBox="1">
            <a:spLocks/>
          </p:cNvSpPr>
          <p:nvPr/>
        </p:nvSpPr>
        <p:spPr bwMode="auto">
          <a:xfrm>
            <a:off x="379708" y="150345"/>
            <a:ext cx="11291455" cy="765790"/>
          </a:xfrm>
          <a:prstGeom prst="rect">
            <a:avLst/>
          </a:prstGeom>
          <a:solidFill>
            <a:srgbClr val="1F497D">
              <a:lumMod val="20000"/>
              <a:lumOff val="8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1"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34" charset="-128"/>
                <a:cs typeface="+mj-cs"/>
              </a:rPr>
              <a:t>Le recours à la chirurgie et ses risques</a:t>
            </a:r>
          </a:p>
        </p:txBody>
      </p:sp>
      <p:sp>
        <p:nvSpPr>
          <p:cNvPr id="4" name="Rectangle 3"/>
          <p:cNvSpPr/>
          <p:nvPr/>
        </p:nvSpPr>
        <p:spPr>
          <a:xfrm>
            <a:off x="1885806" y="4322918"/>
            <a:ext cx="3976872" cy="20313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72C4"/>
                </a:solidFill>
                <a:effectLst/>
                <a:uLnTx/>
                <a:uFillTx/>
                <a:latin typeface="Calibri"/>
                <a:ea typeface="+mn-ea"/>
                <a:cs typeface="+mn-cs"/>
              </a:rPr>
              <a:t>COMPLICATIONS POSTOPERATOIRES </a:t>
            </a:r>
          </a:p>
          <a:p>
            <a:pPr marL="285750" marR="0" lvl="0" indent="-285750" algn="ctr" defTabSz="914400" rtl="0" eaLnBrk="1" fontAlgn="auto" latinLnBrk="0" hangingPunct="1">
              <a:lnSpc>
                <a:spcPct val="100000"/>
              </a:lnSpc>
              <a:spcBef>
                <a:spcPts val="0"/>
              </a:spcBef>
              <a:spcAft>
                <a:spcPts val="0"/>
              </a:spcAft>
              <a:buClrTx/>
              <a:buSzTx/>
              <a:buFont typeface="Arial"/>
              <a:buChar char="•"/>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18.2% par </a:t>
            </a:r>
            <a:r>
              <a:rPr kumimoji="0" lang="fr-FR" sz="1800" b="1" i="0" u="none" strike="noStrike" kern="1200" cap="none" spc="0" normalizeH="0" baseline="0" noProof="0" dirty="0" err="1">
                <a:ln>
                  <a:noFill/>
                </a:ln>
                <a:solidFill>
                  <a:prstClr val="black"/>
                </a:solidFill>
                <a:effectLst/>
                <a:uLnTx/>
                <a:uFillTx/>
                <a:latin typeface="Calibri"/>
                <a:ea typeface="+mn-ea"/>
                <a:cs typeface="+mn-cs"/>
              </a:rPr>
              <a:t>coelioscopie</a:t>
            </a: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a:buChar char="•"/>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53.5% par laparotomie</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a:p>
            <a:pPr marL="285750" marR="0" lvl="0" indent="-285750" algn="ctr" defTabSz="914400" rtl="0" eaLnBrk="1" fontAlgn="auto" latinLnBrk="0" hangingPunct="1">
              <a:lnSpc>
                <a:spcPct val="100000"/>
              </a:lnSpc>
              <a:spcBef>
                <a:spcPts val="0"/>
              </a:spcBef>
              <a:spcAft>
                <a:spcPts val="0"/>
              </a:spcAft>
              <a:buClrTx/>
              <a:buSzTx/>
              <a:buFont typeface="Arial"/>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72C4"/>
                </a:solidFill>
                <a:effectLst/>
                <a:uLnTx/>
                <a:uFillTx/>
                <a:latin typeface="Calibri"/>
                <a:ea typeface="+mn-ea"/>
                <a:cs typeface="+mn-cs"/>
              </a:rPr>
              <a:t>MORTALITE POSTOPERATOIRE </a:t>
            </a:r>
          </a:p>
          <a:p>
            <a:pPr marL="285750" marR="0" lvl="0" indent="-285750" algn="ctr" defTabSz="914400" rtl="0" eaLnBrk="1" fontAlgn="auto" latinLnBrk="0" hangingPunct="1">
              <a:lnSpc>
                <a:spcPct val="100000"/>
              </a:lnSpc>
              <a:spcBef>
                <a:spcPts val="0"/>
              </a:spcBef>
              <a:spcAft>
                <a:spcPts val="0"/>
              </a:spcAft>
              <a:buClrTx/>
              <a:buSzTx/>
              <a:buFont typeface="Arial"/>
              <a:buChar char="•"/>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1.11% par </a:t>
            </a:r>
            <a:r>
              <a:rPr kumimoji="0" lang="fr-FR" sz="1800" b="1" i="0" u="none" strike="noStrike" kern="1200" cap="none" spc="0" normalizeH="0" baseline="0" noProof="0" dirty="0" err="1">
                <a:ln>
                  <a:noFill/>
                </a:ln>
                <a:solidFill>
                  <a:prstClr val="black"/>
                </a:solidFill>
                <a:effectLst/>
                <a:uLnTx/>
                <a:uFillTx/>
                <a:latin typeface="Calibri"/>
                <a:ea typeface="+mn-ea"/>
                <a:cs typeface="+mn-cs"/>
              </a:rPr>
              <a:t>coelioscopie</a:t>
            </a: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a:buChar char="•"/>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4.22% par laparotomie </a:t>
            </a:r>
          </a:p>
        </p:txBody>
      </p:sp>
      <p:sp>
        <p:nvSpPr>
          <p:cNvPr id="5" name="TextBox 4"/>
          <p:cNvSpPr txBox="1"/>
          <p:nvPr/>
        </p:nvSpPr>
        <p:spPr>
          <a:xfrm>
            <a:off x="872346" y="1336750"/>
            <a:ext cx="102757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sym typeface="Wingdings"/>
              </a:rPr>
              <a:t> </a:t>
            </a:r>
            <a:r>
              <a:rPr kumimoji="0" lang="fr-FR" sz="2400" b="1" i="0" u="none" strike="noStrike" kern="1200" cap="none" spc="0" normalizeH="0" baseline="0" noProof="0" dirty="0">
                <a:ln>
                  <a:noFill/>
                </a:ln>
                <a:solidFill>
                  <a:srgbClr val="44546A"/>
                </a:solidFill>
                <a:effectLst/>
                <a:uLnTx/>
                <a:uFillTx/>
                <a:latin typeface="Calibri"/>
                <a:ea typeface="+mn-ea"/>
                <a:cs typeface="+mn-cs"/>
              </a:rPr>
              <a:t>Recours à la </a:t>
            </a:r>
            <a:r>
              <a:rPr kumimoji="0" lang="fr-FR" sz="2400" b="1" i="0" u="none" strike="noStrike" kern="1200" cap="none" spc="0" normalizeH="0" baseline="0" noProof="0">
                <a:ln>
                  <a:noFill/>
                </a:ln>
                <a:solidFill>
                  <a:srgbClr val="44546A"/>
                </a:solidFill>
                <a:effectLst/>
                <a:uLnTx/>
                <a:uFillTx/>
                <a:latin typeface="Calibri"/>
                <a:ea typeface="+mn-ea"/>
                <a:cs typeface="+mn-cs"/>
              </a:rPr>
              <a:t>chirurgie après </a:t>
            </a:r>
            <a:r>
              <a:rPr kumimoji="0" lang="fr-FR" sz="2400" b="1" i="0" u="none" strike="noStrike" kern="1200" cap="none" spc="0" normalizeH="0" baseline="0" noProof="0" dirty="0">
                <a:ln>
                  <a:noFill/>
                </a:ln>
                <a:solidFill>
                  <a:srgbClr val="44546A"/>
                </a:solidFill>
                <a:effectLst/>
                <a:uLnTx/>
                <a:uFillTx/>
                <a:latin typeface="Calibri"/>
                <a:ea typeface="+mn-ea"/>
                <a:cs typeface="+mn-cs"/>
              </a:rPr>
              <a:t>traitement conservateur: </a:t>
            </a:r>
            <a:r>
              <a:rPr kumimoji="0" lang="fr-FR" sz="2400" b="1" i="0" u="none" strike="noStrike" kern="1200" cap="none" spc="0" normalizeH="0" baseline="0" noProof="0" dirty="0">
                <a:ln>
                  <a:noFill/>
                </a:ln>
                <a:solidFill>
                  <a:srgbClr val="FF0000"/>
                </a:solidFill>
                <a:effectLst/>
                <a:uLnTx/>
                <a:uFillTx/>
                <a:latin typeface="Calibri"/>
                <a:ea typeface="+mn-ea"/>
                <a:cs typeface="+mn-cs"/>
              </a:rPr>
              <a:t>7.4%-20% </a:t>
            </a:r>
            <a:r>
              <a:rPr kumimoji="0" lang="fr-FR" sz="2400" b="1" i="0" u="none" strike="noStrike" kern="1200" cap="none" spc="0" normalizeH="0" baseline="0" noProof="0" dirty="0">
                <a:ln>
                  <a:noFill/>
                </a:ln>
                <a:solidFill>
                  <a:srgbClr val="44546A"/>
                </a:solidFill>
                <a:effectLst/>
                <a:uLnTx/>
                <a:uFillTx/>
                <a:latin typeface="Calibri"/>
                <a:ea typeface="+mn-ea"/>
                <a:cs typeface="+mn-cs"/>
              </a:rPr>
              <a:t>des cas </a:t>
            </a:r>
          </a:p>
        </p:txBody>
      </p:sp>
      <p:grpSp>
        <p:nvGrpSpPr>
          <p:cNvPr id="11" name="Group 10"/>
          <p:cNvGrpSpPr/>
          <p:nvPr/>
        </p:nvGrpSpPr>
        <p:grpSpPr>
          <a:xfrm>
            <a:off x="1885806" y="2095690"/>
            <a:ext cx="7799805" cy="1983507"/>
            <a:chOff x="872346" y="2044377"/>
            <a:chExt cx="7799805" cy="1983507"/>
          </a:xfrm>
        </p:grpSpPr>
        <p:sp>
          <p:nvSpPr>
            <p:cNvPr id="9" name="Rectangle 8"/>
            <p:cNvSpPr/>
            <p:nvPr/>
          </p:nvSpPr>
          <p:spPr>
            <a:xfrm>
              <a:off x="872346" y="2044377"/>
              <a:ext cx="7799805" cy="1983507"/>
            </a:xfrm>
            <a:prstGeom prst="rect">
              <a:avLst/>
            </a:prstGeom>
            <a:solidFill>
              <a:schemeClr val="bg1"/>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2346" y="2095690"/>
              <a:ext cx="2422005" cy="1752600"/>
            </a:xfrm>
            <a:prstGeom prst="rect">
              <a:avLst/>
            </a:prstGeom>
            <a:ln>
              <a:noFill/>
            </a:ln>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3625" y="2095690"/>
              <a:ext cx="5888526" cy="1752600"/>
            </a:xfrm>
            <a:prstGeom prst="rect">
              <a:avLst/>
            </a:prstGeom>
            <a:ln>
              <a:noFill/>
            </a:ln>
          </p:spPr>
        </p:pic>
      </p:grpSp>
      <p:sp>
        <p:nvSpPr>
          <p:cNvPr id="3" name="Rectangle 2"/>
          <p:cNvSpPr/>
          <p:nvPr/>
        </p:nvSpPr>
        <p:spPr>
          <a:xfrm>
            <a:off x="5888338" y="4348299"/>
            <a:ext cx="3797273" cy="20313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72C4"/>
                </a:solidFill>
                <a:effectLst/>
                <a:uLnTx/>
                <a:uFillTx/>
                <a:latin typeface="Calibri"/>
                <a:ea typeface="+mn-ea"/>
                <a:cs typeface="+mn-cs"/>
              </a:rPr>
              <a:t>TAUX de RE-INTERVENTION</a:t>
            </a:r>
          </a:p>
          <a:p>
            <a:pPr marL="285750" marR="0" lvl="0" indent="-285750" algn="ctr" defTabSz="914400" rtl="0" eaLnBrk="1" fontAlgn="auto" latinLnBrk="0" hangingPunct="1">
              <a:lnSpc>
                <a:spcPct val="100000"/>
              </a:lnSpc>
              <a:spcBef>
                <a:spcPts val="0"/>
              </a:spcBef>
              <a:spcAft>
                <a:spcPts val="0"/>
              </a:spcAft>
              <a:buClrTx/>
              <a:buSzTx/>
              <a:buFont typeface="Arial"/>
              <a:buChar char="•"/>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1.11% par </a:t>
            </a:r>
            <a:r>
              <a:rPr kumimoji="0" lang="fr-FR" sz="1800" b="1" i="0" u="none" strike="noStrike" kern="1200" cap="none" spc="0" normalizeH="0" baseline="0" noProof="0" dirty="0" err="1">
                <a:ln>
                  <a:noFill/>
                </a:ln>
                <a:solidFill>
                  <a:prstClr val="black"/>
                </a:solidFill>
                <a:effectLst/>
                <a:uLnTx/>
                <a:uFillTx/>
                <a:latin typeface="Calibri"/>
                <a:ea typeface="+mn-ea"/>
                <a:cs typeface="+mn-cs"/>
              </a:rPr>
              <a:t>coelioscopie</a:t>
            </a: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a:buChar char="•"/>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8.45% par laparotomie </a:t>
            </a:r>
          </a:p>
          <a:p>
            <a:pPr marL="285750" marR="0" lvl="0" indent="-285750" algn="ctr" defTabSz="914400" rtl="0" eaLnBrk="1" fontAlgn="auto" latinLnBrk="0" hangingPunct="1">
              <a:lnSpc>
                <a:spcPct val="100000"/>
              </a:lnSpc>
              <a:spcBef>
                <a:spcPts val="0"/>
              </a:spcBef>
              <a:spcAft>
                <a:spcPts val="0"/>
              </a:spcAft>
              <a:buClrTx/>
              <a:buSzTx/>
              <a:buFont typeface="Arial"/>
              <a:buChar char="•"/>
              <a:tabLst/>
              <a:defRPr/>
            </a:pP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72C4"/>
                </a:solidFill>
                <a:effectLst/>
                <a:uLnTx/>
                <a:uFillTx/>
                <a:latin typeface="Calibri"/>
                <a:ea typeface="+mn-ea"/>
                <a:cs typeface="+mn-cs"/>
              </a:rPr>
              <a:t>DUREE d’HOSPITALISATION</a:t>
            </a:r>
          </a:p>
          <a:p>
            <a:pPr marL="285750" marR="0" lvl="0" indent="-285750" algn="ctr" defTabSz="914400" rtl="0" eaLnBrk="1" fontAlgn="auto" latinLnBrk="0" hangingPunct="1">
              <a:lnSpc>
                <a:spcPct val="100000"/>
              </a:lnSpc>
              <a:spcBef>
                <a:spcPts val="0"/>
              </a:spcBef>
              <a:spcAft>
                <a:spcPts val="0"/>
              </a:spcAft>
              <a:buClrTx/>
              <a:buSzTx/>
              <a:buFont typeface="Arial"/>
              <a:buChar char="•"/>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8.7 jours pour la </a:t>
            </a:r>
            <a:r>
              <a:rPr kumimoji="0" lang="fr-FR" sz="1800" b="1" i="0" u="none" strike="noStrike" kern="1200" cap="none" spc="0" normalizeH="0" baseline="0" noProof="0" dirty="0" err="1">
                <a:ln>
                  <a:noFill/>
                </a:ln>
                <a:solidFill>
                  <a:prstClr val="black"/>
                </a:solidFill>
                <a:effectLst/>
                <a:uLnTx/>
                <a:uFillTx/>
                <a:latin typeface="Calibri"/>
                <a:ea typeface="+mn-ea"/>
                <a:cs typeface="+mn-cs"/>
              </a:rPr>
              <a:t>coelioscopie</a:t>
            </a: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a:buChar char="•"/>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14.6 jours pour la laparotomie  </a:t>
            </a:r>
          </a:p>
        </p:txBody>
      </p:sp>
      <p:graphicFrame>
        <p:nvGraphicFramePr>
          <p:cNvPr id="8" name="Table 7"/>
          <p:cNvGraphicFramePr>
            <a:graphicFrameLocks noGrp="1"/>
          </p:cNvGraphicFramePr>
          <p:nvPr>
            <p:extLst/>
          </p:nvPr>
        </p:nvGraphicFramePr>
        <p:xfrm>
          <a:off x="1885806" y="4309814"/>
          <a:ext cx="7799805" cy="2193820"/>
        </p:xfrm>
        <a:graphic>
          <a:graphicData uri="http://schemas.openxmlformats.org/drawingml/2006/table">
            <a:tbl>
              <a:tblPr firstRow="1" bandRow="1">
                <a:tableStyleId>{2D5ABB26-0587-4C30-8999-92F81FD0307C}</a:tableStyleId>
              </a:tblPr>
              <a:tblGrid>
                <a:gridCol w="4081294">
                  <a:extLst>
                    <a:ext uri="{9D8B030D-6E8A-4147-A177-3AD203B41FA5}">
                      <a16:colId xmlns="" xmlns:a16="http://schemas.microsoft.com/office/drawing/2014/main" val="20000"/>
                    </a:ext>
                  </a:extLst>
                </a:gridCol>
                <a:gridCol w="3718511">
                  <a:extLst>
                    <a:ext uri="{9D8B030D-6E8A-4147-A177-3AD203B41FA5}">
                      <a16:colId xmlns="" xmlns:a16="http://schemas.microsoft.com/office/drawing/2014/main" val="20001"/>
                    </a:ext>
                  </a:extLst>
                </a:gridCol>
              </a:tblGrid>
              <a:tr h="1096910">
                <a:tc>
                  <a:txBody>
                    <a:bodyPr/>
                    <a:lstStyle/>
                    <a:p>
                      <a:endParaRPr lang="en-US" dirty="0"/>
                    </a:p>
                  </a:txBody>
                  <a:tcP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tcPr>
                </a:tc>
                <a:tc>
                  <a:txBody>
                    <a:bodyPr/>
                    <a:lstStyle/>
                    <a:p>
                      <a:endParaRPr lang="en-US" dirty="0"/>
                    </a:p>
                  </a:txBody>
                  <a:tcP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tcPr>
                </a:tc>
                <a:extLst>
                  <a:ext uri="{0D108BD9-81ED-4DB2-BD59-A6C34878D82A}">
                    <a16:rowId xmlns="" xmlns:a16="http://schemas.microsoft.com/office/drawing/2014/main" val="10000"/>
                  </a:ext>
                </a:extLst>
              </a:tr>
              <a:tr h="1096910">
                <a:tc>
                  <a:txBody>
                    <a:bodyPr/>
                    <a:lstStyle/>
                    <a:p>
                      <a:endParaRPr lang="en-US"/>
                    </a:p>
                  </a:txBody>
                  <a:tcP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tcPr>
                </a:tc>
                <a:tc>
                  <a:txBody>
                    <a:bodyPr/>
                    <a:lstStyle/>
                    <a:p>
                      <a:endParaRPr lang="en-US" dirty="0"/>
                    </a:p>
                  </a:txBody>
                  <a:tcP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2945386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0961" y="220396"/>
            <a:ext cx="11384198" cy="594008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Patient : Mme 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Age: 26 ans </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Antécédents médicaux: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Troubles du comportement suivis en psychiatrie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Histoire de la maladie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Maladie de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Crohn</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pancolique</a:t>
            </a:r>
            <a:r>
              <a:rPr kumimoji="0" lang="fr-FR" sz="1800" b="0" i="0" u="none" strike="noStrike" kern="1200" cap="none" spc="0" normalizeH="0" baseline="0" noProof="0" dirty="0">
                <a:ln>
                  <a:noFill/>
                </a:ln>
                <a:solidFill>
                  <a:prstClr val="black"/>
                </a:solidFill>
                <a:effectLst/>
                <a:uLnTx/>
                <a:uFillTx/>
                <a:latin typeface="Calibri"/>
                <a:ea typeface="+mn-ea"/>
                <a:cs typeface="+mn-cs"/>
              </a:rPr>
              <a:t> depuis 2004 suivie dans le service de Gastroentérologie de l’Hôpital Henri Mondor </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Colite grave inaugurale, cortico-résistante, avec intolérance au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Rémicade</a:t>
            </a:r>
            <a:r>
              <a:rPr kumimoji="0" lang="fr-FR" sz="1800" b="0" i="0" u="none" strike="noStrike" kern="1200" cap="none" spc="0" normalizeH="0" baseline="0" noProof="0" dirty="0">
                <a:ln>
                  <a:noFill/>
                </a:ln>
                <a:solidFill>
                  <a:prstClr val="black"/>
                </a:solidFill>
                <a:effectLst/>
                <a:uLnTx/>
                <a:uFillTx/>
                <a:latin typeface="Calibri"/>
                <a:ea typeface="+mn-ea"/>
                <a:cs typeface="+mn-cs"/>
              </a:rPr>
              <a:t> et une inobservance à l’IMUREL.</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Depuis 2009, la patiente est bien contrôlée sous HUMIRA 40 mg, une injection par semaine.</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Problème de mauvaise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compliance</a:t>
            </a:r>
            <a:r>
              <a:rPr kumimoji="0" lang="fr-FR" sz="1800" b="0" i="0" u="none" strike="noStrike" kern="1200" cap="none" spc="0" normalizeH="0" baseline="0" noProof="0" dirty="0">
                <a:ln>
                  <a:noFill/>
                </a:ln>
                <a:solidFill>
                  <a:prstClr val="black"/>
                </a:solidFill>
                <a:effectLst/>
                <a:uLnTx/>
                <a:uFillTx/>
                <a:latin typeface="Calibri"/>
                <a:ea typeface="+mn-ea"/>
                <a:cs typeface="+mn-cs"/>
              </a:rPr>
              <a:t> à la thérapie</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Pas de bilan endoscopique depuis 2005 mais asymptomatique sur le plan digestif et </a:t>
            </a:r>
            <a:r>
              <a:rPr kumimoji="0" lang="fr-FR" sz="1800" b="0" i="0" u="none" strike="noStrike" kern="1200" cap="none" spc="0" normalizeH="0" baseline="0" noProof="0" dirty="0">
                <a:ln>
                  <a:noFill/>
                </a:ln>
                <a:solidFill>
                  <a:srgbClr val="FF0000"/>
                </a:solidFill>
                <a:effectLst/>
                <a:uLnTx/>
                <a:uFillTx/>
                <a:latin typeface="Calibri"/>
                <a:ea typeface="+mn-ea"/>
                <a:cs typeface="+mn-cs"/>
              </a:rPr>
              <a:t>IMC = 17.5 + carence martiale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COLONSCOPIE de CONTR</a:t>
            </a:r>
            <a:r>
              <a:rPr kumimoji="0" lang="en-US" sz="2400" b="1" i="0" u="none" strike="noStrike" kern="1200" cap="none" spc="0" normalizeH="0" baseline="0" noProof="0" dirty="0" err="1">
                <a:ln>
                  <a:noFill/>
                </a:ln>
                <a:solidFill>
                  <a:prstClr val="black"/>
                </a:solidFill>
                <a:effectLst/>
                <a:uLnTx/>
                <a:uFillTx/>
                <a:latin typeface="Calibri"/>
                <a:ea typeface="+mn-ea"/>
                <a:cs typeface="+mn-cs"/>
              </a:rPr>
              <a:t>Ô</a:t>
            </a:r>
            <a:r>
              <a:rPr kumimoji="0" lang="fr-FR" sz="2400" b="1" i="0" u="none" strike="noStrike" kern="1200" cap="none" spc="0" normalizeH="0" baseline="0" noProof="0" dirty="0">
                <a:ln>
                  <a:noFill/>
                </a:ln>
                <a:solidFill>
                  <a:prstClr val="black"/>
                </a:solidFill>
                <a:effectLst/>
                <a:uLnTx/>
                <a:uFillTx/>
                <a:latin typeface="Calibri"/>
                <a:ea typeface="+mn-ea"/>
                <a:cs typeface="+mn-cs"/>
              </a:rPr>
              <a:t>LE (septembre 2014)</a:t>
            </a:r>
          </a:p>
        </p:txBody>
      </p:sp>
      <p:sp>
        <p:nvSpPr>
          <p:cNvPr id="3" name="Bent-Up Arrow 2"/>
          <p:cNvSpPr/>
          <p:nvPr/>
        </p:nvSpPr>
        <p:spPr>
          <a:xfrm rot="5400000">
            <a:off x="1795735" y="4990275"/>
            <a:ext cx="1091012" cy="1269993"/>
          </a:xfrm>
          <a:prstGeom prst="bentUpArrow">
            <a:avLst>
              <a:gd name="adj1" fmla="val 15593"/>
              <a:gd name="adj2" fmla="val 25000"/>
              <a:gd name="adj3" fmla="val 21472"/>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73492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0961" y="220396"/>
            <a:ext cx="11384198" cy="50783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Patient : Mme 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Age: 26 ans </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a:ea typeface="+mn-ea"/>
                <a:cs typeface="+mn-cs"/>
              </a:rPr>
              <a:t>Coloscopie</a:t>
            </a:r>
            <a:r>
              <a:rPr kumimoji="0" lang="fr-FR" sz="1800" b="1" i="0" u="none" strike="noStrike" kern="1200" cap="none" spc="0" normalizeH="0" baseline="0" noProof="0" dirty="0">
                <a:ln>
                  <a:noFill/>
                </a:ln>
                <a:solidFill>
                  <a:prstClr val="black"/>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Zone pseudo-tumorale, circonférentielle;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Multiples lésions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pseudopolypoïdes</a:t>
            </a:r>
            <a:r>
              <a:rPr kumimoji="0" lang="fr-FR" sz="1800" b="0" i="0" u="none" strike="noStrike" kern="1200" cap="none" spc="0" normalizeH="0" baseline="0" noProof="0" dirty="0">
                <a:ln>
                  <a:noFill/>
                </a:ln>
                <a:solidFill>
                  <a:prstClr val="black"/>
                </a:solidFill>
                <a:effectLst/>
                <a:uLnTx/>
                <a:uFillTx/>
                <a:latin typeface="Calibri"/>
                <a:ea typeface="+mn-ea"/>
                <a:cs typeface="+mn-cs"/>
              </a:rPr>
              <a:t> avec muqueuse inflammatoire, à l'origine d'une sténose non franchie avec le coloscope et le gastroscope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La zone pathologique est explorée sur environ 10 cm (</a:t>
            </a:r>
            <a:r>
              <a:rPr kumimoji="0" lang="fr-FR" sz="1800" b="1" i="0" u="none" strike="noStrike" kern="1200" cap="none" spc="0" normalizeH="0" baseline="0" noProof="0" dirty="0">
                <a:ln>
                  <a:noFill/>
                </a:ln>
                <a:solidFill>
                  <a:prstClr val="black"/>
                </a:solidFill>
                <a:effectLst/>
                <a:uLnTx/>
                <a:uFillTx/>
                <a:latin typeface="Calibri"/>
                <a:ea typeface="+mn-ea"/>
                <a:cs typeface="+mn-cs"/>
              </a:rPr>
              <a:t>de 30 à 40 cm</a:t>
            </a:r>
            <a:r>
              <a:rPr kumimoji="0" lang="fr-FR" sz="1800" b="0" i="0" u="none" strike="noStrike" kern="1200" cap="none" spc="0" normalizeH="0" baseline="0" noProof="0" dirty="0">
                <a:ln>
                  <a:noFill/>
                </a:ln>
                <a:solidFill>
                  <a:prstClr val="black"/>
                </a:solidFill>
                <a:effectLst/>
                <a:uLnTx/>
                <a:uFillTx/>
                <a:latin typeface="Calibri"/>
                <a:ea typeface="+mn-ea"/>
                <a:cs typeface="+mn-cs"/>
              </a:rPr>
              <a:t>) ; on parvient à se positionner en son sein mais on ne peut progresser au-delà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Le sigmoïde sous-jacent est érythémateux ainsi que le rectum.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a:ea typeface="+mn-ea"/>
                <a:cs typeface="+mn-cs"/>
              </a:rPr>
              <a:t>En post coloscopie</a:t>
            </a:r>
            <a:r>
              <a:rPr kumimoji="0" lang="fr-FR" sz="1800" b="1"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1" i="0" u="none" strike="noStrike" kern="1200" cap="none" spc="0" normalizeH="0" baseline="0" noProof="0" dirty="0">
                <a:ln>
                  <a:noFill/>
                </a:ln>
                <a:solidFill>
                  <a:srgbClr val="FF0000"/>
                </a:solidFill>
                <a:effectLst/>
                <a:uLnTx/>
                <a:uFillTx/>
                <a:latin typeface="Calibri"/>
                <a:ea typeface="+mn-ea"/>
                <a:cs typeface="+mn-cs"/>
              </a:rPr>
              <a:t>SUSPICION de perforation per endoscopique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FF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charset="0"/>
              <a:buChar char="à"/>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sym typeface="Wingdings"/>
              </a:rPr>
              <a:t>Scanner abdomino-pelvien en urgence</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7157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0761" y="404404"/>
            <a:ext cx="100115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Calibri"/>
                <a:ea typeface="+mn-ea"/>
                <a:cs typeface="+mn-cs"/>
                <a:sym typeface="Wingdings"/>
              </a:rPr>
              <a:t>Scanner abdomino-pelvien diagnostique </a:t>
            </a:r>
            <a:endParaRPr kumimoji="0" lang="fr-FR" sz="24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3" name="Immagine 2" descr="scanner perforatione  1.9.14 3.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39968" y="1436688"/>
            <a:ext cx="5256168" cy="4002250"/>
          </a:xfrm>
          <a:prstGeom prst="rect">
            <a:avLst/>
          </a:prstGeom>
        </p:spPr>
      </p:pic>
      <p:pic>
        <p:nvPicPr>
          <p:cNvPr id="4" name="Immagine 3" descr="scanner perforatione  1.9.14 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2106" y="1436688"/>
            <a:ext cx="5687825" cy="4002250"/>
          </a:xfrm>
          <a:prstGeom prst="rect">
            <a:avLst/>
          </a:prstGeom>
        </p:spPr>
      </p:pic>
      <p:cxnSp>
        <p:nvCxnSpPr>
          <p:cNvPr id="6" name="Connettore 2 5"/>
          <p:cNvCxnSpPr/>
          <p:nvPr/>
        </p:nvCxnSpPr>
        <p:spPr>
          <a:xfrm>
            <a:off x="2001265" y="1911325"/>
            <a:ext cx="0" cy="885110"/>
          </a:xfrm>
          <a:prstGeom prst="straightConnector1">
            <a:avLst/>
          </a:prstGeom>
          <a:ln w="381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Connettore 2 7"/>
          <p:cNvCxnSpPr/>
          <p:nvPr/>
        </p:nvCxnSpPr>
        <p:spPr>
          <a:xfrm flipH="1" flipV="1">
            <a:off x="11109585" y="4374240"/>
            <a:ext cx="449002" cy="461796"/>
          </a:xfrm>
          <a:prstGeom prst="straightConnector1">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4886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0761" y="404404"/>
            <a:ext cx="100115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Calibri"/>
                <a:ea typeface="+mn-ea"/>
                <a:cs typeface="+mn-cs"/>
                <a:sym typeface="Wingdings"/>
              </a:rPr>
              <a:t>Scanner abdomino-</a:t>
            </a:r>
            <a:r>
              <a:rPr kumimoji="0" lang="fr-FR" sz="2400" b="1" i="0" u="none" strike="noStrike" kern="1200" cap="none" spc="0" normalizeH="0" baseline="0" noProof="0">
                <a:ln>
                  <a:noFill/>
                </a:ln>
                <a:solidFill>
                  <a:srgbClr val="FF0000"/>
                </a:solidFill>
                <a:effectLst/>
                <a:uLnTx/>
                <a:uFillTx/>
                <a:latin typeface="Calibri"/>
                <a:ea typeface="+mn-ea"/>
                <a:cs typeface="+mn-cs"/>
                <a:sym typeface="Wingdings"/>
              </a:rPr>
              <a:t>pelvien diagnostique </a:t>
            </a:r>
            <a:endParaRPr kumimoji="0" lang="fr-FR" sz="24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5" name="Immagine 4" descr="scanner perforatione  1.9.14 5.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5574" y="1564976"/>
            <a:ext cx="4515675" cy="3412165"/>
          </a:xfrm>
          <a:prstGeom prst="rect">
            <a:avLst/>
          </a:prstGeom>
        </p:spPr>
      </p:pic>
      <p:pic>
        <p:nvPicPr>
          <p:cNvPr id="6" name="Immagine 5" descr="scanner perforatione  1.9.14 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9929" y="1564975"/>
            <a:ext cx="6377961" cy="3412165"/>
          </a:xfrm>
          <a:prstGeom prst="rect">
            <a:avLst/>
          </a:prstGeom>
        </p:spPr>
      </p:pic>
      <p:cxnSp>
        <p:nvCxnSpPr>
          <p:cNvPr id="7" name="Connettore 2 6"/>
          <p:cNvCxnSpPr/>
          <p:nvPr/>
        </p:nvCxnSpPr>
        <p:spPr>
          <a:xfrm flipH="1">
            <a:off x="3232812" y="1911325"/>
            <a:ext cx="115458" cy="551590"/>
          </a:xfrm>
          <a:prstGeom prst="straightConnector1">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1235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 xmlns:a16="http://schemas.microsoft.com/office/drawing/2014/main" id="{C38E8D93-F085-D44A-BF07-60FC682F76E0}"/>
              </a:ext>
            </a:extLst>
          </p:cNvPr>
          <p:cNvPicPr>
            <a:picLocks noChangeAspect="1"/>
          </p:cNvPicPr>
          <p:nvPr/>
        </p:nvPicPr>
        <p:blipFill>
          <a:blip r:embed="rId2"/>
          <a:stretch>
            <a:fillRect/>
          </a:stretch>
        </p:blipFill>
        <p:spPr>
          <a:xfrm>
            <a:off x="2351584" y="116632"/>
            <a:ext cx="7251700" cy="2425700"/>
          </a:xfrm>
          <a:prstGeom prst="rect">
            <a:avLst/>
          </a:prstGeom>
        </p:spPr>
      </p:pic>
      <p:sp>
        <p:nvSpPr>
          <p:cNvPr id="5" name="ZoneTexte 4">
            <a:extLst>
              <a:ext uri="{FF2B5EF4-FFF2-40B4-BE49-F238E27FC236}">
                <a16:creationId xmlns="" xmlns:a16="http://schemas.microsoft.com/office/drawing/2014/main" id="{86F1A4EE-4C9E-984B-9941-EF87DFAC9485}"/>
              </a:ext>
            </a:extLst>
          </p:cNvPr>
          <p:cNvSpPr txBox="1"/>
          <p:nvPr/>
        </p:nvSpPr>
        <p:spPr>
          <a:xfrm>
            <a:off x="1847528" y="2996953"/>
            <a:ext cx="2448272" cy="3477875"/>
          </a:xfrm>
          <a:prstGeom prst="rect">
            <a:avLst/>
          </a:prstGeom>
          <a:noFill/>
        </p:spPr>
        <p:txBody>
          <a:bodyPr wrap="square" rtlCol="0">
            <a:spAutoFit/>
          </a:bodyPr>
          <a:lstStyle/>
          <a:p>
            <a:r>
              <a:rPr lang="fr-FR" sz="2000" dirty="0"/>
              <a:t>Incidence: </a:t>
            </a:r>
          </a:p>
          <a:p>
            <a:r>
              <a:rPr lang="fr-FR" sz="2000" b="1" dirty="0"/>
              <a:t>4,5 – 9,7 pour 10000</a:t>
            </a:r>
          </a:p>
          <a:p>
            <a:endParaRPr lang="fr-FR" sz="2000" dirty="0"/>
          </a:p>
          <a:p>
            <a:r>
              <a:rPr lang="fr-FR" sz="2000" dirty="0"/>
              <a:t>Mais le risque augmente en fonction de la procédure :</a:t>
            </a:r>
          </a:p>
          <a:p>
            <a:r>
              <a:rPr lang="fr-FR" sz="2000" dirty="0"/>
              <a:t>Dissection sous muqueuse &gt;&gt;&gt;&gt; </a:t>
            </a:r>
            <a:r>
              <a:rPr lang="fr-FR" sz="2000" dirty="0" err="1"/>
              <a:t>polypectomie</a:t>
            </a:r>
            <a:r>
              <a:rPr lang="fr-FR" sz="2000" dirty="0"/>
              <a:t> à l’anse froide </a:t>
            </a:r>
          </a:p>
        </p:txBody>
      </p:sp>
      <p:sp>
        <p:nvSpPr>
          <p:cNvPr id="6" name="ZoneTexte 5">
            <a:extLst>
              <a:ext uri="{FF2B5EF4-FFF2-40B4-BE49-F238E27FC236}">
                <a16:creationId xmlns="" xmlns:a16="http://schemas.microsoft.com/office/drawing/2014/main" id="{F21F4692-BFB7-BD45-84F8-E9CEAF546B86}"/>
              </a:ext>
            </a:extLst>
          </p:cNvPr>
          <p:cNvSpPr txBox="1"/>
          <p:nvPr/>
        </p:nvSpPr>
        <p:spPr>
          <a:xfrm>
            <a:off x="5303912" y="2996952"/>
            <a:ext cx="4896544" cy="3447098"/>
          </a:xfrm>
          <a:prstGeom prst="rect">
            <a:avLst/>
          </a:prstGeom>
          <a:noFill/>
        </p:spPr>
        <p:txBody>
          <a:bodyPr wrap="square" rtlCol="0">
            <a:spAutoFit/>
          </a:bodyPr>
          <a:lstStyle/>
          <a:p>
            <a:r>
              <a:rPr lang="fr-FR" sz="2000" dirty="0"/>
              <a:t>Facteurs de risque identifiés en multivariés :</a:t>
            </a:r>
          </a:p>
          <a:p>
            <a:endParaRPr lang="fr-FR" sz="2000" dirty="0"/>
          </a:p>
          <a:p>
            <a:pPr marL="285750" indent="-285750">
              <a:buFontTx/>
              <a:buChar char="-"/>
            </a:pPr>
            <a:r>
              <a:rPr lang="fr-FR" sz="2000" b="1" dirty="0"/>
              <a:t>Age &gt; 80 ans : OR = 7.51</a:t>
            </a:r>
            <a:r>
              <a:rPr lang="fr-FR" sz="2000" dirty="0"/>
              <a:t> </a:t>
            </a:r>
          </a:p>
          <a:p>
            <a:pPr marL="285750" indent="-285750">
              <a:buFontTx/>
              <a:buChar char="-"/>
            </a:pPr>
            <a:r>
              <a:rPr lang="fr-FR" sz="2000" dirty="0"/>
              <a:t>Polype &gt; 1 cm : OR = 2.72 </a:t>
            </a:r>
          </a:p>
          <a:p>
            <a:pPr marL="285750" indent="-285750">
              <a:buFontTx/>
              <a:buChar char="-"/>
            </a:pPr>
            <a:r>
              <a:rPr lang="fr-FR" sz="2000" dirty="0"/>
              <a:t>Polype &gt; 4 : OR = 5.12</a:t>
            </a:r>
          </a:p>
          <a:p>
            <a:pPr marL="285750" indent="-285750">
              <a:buFontTx/>
              <a:buChar char="-"/>
            </a:pPr>
            <a:r>
              <a:rPr lang="fr-FR" sz="2000" dirty="0"/>
              <a:t>Coloscopie urgente : OR =  4.63</a:t>
            </a:r>
          </a:p>
          <a:p>
            <a:pPr marL="285750" indent="-285750">
              <a:buFontTx/>
              <a:buChar char="-"/>
            </a:pPr>
            <a:r>
              <a:rPr lang="fr-FR" sz="2000" dirty="0"/>
              <a:t>&lt; 244 colos /An /</a:t>
            </a:r>
            <a:r>
              <a:rPr lang="fr-FR" sz="2000" dirty="0" err="1"/>
              <a:t>endoscopiste</a:t>
            </a:r>
            <a:r>
              <a:rPr lang="fr-FR" sz="2000" dirty="0"/>
              <a:t> : OR = 2,29</a:t>
            </a:r>
          </a:p>
          <a:p>
            <a:r>
              <a:rPr lang="fr-FR" sz="2000" dirty="0"/>
              <a:t> </a:t>
            </a:r>
          </a:p>
          <a:p>
            <a:r>
              <a:rPr lang="fr-FR" sz="2000" dirty="0"/>
              <a:t>( Cut of de 5 colos / semaines en comptant les vacances scolaires ! )   </a:t>
            </a:r>
          </a:p>
          <a:p>
            <a:endParaRPr lang="fr-FR" dirty="0"/>
          </a:p>
        </p:txBody>
      </p:sp>
      <p:sp>
        <p:nvSpPr>
          <p:cNvPr id="19" name="ZoneTexte 4">
            <a:extLst>
              <a:ext uri="{FF2B5EF4-FFF2-40B4-BE49-F238E27FC236}">
                <a16:creationId xmlns="" xmlns:a16="http://schemas.microsoft.com/office/drawing/2014/main" id="{0258BFBC-32FC-8C4D-A699-346450ED8B70}"/>
              </a:ext>
            </a:extLst>
          </p:cNvPr>
          <p:cNvSpPr txBox="1">
            <a:spLocks noChangeArrowheads="1"/>
          </p:cNvSpPr>
          <p:nvPr/>
        </p:nvSpPr>
        <p:spPr bwMode="auto">
          <a:xfrm>
            <a:off x="3935761" y="6488113"/>
            <a:ext cx="67687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r>
              <a:rPr lang="fr-FR" altLang="fr-FR" sz="1600" i="1" dirty="0" err="1">
                <a:latin typeface="+mn-lt"/>
              </a:rPr>
              <a:t>Blotière</a:t>
            </a:r>
            <a:r>
              <a:rPr lang="fr-FR" altLang="fr-FR" sz="1600" i="1" dirty="0">
                <a:latin typeface="+mn-lt"/>
              </a:rPr>
              <a:t> et al </a:t>
            </a:r>
            <a:r>
              <a:rPr lang="fr-FR" altLang="fr-FR" sz="1600" i="1" dirty="0" err="1">
                <a:latin typeface="+mn-lt"/>
              </a:rPr>
              <a:t>Clinics</a:t>
            </a:r>
            <a:r>
              <a:rPr lang="fr-FR" altLang="fr-FR" sz="1600" i="1" dirty="0">
                <a:latin typeface="+mn-lt"/>
              </a:rPr>
              <a:t> and </a:t>
            </a:r>
            <a:r>
              <a:rPr lang="fr-FR" altLang="fr-FR" sz="1600" i="1" dirty="0" err="1">
                <a:latin typeface="+mn-lt"/>
              </a:rPr>
              <a:t>Research</a:t>
            </a:r>
            <a:r>
              <a:rPr lang="fr-FR" altLang="fr-FR" sz="1600" i="1" dirty="0">
                <a:latin typeface="+mn-lt"/>
              </a:rPr>
              <a:t> in </a:t>
            </a:r>
            <a:r>
              <a:rPr lang="fr-FR" altLang="fr-FR" sz="1600" i="1" dirty="0" err="1">
                <a:latin typeface="+mn-lt"/>
              </a:rPr>
              <a:t>Hepatology</a:t>
            </a:r>
            <a:r>
              <a:rPr lang="fr-FR" altLang="fr-FR" sz="1600" i="1" dirty="0">
                <a:latin typeface="+mn-lt"/>
              </a:rPr>
              <a:t> and </a:t>
            </a:r>
            <a:r>
              <a:rPr lang="fr-FR" altLang="fr-FR" sz="1600" i="1" dirty="0" err="1">
                <a:latin typeface="+mn-lt"/>
              </a:rPr>
              <a:t>Gastroenterology</a:t>
            </a:r>
            <a:r>
              <a:rPr lang="fr-FR" altLang="fr-FR" sz="1600" i="1" dirty="0">
                <a:latin typeface="+mn-lt"/>
              </a:rPr>
              <a:t> (2014) </a:t>
            </a:r>
          </a:p>
          <a:p>
            <a:pPr>
              <a:spcBef>
                <a:spcPct val="0"/>
              </a:spcBef>
              <a:buNone/>
            </a:pPr>
            <a:endParaRPr lang="fr-FR" altLang="fr-FR" sz="1400" i="1" dirty="0">
              <a:latin typeface="Comic Sans MS" panose="030F0902030302020204" pitchFamily="66" charset="0"/>
            </a:endParaRPr>
          </a:p>
        </p:txBody>
      </p:sp>
    </p:spTree>
    <p:extLst>
      <p:ext uri="{BB962C8B-B14F-4D97-AF65-F5344CB8AC3E}">
        <p14:creationId xmlns:p14="http://schemas.microsoft.com/office/powerpoint/2010/main" val="3238515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0761" y="404404"/>
            <a:ext cx="1001153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sym typeface="Wingdings"/>
              </a:rPr>
              <a:t>Patient stable </a:t>
            </a:r>
            <a:r>
              <a:rPr kumimoji="0" lang="fr-FR" sz="2400" b="1" i="0" u="none" strike="noStrike" kern="1200" cap="none" spc="0" normalizeH="0" baseline="0" noProof="0" dirty="0" err="1">
                <a:ln>
                  <a:noFill/>
                </a:ln>
                <a:solidFill>
                  <a:prstClr val="black"/>
                </a:solidFill>
                <a:effectLst/>
                <a:uLnTx/>
                <a:uFillTx/>
                <a:latin typeface="Calibri"/>
                <a:ea typeface="+mn-ea"/>
                <a:cs typeface="+mn-cs"/>
                <a:sym typeface="Wingdings"/>
              </a:rPr>
              <a:t>hemo</a:t>
            </a:r>
            <a:r>
              <a:rPr kumimoji="0" lang="fr-FR" sz="2400" b="1" i="0" u="none" strike="noStrike" kern="1200" cap="none" spc="0" normalizeH="0" baseline="0" noProof="0" dirty="0">
                <a:ln>
                  <a:noFill/>
                </a:ln>
                <a:solidFill>
                  <a:prstClr val="black"/>
                </a:solidFill>
                <a:effectLst/>
                <a:uLnTx/>
                <a:uFillTx/>
                <a:latin typeface="Calibri"/>
                <a:ea typeface="+mn-ea"/>
                <a:cs typeface="+mn-cs"/>
                <a:sym typeface="Wingdings"/>
              </a:rPr>
              <a:t>-dynamiquement sans signes de défaillance clinique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sym typeface="Wingdings"/>
              </a:rPr>
              <a:t> </a:t>
            </a:r>
            <a:r>
              <a:rPr kumimoji="0" lang="fr-FR" sz="2400" b="1" i="0" u="none" strike="noStrike" kern="1200" cap="none" spc="0" normalizeH="0" baseline="0" noProof="0" dirty="0">
                <a:ln>
                  <a:noFill/>
                </a:ln>
                <a:solidFill>
                  <a:srgbClr val="FF0000"/>
                </a:solidFill>
                <a:effectLst/>
                <a:uLnTx/>
                <a:uFillTx/>
                <a:latin typeface="Calibri"/>
                <a:ea typeface="+mn-ea"/>
                <a:cs typeface="+mn-cs"/>
                <a:sym typeface="Wingdings"/>
              </a:rPr>
              <a:t>Exsufflation par drainage radiologique </a:t>
            </a:r>
            <a:endParaRPr kumimoji="0" lang="fr-FR" sz="24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3" name="Immagine 2" descr="Scanner drenaggio.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1431" y="1658713"/>
            <a:ext cx="6119252" cy="4242021"/>
          </a:xfrm>
          <a:prstGeom prst="rect">
            <a:avLst/>
          </a:prstGeom>
        </p:spPr>
      </p:pic>
      <p:sp>
        <p:nvSpPr>
          <p:cNvPr id="7" name="Rettangolo 6"/>
          <p:cNvSpPr/>
          <p:nvPr/>
        </p:nvSpPr>
        <p:spPr>
          <a:xfrm>
            <a:off x="7055740" y="1886941"/>
            <a:ext cx="4878099" cy="341632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charset="0"/>
              <a:buChar char="à"/>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Décision après discussion multidisciplinaire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fr-FR" sz="2400" b="1" i="0" u="sng" strike="noStrike" kern="1200" cap="none" spc="0" normalizeH="0" baseline="0" noProof="0" dirty="0">
                <a:ln>
                  <a:noFill/>
                </a:ln>
                <a:solidFill>
                  <a:prstClr val="black"/>
                </a:solidFill>
                <a:effectLst/>
                <a:uLnTx/>
                <a:uFillTx/>
                <a:latin typeface="Calibri"/>
                <a:ea typeface="+mn-ea"/>
                <a:cs typeface="+mn-cs"/>
              </a:rPr>
              <a:t>Traitement médical </a:t>
            </a:r>
            <a:r>
              <a:rPr kumimoji="0" lang="fr-FR" sz="2400" b="0" i="0" u="none" strike="noStrike" kern="1200" cap="none" spc="0" normalizeH="0" baseline="0" noProof="0" dirty="0">
                <a:ln>
                  <a:noFill/>
                </a:ln>
                <a:solidFill>
                  <a:prstClr val="black"/>
                </a:solidFill>
                <a:effectLst/>
                <a:uLnTx/>
                <a:uFillTx/>
                <a:latin typeface="Calibri"/>
                <a:ea typeface="+mn-ea"/>
                <a:cs typeface="+mn-cs"/>
              </a:rPr>
              <a:t>avec pose de SNG</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Nutrition parentérale exclusive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Antibiothérapie </a:t>
            </a:r>
            <a:br>
              <a:rPr kumimoji="0" lang="fr-FR" sz="2400" b="0" i="0" u="none" strike="noStrike" kern="1200" cap="none" spc="0" normalizeH="0" baseline="0" noProof="0" dirty="0">
                <a:ln>
                  <a:noFill/>
                </a:ln>
                <a:solidFill>
                  <a:prstClr val="black"/>
                </a:solidFill>
                <a:effectLst/>
                <a:uLnTx/>
                <a:uFillTx/>
                <a:latin typeface="Calibri"/>
                <a:ea typeface="+mn-ea"/>
                <a:cs typeface="+mn-cs"/>
              </a:rPr>
            </a:br>
            <a:r>
              <a:rPr kumimoji="0" lang="fr-FR" sz="2400" b="0" i="0" u="none" strike="noStrike" kern="1200" cap="none" spc="0" normalizeH="0" baseline="0" noProof="0" dirty="0">
                <a:ln>
                  <a:noFill/>
                </a:ln>
                <a:solidFill>
                  <a:prstClr val="black"/>
                </a:solidFill>
                <a:effectLst/>
                <a:uLnTx/>
                <a:uFillTx/>
                <a:latin typeface="Calibri"/>
                <a:ea typeface="+mn-ea"/>
                <a:cs typeface="+mn-cs"/>
              </a:rPr>
              <a:t>(</a:t>
            </a:r>
            <a:r>
              <a:rPr kumimoji="0" lang="fr-FR" sz="2400" b="0" i="0" u="none" strike="noStrike" kern="1200" cap="none" spc="0" normalizeH="0" baseline="0" noProof="0" dirty="0" err="1">
                <a:ln>
                  <a:noFill/>
                </a:ln>
                <a:solidFill>
                  <a:prstClr val="black"/>
                </a:solidFill>
                <a:effectLst/>
                <a:uLnTx/>
                <a:uFillTx/>
                <a:latin typeface="Calibri"/>
                <a:ea typeface="+mn-ea"/>
                <a:cs typeface="+mn-cs"/>
              </a:rPr>
              <a:t>Tazocilline</a:t>
            </a:r>
            <a:r>
              <a:rPr kumimoji="0" lang="fr-FR" sz="2400" b="0" i="0" u="none" strike="noStrike" kern="1200" cap="none" spc="0" normalizeH="0" baseline="0" noProof="0" dirty="0">
                <a:ln>
                  <a:noFill/>
                </a:ln>
                <a:solidFill>
                  <a:prstClr val="black"/>
                </a:solidFill>
                <a:effectLst/>
                <a:uLnTx/>
                <a:uFillTx/>
                <a:latin typeface="Calibri"/>
                <a:ea typeface="+mn-ea"/>
                <a:cs typeface="+mn-cs"/>
              </a:rPr>
              <a:t> + </a:t>
            </a:r>
            <a:r>
              <a:rPr kumimoji="0" lang="fr-FR" sz="2400" b="0" i="0" u="none" strike="noStrike" kern="1200" cap="none" spc="0" normalizeH="0" baseline="0" noProof="0" dirty="0" err="1">
                <a:ln>
                  <a:noFill/>
                </a:ln>
                <a:solidFill>
                  <a:prstClr val="black"/>
                </a:solidFill>
                <a:effectLst/>
                <a:uLnTx/>
                <a:uFillTx/>
                <a:latin typeface="Calibri"/>
                <a:ea typeface="+mn-ea"/>
                <a:cs typeface="+mn-cs"/>
              </a:rPr>
              <a:t>Amiklin</a:t>
            </a:r>
            <a:r>
              <a:rPr kumimoji="0" lang="fr-FR" sz="2400" b="0" i="0" u="none" strike="noStrike" kern="1200" cap="none" spc="0" normalizeH="0" baseline="0" noProof="0" dirty="0">
                <a:ln>
                  <a:noFill/>
                </a:ln>
                <a:solidFill>
                  <a:prstClr val="black"/>
                </a:solidFill>
                <a:effectLst/>
                <a:uLnTx/>
                <a:uFillTx/>
                <a:latin typeface="Calibri"/>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Somatostatine</a:t>
            </a: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8230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923660" y="1436688"/>
            <a:ext cx="969843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Evolution favorable à une semaine avec reprise du transit, apyrexie et </a:t>
            </a:r>
            <a:br>
              <a:rPr kumimoji="0" lang="fr-FR" sz="2000" b="1" i="0" u="none" strike="noStrike" kern="1200" cap="none" spc="0" normalizeH="0" baseline="0" noProof="0" dirty="0">
                <a:ln>
                  <a:noFill/>
                </a:ln>
                <a:solidFill>
                  <a:prstClr val="black"/>
                </a:solidFill>
                <a:effectLst/>
                <a:uLnTx/>
                <a:uFillTx/>
                <a:latin typeface="Calibri"/>
                <a:ea typeface="+mn-ea"/>
                <a:cs typeface="+mn-cs"/>
              </a:rPr>
            </a:br>
            <a:r>
              <a:rPr kumimoji="0" lang="fr-FR" sz="2000" b="1" i="0" u="none" strike="noStrike" kern="1200" cap="none" spc="0" normalizeH="0" baseline="0" noProof="0" dirty="0">
                <a:ln>
                  <a:noFill/>
                </a:ln>
                <a:solidFill>
                  <a:prstClr val="black"/>
                </a:solidFill>
                <a:effectLst/>
                <a:uLnTx/>
                <a:uFillTx/>
                <a:latin typeface="Calibri"/>
                <a:ea typeface="+mn-ea"/>
                <a:cs typeface="+mn-cs"/>
              </a:rPr>
              <a:t>régression du syndrome inflammatoire.</a:t>
            </a:r>
            <a:endParaRPr kumimoji="0" lang="it-IT"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ttangolo 3"/>
          <p:cNvSpPr/>
          <p:nvPr/>
        </p:nvSpPr>
        <p:spPr>
          <a:xfrm>
            <a:off x="641430" y="627420"/>
            <a:ext cx="895437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Calibri"/>
                <a:ea typeface="+mn-ea"/>
                <a:cs typeface="+mn-cs"/>
                <a:sym typeface="Wingdings"/>
              </a:rPr>
              <a:t>Scanner abdomino-pelvien de contrôle à J15 de la perforation  </a:t>
            </a:r>
            <a:endParaRPr kumimoji="0" lang="fr-FR" sz="24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5" name="Immagine 4" descr="scanner controllo 15.9.14.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8204" y="2361564"/>
            <a:ext cx="4823560" cy="3252861"/>
          </a:xfrm>
          <a:prstGeom prst="rect">
            <a:avLst/>
          </a:prstGeom>
        </p:spPr>
      </p:pic>
      <p:pic>
        <p:nvPicPr>
          <p:cNvPr id="6" name="Immagine 5" descr="scanner controllo 15.9.14 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01165" y="2361564"/>
            <a:ext cx="4720933" cy="3257062"/>
          </a:xfrm>
          <a:prstGeom prst="rect">
            <a:avLst/>
          </a:prstGeom>
        </p:spPr>
      </p:pic>
      <p:cxnSp>
        <p:nvCxnSpPr>
          <p:cNvPr id="8" name="Connettore 2 7"/>
          <p:cNvCxnSpPr/>
          <p:nvPr/>
        </p:nvCxnSpPr>
        <p:spPr>
          <a:xfrm flipH="1">
            <a:off x="9340907" y="2733801"/>
            <a:ext cx="115458" cy="551590"/>
          </a:xfrm>
          <a:prstGeom prst="straightConnector1">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9563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92744" y="597942"/>
            <a:ext cx="1104544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sng" strike="noStrike" kern="1200" cap="none" spc="0" normalizeH="0" baseline="0" noProof="0" dirty="0">
                <a:ln>
                  <a:noFill/>
                </a:ln>
                <a:solidFill>
                  <a:prstClr val="black"/>
                </a:solidFill>
                <a:effectLst/>
                <a:uLnTx/>
                <a:uFillTx/>
                <a:latin typeface="Calibri"/>
                <a:ea typeface="+mn-ea"/>
                <a:cs typeface="+mn-cs"/>
              </a:rPr>
              <a:t>SUITE</a:t>
            </a:r>
            <a:r>
              <a:rPr kumimoji="0" lang="fr-FR"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Réalisation en chirurgie programmée d’une </a:t>
            </a:r>
            <a:r>
              <a:rPr kumimoji="0" lang="fr-FR" sz="2000" b="1" i="0" u="none" strike="noStrike" kern="1200" cap="none" spc="0" normalizeH="0" baseline="0" noProof="0" dirty="0" err="1">
                <a:ln>
                  <a:noFill/>
                </a:ln>
                <a:solidFill>
                  <a:prstClr val="black"/>
                </a:solidFill>
                <a:effectLst/>
                <a:uLnTx/>
                <a:uFillTx/>
                <a:latin typeface="Calibri"/>
                <a:ea typeface="+mn-ea"/>
                <a:cs typeface="+mn-cs"/>
              </a:rPr>
              <a:t>coloproctectomie</a:t>
            </a:r>
            <a:r>
              <a:rPr kumimoji="0" lang="fr-FR" sz="2000" b="1" i="0" u="none" strike="noStrike" kern="1200" cap="none" spc="0" normalizeH="0" baseline="0" noProof="0" dirty="0">
                <a:ln>
                  <a:noFill/>
                </a:ln>
                <a:solidFill>
                  <a:prstClr val="black"/>
                </a:solidFill>
                <a:effectLst/>
                <a:uLnTx/>
                <a:uFillTx/>
                <a:latin typeface="Calibri"/>
                <a:ea typeface="+mn-ea"/>
                <a:cs typeface="+mn-cs"/>
              </a:rPr>
              <a:t> </a:t>
            </a:r>
            <a:r>
              <a:rPr kumimoji="0" lang="fr-FR" sz="2000" b="0" i="0" u="none" strike="noStrike" kern="1200" cap="none" spc="0" normalizeH="0" baseline="0" noProof="0" dirty="0">
                <a:ln>
                  <a:noFill/>
                </a:ln>
                <a:solidFill>
                  <a:prstClr val="black"/>
                </a:solidFill>
                <a:effectLst/>
                <a:uLnTx/>
                <a:uFillTx/>
                <a:latin typeface="Calibri"/>
                <a:ea typeface="+mn-ea"/>
                <a:cs typeface="+mn-cs"/>
              </a:rPr>
              <a:t>avec </a:t>
            </a:r>
            <a:r>
              <a:rPr kumimoji="0" lang="fr-FR" sz="2000" b="1" i="0" u="none" strike="noStrike" kern="1200" cap="none" spc="0" normalizeH="0" baseline="0" noProof="0" dirty="0">
                <a:ln>
                  <a:noFill/>
                </a:ln>
                <a:solidFill>
                  <a:prstClr val="black"/>
                </a:solidFill>
                <a:effectLst/>
                <a:uLnTx/>
                <a:uFillTx/>
                <a:latin typeface="Calibri"/>
                <a:ea typeface="+mn-ea"/>
                <a:cs typeface="+mn-cs"/>
              </a:rPr>
              <a:t>anastomose iléo-anale sur réservoir « en J » </a:t>
            </a:r>
            <a:r>
              <a:rPr kumimoji="0" lang="fr-FR" sz="2000" b="0" i="0" u="none" strike="noStrike" kern="1200" cap="none" spc="0" normalizeH="0" baseline="0" noProof="0" dirty="0">
                <a:ln>
                  <a:noFill/>
                </a:ln>
                <a:solidFill>
                  <a:prstClr val="black"/>
                </a:solidFill>
                <a:effectLst/>
                <a:uLnTx/>
                <a:uFillTx/>
                <a:latin typeface="Calibri"/>
                <a:ea typeface="+mn-ea"/>
                <a:cs typeface="+mn-cs"/>
              </a:rPr>
              <a:t>en Janvier 2015 avec des suites opératoires simples.</a:t>
            </a:r>
          </a:p>
        </p:txBody>
      </p:sp>
      <p:pic>
        <p:nvPicPr>
          <p:cNvPr id="3" name="Immagin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83493" y="2349499"/>
            <a:ext cx="3219984" cy="3595859"/>
          </a:xfrm>
          <a:prstGeom prst="rect">
            <a:avLst/>
          </a:prstGeom>
        </p:spPr>
      </p:pic>
      <p:pic>
        <p:nvPicPr>
          <p:cNvPr id="8" name="Immagine 7"/>
          <p:cNvPicPr>
            <a:picLocks noChangeAspect="1"/>
          </p:cNvPicPr>
          <p:nvPr/>
        </p:nvPicPr>
        <p:blipFill>
          <a:blip r:embed="rId3"/>
          <a:stretch>
            <a:fillRect/>
          </a:stretch>
        </p:blipFill>
        <p:spPr>
          <a:xfrm>
            <a:off x="5671660" y="2349499"/>
            <a:ext cx="2324100" cy="3505200"/>
          </a:xfrm>
          <a:prstGeom prst="rect">
            <a:avLst/>
          </a:prstGeom>
        </p:spPr>
      </p:pic>
    </p:spTree>
    <p:extLst>
      <p:ext uri="{BB962C8B-B14F-4D97-AF65-F5344CB8AC3E}">
        <p14:creationId xmlns:p14="http://schemas.microsoft.com/office/powerpoint/2010/main" val="3708702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37973" y="2616835"/>
            <a:ext cx="72994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black"/>
                </a:solidFill>
                <a:effectLst/>
                <a:uLnTx/>
                <a:uFillTx/>
                <a:latin typeface="Calibri"/>
                <a:ea typeface="+mn-ea"/>
                <a:cs typeface="+mn-cs"/>
              </a:rPr>
              <a:t>Merci</a:t>
            </a:r>
          </a:p>
        </p:txBody>
      </p:sp>
      <p:pic>
        <p:nvPicPr>
          <p:cNvPr id="3" name="Immagine 2"/>
          <p:cNvPicPr>
            <a:picLocks noChangeAspect="1"/>
          </p:cNvPicPr>
          <p:nvPr/>
        </p:nvPicPr>
        <p:blipFill>
          <a:blip r:embed="rId2"/>
          <a:stretch>
            <a:fillRect/>
          </a:stretch>
        </p:blipFill>
        <p:spPr>
          <a:xfrm>
            <a:off x="8431522" y="4173201"/>
            <a:ext cx="3149600" cy="2578100"/>
          </a:xfrm>
          <a:prstGeom prst="rect">
            <a:avLst/>
          </a:prstGeom>
        </p:spPr>
      </p:pic>
      <p:pic>
        <p:nvPicPr>
          <p:cNvPr id="4" name="Immagine 3" descr="Nicolade'Angelis.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6960" y="1308425"/>
            <a:ext cx="1707979" cy="2103370"/>
          </a:xfrm>
          <a:prstGeom prst="rect">
            <a:avLst/>
          </a:prstGeom>
        </p:spPr>
      </p:pic>
      <p:sp>
        <p:nvSpPr>
          <p:cNvPr id="5" name="CasellaDiTesto 4"/>
          <p:cNvSpPr txBox="1"/>
          <p:nvPr/>
        </p:nvSpPr>
        <p:spPr>
          <a:xfrm>
            <a:off x="8556688" y="3591751"/>
            <a:ext cx="28992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hlinkClick r:id="rId4"/>
              </a:rPr>
              <a:t>nicola.deangelis@aphp.fr</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CasellaDiTesto 5"/>
          <p:cNvSpPr txBox="1"/>
          <p:nvPr/>
        </p:nvSpPr>
        <p:spPr>
          <a:xfrm>
            <a:off x="7966572" y="597691"/>
            <a:ext cx="407950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Dr Nicola </a:t>
            </a:r>
            <a:r>
              <a:rPr kumimoji="0" lang="fr-FR" sz="1600" b="1" i="0" u="none" strike="noStrike" kern="1200" cap="none" spc="0" normalizeH="0" baseline="0" noProof="0" dirty="0" err="1">
                <a:ln>
                  <a:noFill/>
                </a:ln>
                <a:solidFill>
                  <a:prstClr val="black"/>
                </a:solidFill>
                <a:effectLst/>
                <a:uLnTx/>
                <a:uFillTx/>
                <a:latin typeface="Calibri"/>
                <a:ea typeface="+mn-ea"/>
                <a:cs typeface="+mn-cs"/>
              </a:rPr>
              <a:t>de’Angelis</a:t>
            </a:r>
            <a:endParaRPr kumimoji="0" lang="fr-FR"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a:ea typeface="+mn-ea"/>
                <a:cs typeface="+mn-cs"/>
              </a:rPr>
              <a:t>Chirurgie Digestive et Oncologique </a:t>
            </a:r>
          </a:p>
        </p:txBody>
      </p:sp>
      <p:sp>
        <p:nvSpPr>
          <p:cNvPr id="7" name="CasellaDiTesto 6"/>
          <p:cNvSpPr txBox="1"/>
          <p:nvPr/>
        </p:nvSpPr>
        <p:spPr>
          <a:xfrm>
            <a:off x="524428" y="609972"/>
            <a:ext cx="407950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Dr Yann Le </a:t>
            </a:r>
            <a:r>
              <a:rPr kumimoji="0" lang="fr-FR" sz="1600" b="1" i="0" u="none" strike="noStrike" kern="1200" cap="none" spc="0" normalizeH="0" baseline="0" noProof="0" dirty="0" err="1">
                <a:ln>
                  <a:noFill/>
                </a:ln>
                <a:solidFill>
                  <a:prstClr val="black"/>
                </a:solidFill>
                <a:effectLst/>
                <a:uLnTx/>
                <a:uFillTx/>
                <a:latin typeface="Calibri"/>
                <a:ea typeface="+mn-ea"/>
                <a:cs typeface="+mn-cs"/>
              </a:rPr>
              <a:t>Baleur</a:t>
            </a:r>
            <a:r>
              <a:rPr kumimoji="0" lang="fr-FR" sz="16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a:ea typeface="+mn-ea"/>
                <a:cs typeface="+mn-cs"/>
              </a:rPr>
              <a:t>Gastroentérologie et Endoscopie Digestive </a:t>
            </a:r>
          </a:p>
        </p:txBody>
      </p:sp>
      <p:sp>
        <p:nvSpPr>
          <p:cNvPr id="8" name="CasellaDiTesto 7"/>
          <p:cNvSpPr txBox="1"/>
          <p:nvPr/>
        </p:nvSpPr>
        <p:spPr>
          <a:xfrm>
            <a:off x="909287" y="3559485"/>
            <a:ext cx="28992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hlinkClick r:id="rId5"/>
              </a:rPr>
              <a:t>ylebaleur@hpsj.fr</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9" name="Immagine 8"/>
          <p:cNvPicPr>
            <a:picLocks noChangeAspect="1"/>
          </p:cNvPicPr>
          <p:nvPr/>
        </p:nvPicPr>
        <p:blipFill>
          <a:blip r:embed="rId6"/>
          <a:stretch>
            <a:fillRect/>
          </a:stretch>
        </p:blipFill>
        <p:spPr>
          <a:xfrm>
            <a:off x="816688" y="4874518"/>
            <a:ext cx="3787241" cy="1214595"/>
          </a:xfrm>
          <a:prstGeom prst="rect">
            <a:avLst/>
          </a:prstGeom>
        </p:spPr>
      </p:pic>
      <p:pic>
        <p:nvPicPr>
          <p:cNvPr id="10" name="Image 9">
            <a:extLst>
              <a:ext uri="{FF2B5EF4-FFF2-40B4-BE49-F238E27FC236}">
                <a16:creationId xmlns="" xmlns:a16="http://schemas.microsoft.com/office/drawing/2014/main" id="{36B10477-6814-6B4B-B398-3545305B08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87235" y="1343784"/>
            <a:ext cx="2005971" cy="2068011"/>
          </a:xfrm>
          <a:prstGeom prst="rect">
            <a:avLst/>
          </a:prstGeom>
        </p:spPr>
      </p:pic>
    </p:spTree>
    <p:extLst>
      <p:ext uri="{BB962C8B-B14F-4D97-AF65-F5344CB8AC3E}">
        <p14:creationId xmlns:p14="http://schemas.microsoft.com/office/powerpoint/2010/main" val="1245170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EC7FD67-3028-5E47-B303-9541A7206BC4}"/>
              </a:ext>
            </a:extLst>
          </p:cNvPr>
          <p:cNvSpPr>
            <a:spLocks noGrp="1"/>
          </p:cNvSpPr>
          <p:nvPr>
            <p:ph type="title"/>
          </p:nvPr>
        </p:nvSpPr>
        <p:spPr>
          <a:xfrm>
            <a:off x="595744" y="226578"/>
            <a:ext cx="11236037" cy="826367"/>
          </a:xfrm>
          <a:solidFill>
            <a:srgbClr val="B4C7E7"/>
          </a:solidFill>
        </p:spPr>
        <p:txBody>
          <a:bodyPr>
            <a:normAutofit fontScale="90000"/>
          </a:bodyPr>
          <a:lstStyle/>
          <a:p>
            <a:pPr algn="ctr"/>
            <a:r>
              <a:rPr lang="fr-FR" sz="2800" b="1" dirty="0"/>
              <a:t/>
            </a:r>
            <a:br>
              <a:rPr lang="fr-FR" sz="2800" b="1" dirty="0"/>
            </a:br>
            <a:r>
              <a:rPr lang="fr-FR" sz="3600" b="1" dirty="0">
                <a:latin typeface="Calibri" panose="020F0502020204030204" pitchFamily="34" charset="0"/>
                <a:cs typeface="Calibri" panose="020F0502020204030204" pitchFamily="34" charset="0"/>
              </a:rPr>
              <a:t>La perforation colique iatrogène per </a:t>
            </a:r>
            <a:r>
              <a:rPr lang="fr-FR" sz="3600" b="1" dirty="0" err="1">
                <a:latin typeface="Calibri" panose="020F0502020204030204" pitchFamily="34" charset="0"/>
                <a:cs typeface="Calibri" panose="020F0502020204030204" pitchFamily="34" charset="0"/>
              </a:rPr>
              <a:t>coloscopique</a:t>
            </a:r>
            <a:r>
              <a:rPr lang="fr-FR" sz="3600" b="1" dirty="0">
                <a:latin typeface="Calibri" panose="020F0502020204030204" pitchFamily="34" charset="0"/>
                <a:cs typeface="Calibri" panose="020F0502020204030204" pitchFamily="34" charset="0"/>
              </a:rPr>
              <a:t> </a:t>
            </a:r>
            <a:r>
              <a:rPr lang="fr-FR" b="1" dirty="0">
                <a:latin typeface="Calibri" panose="020F0502020204030204" pitchFamily="34" charset="0"/>
                <a:cs typeface="Calibri" panose="020F0502020204030204" pitchFamily="34" charset="0"/>
              </a:rPr>
              <a:t/>
            </a:r>
            <a:br>
              <a:rPr lang="fr-FR" b="1" dirty="0">
                <a:latin typeface="Calibri" panose="020F0502020204030204" pitchFamily="34" charset="0"/>
                <a:cs typeface="Calibri" panose="020F0502020204030204" pitchFamily="34" charset="0"/>
              </a:rPr>
            </a:br>
            <a:endParaRPr lang="fr-FR" b="1" dirty="0">
              <a:latin typeface="Calibri" panose="020F0502020204030204" pitchFamily="34" charset="0"/>
              <a:cs typeface="Calibri" panose="020F0502020204030204" pitchFamily="34" charset="0"/>
            </a:endParaRPr>
          </a:p>
        </p:txBody>
      </p:sp>
      <p:pic>
        <p:nvPicPr>
          <p:cNvPr id="3" name="Image 2">
            <a:extLst>
              <a:ext uri="{FF2B5EF4-FFF2-40B4-BE49-F238E27FC236}">
                <a16:creationId xmlns="" xmlns:a16="http://schemas.microsoft.com/office/drawing/2014/main" id="{5C1E19F7-F902-694C-9C0C-E1C0615A0C0E}"/>
              </a:ext>
            </a:extLst>
          </p:cNvPr>
          <p:cNvPicPr>
            <a:picLocks noChangeAspect="1"/>
          </p:cNvPicPr>
          <p:nvPr/>
        </p:nvPicPr>
        <p:blipFill>
          <a:blip r:embed="rId2"/>
          <a:stretch>
            <a:fillRect/>
          </a:stretch>
        </p:blipFill>
        <p:spPr>
          <a:xfrm>
            <a:off x="5361709" y="1122215"/>
            <a:ext cx="6495576" cy="4530436"/>
          </a:xfrm>
          <a:prstGeom prst="rect">
            <a:avLst/>
          </a:prstGeom>
        </p:spPr>
      </p:pic>
      <p:pic>
        <p:nvPicPr>
          <p:cNvPr id="5" name="Image 4">
            <a:extLst>
              <a:ext uri="{FF2B5EF4-FFF2-40B4-BE49-F238E27FC236}">
                <a16:creationId xmlns="" xmlns:a16="http://schemas.microsoft.com/office/drawing/2014/main" id="{E9DAE5C5-2D73-C740-943D-249E142C86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386" y="1634834"/>
            <a:ext cx="4877505" cy="3251670"/>
          </a:xfrm>
          <a:prstGeom prst="rect">
            <a:avLst/>
          </a:prstGeom>
        </p:spPr>
      </p:pic>
      <p:sp>
        <p:nvSpPr>
          <p:cNvPr id="7" name="ZoneTexte 6">
            <a:extLst>
              <a:ext uri="{FF2B5EF4-FFF2-40B4-BE49-F238E27FC236}">
                <a16:creationId xmlns="" xmlns:a16="http://schemas.microsoft.com/office/drawing/2014/main" id="{7FB12EF7-0FEA-9D48-9665-2612D334E145}"/>
              </a:ext>
            </a:extLst>
          </p:cNvPr>
          <p:cNvSpPr txBox="1"/>
          <p:nvPr/>
        </p:nvSpPr>
        <p:spPr>
          <a:xfrm>
            <a:off x="471054" y="5237019"/>
            <a:ext cx="11055927" cy="2739211"/>
          </a:xfrm>
          <a:prstGeom prst="rect">
            <a:avLst/>
          </a:prstGeom>
          <a:noFill/>
        </p:spPr>
        <p:txBody>
          <a:bodyPr wrap="square" rtlCol="0">
            <a:spAutoFit/>
          </a:bodyPr>
          <a:lstStyle/>
          <a:p>
            <a:r>
              <a:rPr lang="fr-FR" sz="2000" dirty="0"/>
              <a:t>60 % reconnue en per geste</a:t>
            </a:r>
          </a:p>
          <a:p>
            <a:endParaRPr lang="fr-FR" sz="2000" dirty="0"/>
          </a:p>
          <a:p>
            <a:r>
              <a:rPr lang="fr-FR" sz="2000" b="1" dirty="0"/>
              <a:t>Mortalité variant de 0 à 25 % </a:t>
            </a:r>
            <a:r>
              <a:rPr lang="fr-FR" sz="2000" dirty="0"/>
              <a:t>! ( augmente avec l âge et score ASA )</a:t>
            </a:r>
          </a:p>
          <a:p>
            <a:endParaRPr lang="fr-FR" sz="2000" dirty="0"/>
          </a:p>
          <a:p>
            <a:r>
              <a:rPr lang="fr-FR" sz="2000" b="1" dirty="0"/>
              <a:t>Morbidité de 40 % avec stomie variant de  27.2%  à 37.6</a:t>
            </a:r>
            <a:r>
              <a:rPr lang="fr-FR" b="1" dirty="0"/>
              <a:t>%  </a:t>
            </a:r>
          </a:p>
          <a:p>
            <a:endParaRPr lang="fr-FR" dirty="0"/>
          </a:p>
          <a:p>
            <a:r>
              <a:rPr lang="fr-FR" dirty="0"/>
              <a:t> </a:t>
            </a:r>
          </a:p>
          <a:p>
            <a:endParaRPr lang="fr-FR" dirty="0"/>
          </a:p>
          <a:p>
            <a:endParaRPr lang="fr-FR" dirty="0"/>
          </a:p>
        </p:txBody>
      </p:sp>
      <p:sp>
        <p:nvSpPr>
          <p:cNvPr id="4" name="ZoneTexte 3">
            <a:extLst>
              <a:ext uri="{FF2B5EF4-FFF2-40B4-BE49-F238E27FC236}">
                <a16:creationId xmlns="" xmlns:a16="http://schemas.microsoft.com/office/drawing/2014/main" id="{F26A165F-E6B7-B946-8F74-9A233C1FA7A0}"/>
              </a:ext>
            </a:extLst>
          </p:cNvPr>
          <p:cNvSpPr txBox="1"/>
          <p:nvPr/>
        </p:nvSpPr>
        <p:spPr>
          <a:xfrm>
            <a:off x="6968836" y="6482072"/>
            <a:ext cx="5832764" cy="338554"/>
          </a:xfrm>
          <a:prstGeom prst="rect">
            <a:avLst/>
          </a:prstGeom>
          <a:noFill/>
        </p:spPr>
        <p:txBody>
          <a:bodyPr wrap="square" rtlCol="0">
            <a:spAutoFit/>
          </a:bodyPr>
          <a:lstStyle/>
          <a:p>
            <a:r>
              <a:rPr lang="fr-FR" sz="1600" i="1" dirty="0"/>
              <a:t>De </a:t>
            </a:r>
            <a:r>
              <a:rPr lang="fr-FR" sz="1600" i="1" dirty="0" err="1"/>
              <a:t>Angelis</a:t>
            </a:r>
            <a:r>
              <a:rPr lang="fr-FR" sz="1600" i="1" dirty="0"/>
              <a:t> et al. World Journal of Emergency </a:t>
            </a:r>
            <a:r>
              <a:rPr lang="fr-FR" sz="1600" i="1" dirty="0" err="1"/>
              <a:t>Surgery</a:t>
            </a:r>
            <a:r>
              <a:rPr lang="fr-FR" sz="1600" i="1" dirty="0"/>
              <a:t> (2018)</a:t>
            </a:r>
          </a:p>
        </p:txBody>
      </p:sp>
    </p:spTree>
    <p:extLst>
      <p:ext uri="{BB962C8B-B14F-4D97-AF65-F5344CB8AC3E}">
        <p14:creationId xmlns:p14="http://schemas.microsoft.com/office/powerpoint/2010/main" val="2789655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103B9792-606F-2148-9506-5BBD961A914C}"/>
              </a:ext>
            </a:extLst>
          </p:cNvPr>
          <p:cNvPicPr>
            <a:picLocks noChangeAspect="1"/>
          </p:cNvPicPr>
          <p:nvPr/>
        </p:nvPicPr>
        <p:blipFill>
          <a:blip r:embed="rId2"/>
          <a:stretch>
            <a:fillRect/>
          </a:stretch>
        </p:blipFill>
        <p:spPr>
          <a:xfrm>
            <a:off x="192786" y="1359221"/>
            <a:ext cx="11630425" cy="3344083"/>
          </a:xfrm>
          <a:prstGeom prst="rect">
            <a:avLst/>
          </a:prstGeom>
        </p:spPr>
      </p:pic>
      <p:pic>
        <p:nvPicPr>
          <p:cNvPr id="4" name="Image 3">
            <a:extLst>
              <a:ext uri="{FF2B5EF4-FFF2-40B4-BE49-F238E27FC236}">
                <a16:creationId xmlns="" xmlns:a16="http://schemas.microsoft.com/office/drawing/2014/main" id="{425BCFA8-1CA6-A14F-8434-E3A9A5592E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809" y="3598718"/>
            <a:ext cx="1797242" cy="1454132"/>
          </a:xfrm>
          <a:prstGeom prst="rect">
            <a:avLst/>
          </a:prstGeom>
        </p:spPr>
      </p:pic>
      <p:pic>
        <p:nvPicPr>
          <p:cNvPr id="5" name="Image 4">
            <a:extLst>
              <a:ext uri="{FF2B5EF4-FFF2-40B4-BE49-F238E27FC236}">
                <a16:creationId xmlns="" xmlns:a16="http://schemas.microsoft.com/office/drawing/2014/main" id="{2DF42151-F477-EE4B-AABA-D4A7F3AB03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0073" y="3598718"/>
            <a:ext cx="1754707" cy="1454132"/>
          </a:xfrm>
          <a:prstGeom prst="rect">
            <a:avLst/>
          </a:prstGeom>
        </p:spPr>
      </p:pic>
      <p:pic>
        <p:nvPicPr>
          <p:cNvPr id="6" name="Image 5">
            <a:extLst>
              <a:ext uri="{FF2B5EF4-FFF2-40B4-BE49-F238E27FC236}">
                <a16:creationId xmlns="" xmlns:a16="http://schemas.microsoft.com/office/drawing/2014/main" id="{CB9F2F7B-4D98-9749-8A28-176395979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046" y="3574063"/>
            <a:ext cx="1803124" cy="1454132"/>
          </a:xfrm>
          <a:prstGeom prst="rect">
            <a:avLst/>
          </a:prstGeom>
        </p:spPr>
      </p:pic>
      <p:pic>
        <p:nvPicPr>
          <p:cNvPr id="7" name="Image 6">
            <a:extLst>
              <a:ext uri="{FF2B5EF4-FFF2-40B4-BE49-F238E27FC236}">
                <a16:creationId xmlns="" xmlns:a16="http://schemas.microsoft.com/office/drawing/2014/main" id="{45978204-29FE-2745-8035-A1659B0D79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53775" y="3549407"/>
            <a:ext cx="1975729" cy="1503443"/>
          </a:xfrm>
          <a:prstGeom prst="rect">
            <a:avLst/>
          </a:prstGeom>
        </p:spPr>
      </p:pic>
      <p:pic>
        <p:nvPicPr>
          <p:cNvPr id="8" name="Image 7">
            <a:extLst>
              <a:ext uri="{FF2B5EF4-FFF2-40B4-BE49-F238E27FC236}">
                <a16:creationId xmlns="" xmlns:a16="http://schemas.microsoft.com/office/drawing/2014/main" id="{9C85D523-0153-CC40-8C5B-5CA7465DFF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41639" y="2457207"/>
            <a:ext cx="987279" cy="763076"/>
          </a:xfrm>
          <a:prstGeom prst="rect">
            <a:avLst/>
          </a:prstGeom>
        </p:spPr>
      </p:pic>
      <p:pic>
        <p:nvPicPr>
          <p:cNvPr id="9" name="Image 8">
            <a:extLst>
              <a:ext uri="{FF2B5EF4-FFF2-40B4-BE49-F238E27FC236}">
                <a16:creationId xmlns="" xmlns:a16="http://schemas.microsoft.com/office/drawing/2014/main" id="{C7CBC541-F522-0B40-9992-78BB3E791F8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21109" y="3598719"/>
            <a:ext cx="1913868" cy="1450836"/>
          </a:xfrm>
          <a:prstGeom prst="rect">
            <a:avLst/>
          </a:prstGeom>
        </p:spPr>
      </p:pic>
      <p:cxnSp>
        <p:nvCxnSpPr>
          <p:cNvPr id="13" name="Connecteur droit avec flèche 12">
            <a:extLst>
              <a:ext uri="{FF2B5EF4-FFF2-40B4-BE49-F238E27FC236}">
                <a16:creationId xmlns="" xmlns:a16="http://schemas.microsoft.com/office/drawing/2014/main" id="{2A17B8C0-7D3E-F94B-80F0-D2AA0D9ACFC5}"/>
              </a:ext>
            </a:extLst>
          </p:cNvPr>
          <p:cNvCxnSpPr>
            <a:cxnSpLocks/>
          </p:cNvCxnSpPr>
          <p:nvPr/>
        </p:nvCxnSpPr>
        <p:spPr>
          <a:xfrm>
            <a:off x="9950594" y="2482230"/>
            <a:ext cx="0" cy="1818898"/>
          </a:xfrm>
          <a:prstGeom prst="straightConnector1">
            <a:avLst/>
          </a:prstGeom>
          <a:ln w="22542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 xmlns:a16="http://schemas.microsoft.com/office/drawing/2014/main" id="{0CBDBFD4-8252-4144-A860-BD049899F2B5}"/>
              </a:ext>
            </a:extLst>
          </p:cNvPr>
          <p:cNvPicPr>
            <a:picLocks noChangeAspect="1"/>
          </p:cNvPicPr>
          <p:nvPr/>
        </p:nvPicPr>
        <p:blipFill>
          <a:blip r:embed="rId9"/>
          <a:stretch>
            <a:fillRect/>
          </a:stretch>
        </p:blipFill>
        <p:spPr>
          <a:xfrm>
            <a:off x="10553624" y="1600200"/>
            <a:ext cx="1252361" cy="450850"/>
          </a:xfrm>
          <a:prstGeom prst="rect">
            <a:avLst/>
          </a:prstGeom>
        </p:spPr>
      </p:pic>
      <p:pic>
        <p:nvPicPr>
          <p:cNvPr id="16" name="Picture 6">
            <a:extLst>
              <a:ext uri="{FF2B5EF4-FFF2-40B4-BE49-F238E27FC236}">
                <a16:creationId xmlns="" xmlns:a16="http://schemas.microsoft.com/office/drawing/2014/main" id="{F1201943-B745-7B49-8A21-329107160EA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266622" y="5252050"/>
            <a:ext cx="1660073" cy="110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35">
            <a:extLst>
              <a:ext uri="{FF2B5EF4-FFF2-40B4-BE49-F238E27FC236}">
                <a16:creationId xmlns="" xmlns:a16="http://schemas.microsoft.com/office/drawing/2014/main" id="{9DA976B3-99DC-6E4A-82D2-CD3C1AB3AFE2}"/>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753551" y="5063623"/>
            <a:ext cx="1285251" cy="129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 xmlns:a16="http://schemas.microsoft.com/office/drawing/2014/main" id="{875BF2A7-DE31-F64F-BB8B-901A6E0D7A40}"/>
              </a:ext>
            </a:extLst>
          </p:cNvPr>
          <p:cNvPicPr>
            <a:picLocks noChangeAspect="1"/>
          </p:cNvPicPr>
          <p:nvPr/>
        </p:nvPicPr>
        <p:blipFill>
          <a:blip r:embed="rId12"/>
          <a:stretch>
            <a:fillRect/>
          </a:stretch>
        </p:blipFill>
        <p:spPr>
          <a:xfrm>
            <a:off x="7236311" y="5193757"/>
            <a:ext cx="1678246" cy="1167475"/>
          </a:xfrm>
          <a:prstGeom prst="rect">
            <a:avLst/>
          </a:prstGeom>
        </p:spPr>
      </p:pic>
      <p:pic>
        <p:nvPicPr>
          <p:cNvPr id="19" name="Image 18">
            <a:extLst>
              <a:ext uri="{FF2B5EF4-FFF2-40B4-BE49-F238E27FC236}">
                <a16:creationId xmlns="" xmlns:a16="http://schemas.microsoft.com/office/drawing/2014/main" id="{39ADF062-3AB5-054B-A67B-4D3DF710EC54}"/>
              </a:ext>
            </a:extLst>
          </p:cNvPr>
          <p:cNvPicPr>
            <a:picLocks noChangeAspect="1"/>
          </p:cNvPicPr>
          <p:nvPr/>
        </p:nvPicPr>
        <p:blipFill>
          <a:blip r:embed="rId12"/>
          <a:stretch>
            <a:fillRect/>
          </a:stretch>
        </p:blipFill>
        <p:spPr>
          <a:xfrm>
            <a:off x="5200169" y="5142033"/>
            <a:ext cx="1752600" cy="1219200"/>
          </a:xfrm>
          <a:prstGeom prst="rect">
            <a:avLst/>
          </a:prstGeom>
        </p:spPr>
      </p:pic>
      <p:sp>
        <p:nvSpPr>
          <p:cNvPr id="21" name="Titre 1">
            <a:extLst>
              <a:ext uri="{FF2B5EF4-FFF2-40B4-BE49-F238E27FC236}">
                <a16:creationId xmlns="" xmlns:a16="http://schemas.microsoft.com/office/drawing/2014/main" id="{9074B314-5EB3-E841-9518-9DC1FF1BB37D}"/>
              </a:ext>
            </a:extLst>
          </p:cNvPr>
          <p:cNvSpPr txBox="1">
            <a:spLocks/>
          </p:cNvSpPr>
          <p:nvPr/>
        </p:nvSpPr>
        <p:spPr>
          <a:xfrm>
            <a:off x="595744" y="226578"/>
            <a:ext cx="11236037" cy="826367"/>
          </a:xfrm>
          <a:prstGeom prst="rect">
            <a:avLst/>
          </a:prstGeom>
          <a:solidFill>
            <a:srgbClr val="B4C7E7"/>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b="1" dirty="0">
                <a:latin typeface="+mn-lt"/>
              </a:rPr>
              <a:t>Type de </a:t>
            </a:r>
            <a:r>
              <a:rPr lang="fr-FR" sz="3600" b="1" dirty="0" err="1">
                <a:latin typeface="+mn-lt"/>
              </a:rPr>
              <a:t>défect</a:t>
            </a:r>
            <a:r>
              <a:rPr lang="fr-FR" sz="3600" b="1" dirty="0">
                <a:latin typeface="+mn-lt"/>
              </a:rPr>
              <a:t> pariétal colique et traitement</a:t>
            </a:r>
            <a:r>
              <a:rPr lang="fr-FR" sz="3600" dirty="0"/>
              <a:t/>
            </a:r>
            <a:br>
              <a:rPr lang="fr-FR" sz="3600" dirty="0"/>
            </a:br>
            <a:endParaRPr lang="fr-FR" sz="3600" dirty="0"/>
          </a:p>
        </p:txBody>
      </p:sp>
      <p:sp>
        <p:nvSpPr>
          <p:cNvPr id="22" name="ZoneTexte 21">
            <a:extLst>
              <a:ext uri="{FF2B5EF4-FFF2-40B4-BE49-F238E27FC236}">
                <a16:creationId xmlns="" xmlns:a16="http://schemas.microsoft.com/office/drawing/2014/main" id="{48803C75-417D-4449-BE72-6413F8EDC767}"/>
              </a:ext>
            </a:extLst>
          </p:cNvPr>
          <p:cNvSpPr txBox="1"/>
          <p:nvPr/>
        </p:nvSpPr>
        <p:spPr>
          <a:xfrm>
            <a:off x="743919" y="5610386"/>
            <a:ext cx="1565328" cy="369332"/>
          </a:xfrm>
          <a:prstGeom prst="rect">
            <a:avLst/>
          </a:prstGeom>
          <a:noFill/>
        </p:spPr>
        <p:txBody>
          <a:bodyPr wrap="square" rtlCol="0">
            <a:spAutoFit/>
          </a:bodyPr>
          <a:lstStyle/>
          <a:p>
            <a:pPr algn="ctr"/>
            <a:r>
              <a:rPr lang="fr-FR" b="1" dirty="0"/>
              <a:t>RIEN</a:t>
            </a:r>
          </a:p>
        </p:txBody>
      </p:sp>
      <p:sp>
        <p:nvSpPr>
          <p:cNvPr id="23" name="ZoneTexte 22">
            <a:extLst>
              <a:ext uri="{FF2B5EF4-FFF2-40B4-BE49-F238E27FC236}">
                <a16:creationId xmlns="" xmlns:a16="http://schemas.microsoft.com/office/drawing/2014/main" id="{5C222314-8AEA-5041-8226-2C52FCCF3726}"/>
              </a:ext>
            </a:extLst>
          </p:cNvPr>
          <p:cNvSpPr txBox="1"/>
          <p:nvPr/>
        </p:nvSpPr>
        <p:spPr>
          <a:xfrm>
            <a:off x="3212929" y="5664560"/>
            <a:ext cx="1565328" cy="369332"/>
          </a:xfrm>
          <a:prstGeom prst="rect">
            <a:avLst/>
          </a:prstGeom>
          <a:noFill/>
        </p:spPr>
        <p:txBody>
          <a:bodyPr wrap="square" rtlCol="0">
            <a:spAutoFit/>
          </a:bodyPr>
          <a:lstStyle/>
          <a:p>
            <a:pPr algn="ctr"/>
            <a:r>
              <a:rPr lang="fr-FR" b="1" dirty="0"/>
              <a:t>RIEN</a:t>
            </a:r>
          </a:p>
        </p:txBody>
      </p:sp>
      <p:sp>
        <p:nvSpPr>
          <p:cNvPr id="24" name="ZoneTexte 23">
            <a:extLst>
              <a:ext uri="{FF2B5EF4-FFF2-40B4-BE49-F238E27FC236}">
                <a16:creationId xmlns="" xmlns:a16="http://schemas.microsoft.com/office/drawing/2014/main" id="{E686299F-B373-514D-8535-BEC24D38114A}"/>
              </a:ext>
            </a:extLst>
          </p:cNvPr>
          <p:cNvSpPr txBox="1"/>
          <p:nvPr/>
        </p:nvSpPr>
        <p:spPr>
          <a:xfrm>
            <a:off x="3044226" y="6506204"/>
            <a:ext cx="5832764" cy="338554"/>
          </a:xfrm>
          <a:prstGeom prst="rect">
            <a:avLst/>
          </a:prstGeom>
          <a:noFill/>
        </p:spPr>
        <p:txBody>
          <a:bodyPr wrap="square" rtlCol="0">
            <a:spAutoFit/>
          </a:bodyPr>
          <a:lstStyle/>
          <a:p>
            <a:r>
              <a:rPr lang="fr-FR" sz="1600" i="1" dirty="0"/>
              <a:t>Burgess et al , GUT 2017</a:t>
            </a:r>
          </a:p>
        </p:txBody>
      </p:sp>
      <p:sp>
        <p:nvSpPr>
          <p:cNvPr id="25" name="ZoneTexte 24">
            <a:extLst>
              <a:ext uri="{FF2B5EF4-FFF2-40B4-BE49-F238E27FC236}">
                <a16:creationId xmlns="" xmlns:a16="http://schemas.microsoft.com/office/drawing/2014/main" id="{913D6977-C7AD-FD4A-A093-022268433E14}"/>
              </a:ext>
            </a:extLst>
          </p:cNvPr>
          <p:cNvSpPr txBox="1"/>
          <p:nvPr/>
        </p:nvSpPr>
        <p:spPr>
          <a:xfrm>
            <a:off x="9361367" y="5206537"/>
            <a:ext cx="1565328" cy="369332"/>
          </a:xfrm>
          <a:prstGeom prst="rect">
            <a:avLst/>
          </a:prstGeom>
          <a:noFill/>
        </p:spPr>
        <p:txBody>
          <a:bodyPr wrap="square" rtlCol="0">
            <a:spAutoFit/>
          </a:bodyPr>
          <a:lstStyle/>
          <a:p>
            <a:pPr algn="ctr"/>
            <a:r>
              <a:rPr lang="fr-FR" b="1" dirty="0"/>
              <a:t>OVESCO</a:t>
            </a:r>
          </a:p>
        </p:txBody>
      </p:sp>
      <p:sp>
        <p:nvSpPr>
          <p:cNvPr id="26" name="ZoneTexte 25">
            <a:extLst>
              <a:ext uri="{FF2B5EF4-FFF2-40B4-BE49-F238E27FC236}">
                <a16:creationId xmlns="" xmlns:a16="http://schemas.microsoft.com/office/drawing/2014/main" id="{480C0369-5C00-C14C-803F-083A4ADDB379}"/>
              </a:ext>
            </a:extLst>
          </p:cNvPr>
          <p:cNvSpPr txBox="1"/>
          <p:nvPr/>
        </p:nvSpPr>
        <p:spPr>
          <a:xfrm>
            <a:off x="10753550" y="5162657"/>
            <a:ext cx="1365401" cy="369332"/>
          </a:xfrm>
          <a:prstGeom prst="rect">
            <a:avLst/>
          </a:prstGeom>
          <a:solidFill>
            <a:schemeClr val="bg1"/>
          </a:solidFill>
        </p:spPr>
        <p:txBody>
          <a:bodyPr wrap="square" rtlCol="0">
            <a:spAutoFit/>
          </a:bodyPr>
          <a:lstStyle/>
          <a:p>
            <a:pPr algn="ctr"/>
            <a:r>
              <a:rPr lang="fr-FR" b="1" dirty="0"/>
              <a:t>CHIRURGIE</a:t>
            </a:r>
          </a:p>
        </p:txBody>
      </p:sp>
    </p:spTree>
    <p:extLst>
      <p:ext uri="{BB962C8B-B14F-4D97-AF65-F5344CB8AC3E}">
        <p14:creationId xmlns:p14="http://schemas.microsoft.com/office/powerpoint/2010/main" val="4214145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 xmlns:a16="http://schemas.microsoft.com/office/drawing/2014/main" id="{D8E94182-B62B-6E4B-9F2B-630DFAD45A90}"/>
              </a:ext>
            </a:extLst>
          </p:cNvPr>
          <p:cNvGrpSpPr/>
          <p:nvPr/>
        </p:nvGrpSpPr>
        <p:grpSpPr>
          <a:xfrm>
            <a:off x="386421" y="1125450"/>
            <a:ext cx="7869768" cy="4730751"/>
            <a:chOff x="139700" y="1058333"/>
            <a:chExt cx="7869768" cy="4730751"/>
          </a:xfrm>
        </p:grpSpPr>
        <p:pic>
          <p:nvPicPr>
            <p:cNvPr id="4" name="Image 3">
              <a:extLst>
                <a:ext uri="{FF2B5EF4-FFF2-40B4-BE49-F238E27FC236}">
                  <a16:creationId xmlns="" xmlns:a16="http://schemas.microsoft.com/office/drawing/2014/main" id="{0D698CD0-E1BE-4D4E-BD2D-F8F466CFCACD}"/>
                </a:ext>
              </a:extLst>
            </p:cNvPr>
            <p:cNvPicPr>
              <a:picLocks noChangeAspect="1"/>
            </p:cNvPicPr>
            <p:nvPr/>
          </p:nvPicPr>
          <p:blipFill>
            <a:blip r:embed="rId2"/>
            <a:stretch>
              <a:fillRect/>
            </a:stretch>
          </p:blipFill>
          <p:spPr>
            <a:xfrm>
              <a:off x="139700" y="1407584"/>
              <a:ext cx="6934200" cy="4381500"/>
            </a:xfrm>
            <a:prstGeom prst="rect">
              <a:avLst/>
            </a:prstGeom>
          </p:spPr>
        </p:pic>
        <p:sp>
          <p:nvSpPr>
            <p:cNvPr id="5" name="Rectangle 4">
              <a:extLst>
                <a:ext uri="{FF2B5EF4-FFF2-40B4-BE49-F238E27FC236}">
                  <a16:creationId xmlns="" xmlns:a16="http://schemas.microsoft.com/office/drawing/2014/main" id="{3AC9A90D-5A3D-D647-B671-1DA64340F5E4}"/>
                </a:ext>
              </a:extLst>
            </p:cNvPr>
            <p:cNvSpPr/>
            <p:nvPr/>
          </p:nvSpPr>
          <p:spPr>
            <a:xfrm>
              <a:off x="3403599" y="1168399"/>
              <a:ext cx="4097867" cy="4080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 xmlns:a16="http://schemas.microsoft.com/office/drawing/2014/main" id="{EAE66B6C-74F7-CA4A-9A1F-E23F4813B9D6}"/>
                </a:ext>
              </a:extLst>
            </p:cNvPr>
            <p:cNvSpPr/>
            <p:nvPr/>
          </p:nvSpPr>
          <p:spPr>
            <a:xfrm>
              <a:off x="2641600" y="1058333"/>
              <a:ext cx="1905000" cy="2150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 xmlns:a16="http://schemas.microsoft.com/office/drawing/2014/main" id="{BD838ACE-8910-ED43-9C3B-BB634F9DA1C5}"/>
                </a:ext>
              </a:extLst>
            </p:cNvPr>
            <p:cNvSpPr/>
            <p:nvPr/>
          </p:nvSpPr>
          <p:spPr>
            <a:xfrm>
              <a:off x="6485468" y="5012266"/>
              <a:ext cx="1524000" cy="77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Image 11">
            <a:extLst>
              <a:ext uri="{FF2B5EF4-FFF2-40B4-BE49-F238E27FC236}">
                <a16:creationId xmlns="" xmlns:a16="http://schemas.microsoft.com/office/drawing/2014/main" id="{7750D87D-1C46-3B44-9F3A-7BDA42DF53BB}"/>
              </a:ext>
            </a:extLst>
          </p:cNvPr>
          <p:cNvPicPr>
            <a:picLocks noChangeAspect="1"/>
          </p:cNvPicPr>
          <p:nvPr/>
        </p:nvPicPr>
        <p:blipFill>
          <a:blip r:embed="rId3"/>
          <a:stretch>
            <a:fillRect/>
          </a:stretch>
        </p:blipFill>
        <p:spPr>
          <a:xfrm>
            <a:off x="95248" y="485775"/>
            <a:ext cx="3771900" cy="546100"/>
          </a:xfrm>
          <a:prstGeom prst="rect">
            <a:avLst/>
          </a:prstGeom>
        </p:spPr>
      </p:pic>
      <p:cxnSp>
        <p:nvCxnSpPr>
          <p:cNvPr id="14" name="Connecteur droit avec flèche 13">
            <a:extLst>
              <a:ext uri="{FF2B5EF4-FFF2-40B4-BE49-F238E27FC236}">
                <a16:creationId xmlns="" xmlns:a16="http://schemas.microsoft.com/office/drawing/2014/main" id="{2F1B8D18-6A9E-474B-963C-6498DD1DB2C7}"/>
              </a:ext>
            </a:extLst>
          </p:cNvPr>
          <p:cNvCxnSpPr/>
          <p:nvPr/>
        </p:nvCxnSpPr>
        <p:spPr>
          <a:xfrm>
            <a:off x="1845733" y="1031875"/>
            <a:ext cx="0" cy="3492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 xmlns:a16="http://schemas.microsoft.com/office/drawing/2014/main" id="{CB35BF85-B52C-8045-A5B6-96B1FCBE1679}"/>
              </a:ext>
            </a:extLst>
          </p:cNvPr>
          <p:cNvSpPr txBox="1"/>
          <p:nvPr/>
        </p:nvSpPr>
        <p:spPr>
          <a:xfrm>
            <a:off x="3179230" y="3267616"/>
            <a:ext cx="1619723" cy="369332"/>
          </a:xfrm>
          <a:prstGeom prst="rect">
            <a:avLst/>
          </a:prstGeom>
          <a:noFill/>
        </p:spPr>
        <p:txBody>
          <a:bodyPr wrap="square" rtlCol="0">
            <a:spAutoFit/>
          </a:bodyPr>
          <a:lstStyle/>
          <a:p>
            <a:pPr algn="ctr"/>
            <a:r>
              <a:rPr lang="fr-FR" b="1" dirty="0"/>
              <a:t>CLIPS</a:t>
            </a:r>
          </a:p>
        </p:txBody>
      </p:sp>
      <p:cxnSp>
        <p:nvCxnSpPr>
          <p:cNvPr id="17" name="Connecteur droit avec flèche 16">
            <a:extLst>
              <a:ext uri="{FF2B5EF4-FFF2-40B4-BE49-F238E27FC236}">
                <a16:creationId xmlns="" xmlns:a16="http://schemas.microsoft.com/office/drawing/2014/main" id="{B087554D-E02B-BF41-A576-3B21D80BD5BE}"/>
              </a:ext>
            </a:extLst>
          </p:cNvPr>
          <p:cNvCxnSpPr>
            <a:cxnSpLocks/>
          </p:cNvCxnSpPr>
          <p:nvPr/>
        </p:nvCxnSpPr>
        <p:spPr>
          <a:xfrm flipV="1">
            <a:off x="4461107" y="2261633"/>
            <a:ext cx="610424" cy="7923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 xmlns:a16="http://schemas.microsoft.com/office/drawing/2014/main" id="{67AA62E0-8C88-7848-9195-2FEA3B87A693}"/>
              </a:ext>
            </a:extLst>
          </p:cNvPr>
          <p:cNvGrpSpPr/>
          <p:nvPr/>
        </p:nvGrpSpPr>
        <p:grpSpPr>
          <a:xfrm>
            <a:off x="5237577" y="369137"/>
            <a:ext cx="6849088" cy="1475317"/>
            <a:chOff x="5237577" y="735515"/>
            <a:chExt cx="6849088" cy="1475317"/>
          </a:xfrm>
        </p:grpSpPr>
        <p:pic>
          <p:nvPicPr>
            <p:cNvPr id="15" name="Image 14">
              <a:extLst>
                <a:ext uri="{FF2B5EF4-FFF2-40B4-BE49-F238E27FC236}">
                  <a16:creationId xmlns="" xmlns:a16="http://schemas.microsoft.com/office/drawing/2014/main" id="{24666F80-2A15-484F-AF5E-2557C5A9E9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7577" y="845582"/>
              <a:ext cx="2399354" cy="1365250"/>
            </a:xfrm>
            <a:prstGeom prst="rect">
              <a:avLst/>
            </a:prstGeom>
          </p:spPr>
        </p:pic>
        <p:pic>
          <p:nvPicPr>
            <p:cNvPr id="21" name="Image 20">
              <a:extLst>
                <a:ext uri="{FF2B5EF4-FFF2-40B4-BE49-F238E27FC236}">
                  <a16:creationId xmlns="" xmlns:a16="http://schemas.microsoft.com/office/drawing/2014/main" id="{F85BA023-542B-564F-86CD-1C57F0A329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28684" y="1012265"/>
              <a:ext cx="2553145" cy="1053601"/>
            </a:xfrm>
            <a:prstGeom prst="rect">
              <a:avLst/>
            </a:prstGeom>
          </p:spPr>
        </p:pic>
        <p:pic>
          <p:nvPicPr>
            <p:cNvPr id="22" name="Image 21">
              <a:extLst>
                <a:ext uri="{FF2B5EF4-FFF2-40B4-BE49-F238E27FC236}">
                  <a16:creationId xmlns="" xmlns:a16="http://schemas.microsoft.com/office/drawing/2014/main" id="{179AF132-0162-494F-B6C1-E957F31AC6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34179" y="735515"/>
              <a:ext cx="2652486" cy="1475317"/>
            </a:xfrm>
            <a:prstGeom prst="rect">
              <a:avLst/>
            </a:prstGeom>
          </p:spPr>
        </p:pic>
      </p:grpSp>
      <p:cxnSp>
        <p:nvCxnSpPr>
          <p:cNvPr id="23" name="Connecteur droit avec flèche 22">
            <a:extLst>
              <a:ext uri="{FF2B5EF4-FFF2-40B4-BE49-F238E27FC236}">
                <a16:creationId xmlns="" xmlns:a16="http://schemas.microsoft.com/office/drawing/2014/main" id="{EE69839E-30D1-3743-A48C-9FDA73E321C1}"/>
              </a:ext>
            </a:extLst>
          </p:cNvPr>
          <p:cNvCxnSpPr>
            <a:cxnSpLocks/>
          </p:cNvCxnSpPr>
          <p:nvPr/>
        </p:nvCxnSpPr>
        <p:spPr>
          <a:xfrm>
            <a:off x="4515177" y="3235643"/>
            <a:ext cx="656303" cy="7072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 xmlns:a16="http://schemas.microsoft.com/office/drawing/2014/main" id="{C1527DE8-4778-7B48-A360-9147E66B00D9}"/>
              </a:ext>
            </a:extLst>
          </p:cNvPr>
          <p:cNvSpPr txBox="1"/>
          <p:nvPr/>
        </p:nvSpPr>
        <p:spPr>
          <a:xfrm>
            <a:off x="5362481" y="1622671"/>
            <a:ext cx="6724184" cy="1015663"/>
          </a:xfrm>
          <a:prstGeom prst="rect">
            <a:avLst/>
          </a:prstGeom>
          <a:noFill/>
        </p:spPr>
        <p:txBody>
          <a:bodyPr wrap="square" rtlCol="0">
            <a:spAutoFit/>
          </a:bodyPr>
          <a:lstStyle/>
          <a:p>
            <a:pPr algn="ctr"/>
            <a:r>
              <a:rPr lang="fr-FR" sz="2000" b="1" dirty="0"/>
              <a:t>Succès = patients non opérés  </a:t>
            </a:r>
          </a:p>
          <a:p>
            <a:pPr algn="ctr"/>
            <a:r>
              <a:rPr lang="fr-FR" sz="2000" b="1" dirty="0"/>
              <a:t>20% si perforation per coloscopie diagnostique </a:t>
            </a:r>
          </a:p>
          <a:p>
            <a:pPr algn="ctr"/>
            <a:r>
              <a:rPr lang="fr-FR" sz="2000" b="1" dirty="0"/>
              <a:t>     79 % si  perforation per coloscopie thérapeutique</a:t>
            </a:r>
            <a:r>
              <a:rPr lang="fr-FR" b="1" dirty="0"/>
              <a:t>   </a:t>
            </a:r>
          </a:p>
        </p:txBody>
      </p:sp>
      <p:sp>
        <p:nvSpPr>
          <p:cNvPr id="32" name="ZoneTexte 31">
            <a:extLst>
              <a:ext uri="{FF2B5EF4-FFF2-40B4-BE49-F238E27FC236}">
                <a16:creationId xmlns="" xmlns:a16="http://schemas.microsoft.com/office/drawing/2014/main" id="{ACAD0230-E0AE-4846-B1E6-F1F2BBD15A3E}"/>
              </a:ext>
            </a:extLst>
          </p:cNvPr>
          <p:cNvSpPr txBox="1"/>
          <p:nvPr/>
        </p:nvSpPr>
        <p:spPr>
          <a:xfrm>
            <a:off x="5241809" y="3595871"/>
            <a:ext cx="1619723" cy="369332"/>
          </a:xfrm>
          <a:prstGeom prst="rect">
            <a:avLst/>
          </a:prstGeom>
          <a:noFill/>
        </p:spPr>
        <p:txBody>
          <a:bodyPr wrap="square" rtlCol="0">
            <a:spAutoFit/>
          </a:bodyPr>
          <a:lstStyle/>
          <a:p>
            <a:pPr algn="ctr"/>
            <a:r>
              <a:rPr lang="fr-FR" b="1" dirty="0"/>
              <a:t>OTSC</a:t>
            </a:r>
          </a:p>
        </p:txBody>
      </p:sp>
      <p:pic>
        <p:nvPicPr>
          <p:cNvPr id="33" name="Image 32">
            <a:extLst>
              <a:ext uri="{FF2B5EF4-FFF2-40B4-BE49-F238E27FC236}">
                <a16:creationId xmlns="" xmlns:a16="http://schemas.microsoft.com/office/drawing/2014/main" id="{659A1FCD-5C4A-7F40-B9F0-180C206790F2}"/>
              </a:ext>
            </a:extLst>
          </p:cNvPr>
          <p:cNvPicPr>
            <a:picLocks noChangeAspect="1"/>
          </p:cNvPicPr>
          <p:nvPr/>
        </p:nvPicPr>
        <p:blipFill>
          <a:blip r:embed="rId7"/>
          <a:stretch>
            <a:fillRect/>
          </a:stretch>
        </p:blipFill>
        <p:spPr>
          <a:xfrm>
            <a:off x="5560010" y="4129001"/>
            <a:ext cx="6667500" cy="1727200"/>
          </a:xfrm>
          <a:prstGeom prst="rect">
            <a:avLst/>
          </a:prstGeom>
        </p:spPr>
      </p:pic>
      <p:sp>
        <p:nvSpPr>
          <p:cNvPr id="35" name="ZoneTexte 34">
            <a:extLst>
              <a:ext uri="{FF2B5EF4-FFF2-40B4-BE49-F238E27FC236}">
                <a16:creationId xmlns="" xmlns:a16="http://schemas.microsoft.com/office/drawing/2014/main" id="{F2F26CAA-9F5C-EB4E-9221-4CE0F8396CEC}"/>
              </a:ext>
            </a:extLst>
          </p:cNvPr>
          <p:cNvSpPr txBox="1"/>
          <p:nvPr/>
        </p:nvSpPr>
        <p:spPr>
          <a:xfrm>
            <a:off x="5366214" y="277534"/>
            <a:ext cx="1619723" cy="369332"/>
          </a:xfrm>
          <a:prstGeom prst="rect">
            <a:avLst/>
          </a:prstGeom>
          <a:noFill/>
        </p:spPr>
        <p:txBody>
          <a:bodyPr wrap="square" rtlCol="0">
            <a:spAutoFit/>
          </a:bodyPr>
          <a:lstStyle/>
          <a:p>
            <a:pPr algn="ctr"/>
            <a:r>
              <a:rPr lang="fr-FR" b="1" dirty="0"/>
              <a:t>TTS</a:t>
            </a:r>
          </a:p>
        </p:txBody>
      </p:sp>
      <p:pic>
        <p:nvPicPr>
          <p:cNvPr id="24" name="Picture 6">
            <a:extLst>
              <a:ext uri="{FF2B5EF4-FFF2-40B4-BE49-F238E27FC236}">
                <a16:creationId xmlns="" xmlns:a16="http://schemas.microsoft.com/office/drawing/2014/main" id="{959F7077-430F-3C4D-89AB-FAD44603FEA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50853" y="3070125"/>
            <a:ext cx="1507069" cy="100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 xmlns:a16="http://schemas.microsoft.com/office/drawing/2014/main" id="{399A9859-A5AF-3E43-8A03-7C340600F647}"/>
              </a:ext>
            </a:extLst>
          </p:cNvPr>
          <p:cNvSpPr txBox="1"/>
          <p:nvPr/>
        </p:nvSpPr>
        <p:spPr>
          <a:xfrm>
            <a:off x="8256189" y="3573601"/>
            <a:ext cx="3830476" cy="369332"/>
          </a:xfrm>
          <a:prstGeom prst="rect">
            <a:avLst/>
          </a:prstGeom>
          <a:noFill/>
        </p:spPr>
        <p:txBody>
          <a:bodyPr wrap="square" rtlCol="0">
            <a:spAutoFit/>
          </a:bodyPr>
          <a:lstStyle/>
          <a:p>
            <a:r>
              <a:rPr lang="fr-FR" b="1" dirty="0"/>
              <a:t>OVESCO ® distribué par Life </a:t>
            </a:r>
            <a:r>
              <a:rPr lang="fr-FR" b="1" dirty="0" err="1"/>
              <a:t>Partners</a:t>
            </a:r>
            <a:r>
              <a:rPr lang="fr-FR" b="1" dirty="0"/>
              <a:t>®</a:t>
            </a:r>
          </a:p>
        </p:txBody>
      </p:sp>
      <p:sp>
        <p:nvSpPr>
          <p:cNvPr id="25" name="ZoneTexte 24">
            <a:extLst>
              <a:ext uri="{FF2B5EF4-FFF2-40B4-BE49-F238E27FC236}">
                <a16:creationId xmlns="" xmlns:a16="http://schemas.microsoft.com/office/drawing/2014/main" id="{FEBB52F9-B534-304C-9730-0E266DB51918}"/>
              </a:ext>
            </a:extLst>
          </p:cNvPr>
          <p:cNvSpPr txBox="1"/>
          <p:nvPr/>
        </p:nvSpPr>
        <p:spPr>
          <a:xfrm>
            <a:off x="69284" y="6385087"/>
            <a:ext cx="5832764" cy="338554"/>
          </a:xfrm>
          <a:prstGeom prst="rect">
            <a:avLst/>
          </a:prstGeom>
          <a:noFill/>
        </p:spPr>
        <p:txBody>
          <a:bodyPr wrap="square" rtlCol="0">
            <a:spAutoFit/>
          </a:bodyPr>
          <a:lstStyle/>
          <a:p>
            <a:r>
              <a:rPr lang="fr-FR" sz="1600" i="1" dirty="0"/>
              <a:t>De </a:t>
            </a:r>
            <a:r>
              <a:rPr lang="fr-FR" sz="1600" i="1" dirty="0" err="1"/>
              <a:t>Angelis</a:t>
            </a:r>
            <a:r>
              <a:rPr lang="fr-FR" sz="1600" i="1" dirty="0"/>
              <a:t> et al. World Journal of Emergency </a:t>
            </a:r>
            <a:r>
              <a:rPr lang="fr-FR" sz="1600" i="1" dirty="0" err="1"/>
              <a:t>Surgery</a:t>
            </a:r>
            <a:r>
              <a:rPr lang="fr-FR" sz="1600" i="1" dirty="0"/>
              <a:t>  2018</a:t>
            </a:r>
          </a:p>
        </p:txBody>
      </p:sp>
      <p:sp>
        <p:nvSpPr>
          <p:cNvPr id="27" name="ZoneTexte 26">
            <a:extLst>
              <a:ext uri="{FF2B5EF4-FFF2-40B4-BE49-F238E27FC236}">
                <a16:creationId xmlns="" xmlns:a16="http://schemas.microsoft.com/office/drawing/2014/main" id="{20D5CF9C-2E60-7447-BE89-681B90E01CA9}"/>
              </a:ext>
            </a:extLst>
          </p:cNvPr>
          <p:cNvSpPr txBox="1"/>
          <p:nvPr/>
        </p:nvSpPr>
        <p:spPr>
          <a:xfrm>
            <a:off x="5580734" y="5840350"/>
            <a:ext cx="6724184" cy="1015663"/>
          </a:xfrm>
          <a:prstGeom prst="rect">
            <a:avLst/>
          </a:prstGeom>
          <a:noFill/>
        </p:spPr>
        <p:txBody>
          <a:bodyPr wrap="square" rtlCol="0">
            <a:spAutoFit/>
          </a:bodyPr>
          <a:lstStyle/>
          <a:p>
            <a:pPr algn="ctr"/>
            <a:r>
              <a:rPr lang="fr-FR" sz="2000" b="1" dirty="0"/>
              <a:t>Succès = patients non opérés  </a:t>
            </a:r>
          </a:p>
          <a:p>
            <a:pPr algn="ctr"/>
            <a:r>
              <a:rPr lang="fr-FR" sz="2000" b="1" dirty="0"/>
              <a:t>86 % si perforation per coloscopie diagnostique </a:t>
            </a:r>
          </a:p>
          <a:p>
            <a:pPr algn="ctr"/>
            <a:r>
              <a:rPr lang="fr-FR" sz="2000" b="1" dirty="0"/>
              <a:t>    90 % si  perforation per coloscopie thérapeutique</a:t>
            </a:r>
            <a:r>
              <a:rPr lang="fr-FR" b="1" dirty="0"/>
              <a:t>   </a:t>
            </a:r>
          </a:p>
        </p:txBody>
      </p:sp>
    </p:spTree>
    <p:extLst>
      <p:ext uri="{BB962C8B-B14F-4D97-AF65-F5344CB8AC3E}">
        <p14:creationId xmlns:p14="http://schemas.microsoft.com/office/powerpoint/2010/main" val="424531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B1B9AEB5-A1F5-1544-912A-A57002C119C3}"/>
              </a:ext>
            </a:extLst>
          </p:cNvPr>
          <p:cNvSpPr/>
          <p:nvPr/>
        </p:nvSpPr>
        <p:spPr>
          <a:xfrm>
            <a:off x="262264" y="3300881"/>
            <a:ext cx="4611085" cy="1323439"/>
          </a:xfrm>
          <a:prstGeom prst="rect">
            <a:avLst/>
          </a:prstGeom>
        </p:spPr>
        <p:txBody>
          <a:bodyPr wrap="square">
            <a:spAutoFit/>
          </a:bodyPr>
          <a:lstStyle/>
          <a:p>
            <a:pPr algn="ctr"/>
            <a:r>
              <a:rPr lang="fr-FR" sz="2000" b="1" dirty="0"/>
              <a:t>75 patients (23 hommes 52 femmes)</a:t>
            </a:r>
          </a:p>
          <a:p>
            <a:pPr algn="ctr"/>
            <a:endParaRPr lang="fr-FR" sz="2000" b="1" dirty="0"/>
          </a:p>
          <a:p>
            <a:pPr algn="ctr"/>
            <a:r>
              <a:rPr lang="fr-FR" sz="2000" b="1" dirty="0"/>
              <a:t>Age moyen de 68 ans (37-92)</a:t>
            </a:r>
          </a:p>
          <a:p>
            <a:endParaRPr lang="fr-FR" sz="2000" dirty="0"/>
          </a:p>
        </p:txBody>
      </p:sp>
      <p:pic>
        <p:nvPicPr>
          <p:cNvPr id="7" name="Image 6">
            <a:extLst>
              <a:ext uri="{FF2B5EF4-FFF2-40B4-BE49-F238E27FC236}">
                <a16:creationId xmlns="" xmlns:a16="http://schemas.microsoft.com/office/drawing/2014/main" id="{A5A5BA6F-A35E-6D4A-8D56-2CC00E9BA2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00230" y="1580237"/>
            <a:ext cx="1540739" cy="1464213"/>
          </a:xfrm>
          <a:prstGeom prst="rect">
            <a:avLst/>
          </a:prstGeom>
        </p:spPr>
      </p:pic>
      <p:pic>
        <p:nvPicPr>
          <p:cNvPr id="8" name="Image 7">
            <a:extLst>
              <a:ext uri="{FF2B5EF4-FFF2-40B4-BE49-F238E27FC236}">
                <a16:creationId xmlns="" xmlns:a16="http://schemas.microsoft.com/office/drawing/2014/main" id="{E1713710-172E-454A-ACAF-0EC4F9C76A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00230" y="207547"/>
            <a:ext cx="1574490" cy="1210158"/>
          </a:xfrm>
          <a:prstGeom prst="rect">
            <a:avLst/>
          </a:prstGeom>
        </p:spPr>
      </p:pic>
      <p:sp>
        <p:nvSpPr>
          <p:cNvPr id="10" name="Rectangle 9">
            <a:extLst>
              <a:ext uri="{FF2B5EF4-FFF2-40B4-BE49-F238E27FC236}">
                <a16:creationId xmlns="" xmlns:a16="http://schemas.microsoft.com/office/drawing/2014/main" id="{4FDF7F19-BF83-A541-A08F-5287319C2937}"/>
              </a:ext>
            </a:extLst>
          </p:cNvPr>
          <p:cNvSpPr/>
          <p:nvPr/>
        </p:nvSpPr>
        <p:spPr>
          <a:xfrm>
            <a:off x="10063984" y="443294"/>
            <a:ext cx="1851606" cy="707886"/>
          </a:xfrm>
          <a:prstGeom prst="rect">
            <a:avLst/>
          </a:prstGeom>
        </p:spPr>
        <p:txBody>
          <a:bodyPr wrap="square">
            <a:spAutoFit/>
          </a:bodyPr>
          <a:lstStyle/>
          <a:p>
            <a:pPr algn="ctr"/>
            <a:r>
              <a:rPr lang="fr-FR" sz="2000" b="1" dirty="0"/>
              <a:t>31 perforations directes</a:t>
            </a:r>
            <a:endParaRPr lang="fr-FR" sz="2000" dirty="0"/>
          </a:p>
        </p:txBody>
      </p:sp>
      <p:sp>
        <p:nvSpPr>
          <p:cNvPr id="11" name="Rectangle 10">
            <a:extLst>
              <a:ext uri="{FF2B5EF4-FFF2-40B4-BE49-F238E27FC236}">
                <a16:creationId xmlns="" xmlns:a16="http://schemas.microsoft.com/office/drawing/2014/main" id="{CE9DDE81-9E8C-D14E-93D9-729149C409D4}"/>
              </a:ext>
            </a:extLst>
          </p:cNvPr>
          <p:cNvSpPr/>
          <p:nvPr/>
        </p:nvSpPr>
        <p:spPr>
          <a:xfrm>
            <a:off x="10063984" y="1989177"/>
            <a:ext cx="1828824" cy="707886"/>
          </a:xfrm>
          <a:prstGeom prst="rect">
            <a:avLst/>
          </a:prstGeom>
        </p:spPr>
        <p:txBody>
          <a:bodyPr wrap="square">
            <a:spAutoFit/>
          </a:bodyPr>
          <a:lstStyle/>
          <a:p>
            <a:pPr algn="ctr"/>
            <a:r>
              <a:rPr lang="fr-FR" sz="2000" b="1" dirty="0">
                <a:solidFill>
                  <a:schemeClr val="tx1">
                    <a:alpha val="59000"/>
                  </a:schemeClr>
                </a:solidFill>
              </a:rPr>
              <a:t>14 perforations sur diverticules</a:t>
            </a:r>
            <a:endParaRPr lang="fr-FR" sz="2000" dirty="0">
              <a:solidFill>
                <a:schemeClr val="tx1">
                  <a:alpha val="59000"/>
                </a:schemeClr>
              </a:solidFill>
            </a:endParaRPr>
          </a:p>
        </p:txBody>
      </p:sp>
      <p:pic>
        <p:nvPicPr>
          <p:cNvPr id="2" name="Image 1">
            <a:extLst>
              <a:ext uri="{FF2B5EF4-FFF2-40B4-BE49-F238E27FC236}">
                <a16:creationId xmlns="" xmlns:a16="http://schemas.microsoft.com/office/drawing/2014/main" id="{2D09352D-316C-F441-9A56-6896475C6E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0230" y="4821251"/>
            <a:ext cx="1724419" cy="1205345"/>
          </a:xfrm>
          <a:prstGeom prst="rect">
            <a:avLst/>
          </a:prstGeom>
        </p:spPr>
      </p:pic>
      <p:pic>
        <p:nvPicPr>
          <p:cNvPr id="3" name="Image 2">
            <a:extLst>
              <a:ext uri="{FF2B5EF4-FFF2-40B4-BE49-F238E27FC236}">
                <a16:creationId xmlns="" xmlns:a16="http://schemas.microsoft.com/office/drawing/2014/main" id="{9CD82B15-C6F6-9645-B63F-B8A6D4892F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25265" y="3415384"/>
            <a:ext cx="1838719" cy="1300278"/>
          </a:xfrm>
          <a:prstGeom prst="rect">
            <a:avLst/>
          </a:prstGeom>
        </p:spPr>
      </p:pic>
      <p:sp>
        <p:nvSpPr>
          <p:cNvPr id="12" name="Rectangle 11">
            <a:extLst>
              <a:ext uri="{FF2B5EF4-FFF2-40B4-BE49-F238E27FC236}">
                <a16:creationId xmlns="" xmlns:a16="http://schemas.microsoft.com/office/drawing/2014/main" id="{D386665E-F528-684A-8E32-ED591017B8E2}"/>
              </a:ext>
            </a:extLst>
          </p:cNvPr>
          <p:cNvSpPr/>
          <p:nvPr/>
        </p:nvSpPr>
        <p:spPr>
          <a:xfrm>
            <a:off x="4873350" y="4065523"/>
            <a:ext cx="3325763" cy="1292662"/>
          </a:xfrm>
          <a:prstGeom prst="rect">
            <a:avLst/>
          </a:prstGeom>
        </p:spPr>
        <p:txBody>
          <a:bodyPr wrap="square">
            <a:spAutoFit/>
          </a:bodyPr>
          <a:lstStyle/>
          <a:p>
            <a:pPr algn="ctr"/>
            <a:r>
              <a:rPr lang="fr-FR" sz="2000" b="1" dirty="0">
                <a:solidFill>
                  <a:schemeClr val="tx1">
                    <a:alpha val="59000"/>
                  </a:schemeClr>
                </a:solidFill>
              </a:rPr>
              <a:t>Perforations per coloscopie  thérapeutique        </a:t>
            </a:r>
          </a:p>
          <a:p>
            <a:pPr algn="ctr"/>
            <a:r>
              <a:rPr lang="fr-FR" sz="2000" b="1" dirty="0">
                <a:solidFill>
                  <a:schemeClr val="tx1">
                    <a:alpha val="59000"/>
                  </a:schemeClr>
                </a:solidFill>
              </a:rPr>
              <a:t>40 %,  n =30</a:t>
            </a:r>
          </a:p>
          <a:p>
            <a:pPr algn="ctr"/>
            <a:r>
              <a:rPr lang="fr-FR" b="1" dirty="0">
                <a:solidFill>
                  <a:schemeClr val="tx1">
                    <a:alpha val="59000"/>
                  </a:schemeClr>
                </a:solidFill>
              </a:rPr>
              <a:t>                </a:t>
            </a:r>
            <a:endParaRPr lang="fr-FR" dirty="0">
              <a:solidFill>
                <a:schemeClr val="tx1">
                  <a:alpha val="59000"/>
                </a:schemeClr>
              </a:solidFill>
            </a:endParaRPr>
          </a:p>
        </p:txBody>
      </p:sp>
      <p:sp>
        <p:nvSpPr>
          <p:cNvPr id="13" name="Rectangle 12">
            <a:extLst>
              <a:ext uri="{FF2B5EF4-FFF2-40B4-BE49-F238E27FC236}">
                <a16:creationId xmlns="" xmlns:a16="http://schemas.microsoft.com/office/drawing/2014/main" id="{64A6FE6B-A21D-A046-8F4E-AE2BA981074D}"/>
              </a:ext>
            </a:extLst>
          </p:cNvPr>
          <p:cNvSpPr/>
          <p:nvPr/>
        </p:nvSpPr>
        <p:spPr>
          <a:xfrm>
            <a:off x="10125766" y="3687780"/>
            <a:ext cx="1955398" cy="1015663"/>
          </a:xfrm>
          <a:prstGeom prst="rect">
            <a:avLst/>
          </a:prstGeom>
        </p:spPr>
        <p:txBody>
          <a:bodyPr wrap="square">
            <a:spAutoFit/>
          </a:bodyPr>
          <a:lstStyle/>
          <a:p>
            <a:pPr algn="ctr"/>
            <a:r>
              <a:rPr lang="fr-FR" sz="2000" b="1" dirty="0">
                <a:solidFill>
                  <a:schemeClr val="tx1">
                    <a:alpha val="59000"/>
                  </a:schemeClr>
                </a:solidFill>
              </a:rPr>
              <a:t>16 perforations Post </a:t>
            </a:r>
            <a:r>
              <a:rPr lang="fr-FR" sz="2000" b="1" dirty="0" err="1">
                <a:solidFill>
                  <a:schemeClr val="tx1">
                    <a:alpha val="59000"/>
                  </a:schemeClr>
                </a:solidFill>
              </a:rPr>
              <a:t>mucosectom</a:t>
            </a:r>
            <a:r>
              <a:rPr lang="fr-FR" b="1" dirty="0" err="1">
                <a:solidFill>
                  <a:schemeClr val="tx1">
                    <a:alpha val="59000"/>
                  </a:schemeClr>
                </a:solidFill>
              </a:rPr>
              <a:t>ie</a:t>
            </a:r>
            <a:endParaRPr lang="fr-FR" dirty="0">
              <a:solidFill>
                <a:schemeClr val="tx1">
                  <a:alpha val="59000"/>
                </a:schemeClr>
              </a:solidFill>
            </a:endParaRPr>
          </a:p>
        </p:txBody>
      </p:sp>
      <p:sp>
        <p:nvSpPr>
          <p:cNvPr id="14" name="Rectangle 13">
            <a:extLst>
              <a:ext uri="{FF2B5EF4-FFF2-40B4-BE49-F238E27FC236}">
                <a16:creationId xmlns="" xmlns:a16="http://schemas.microsoft.com/office/drawing/2014/main" id="{A06BC854-72E6-D344-9E6F-580A7E325C91}"/>
              </a:ext>
            </a:extLst>
          </p:cNvPr>
          <p:cNvSpPr/>
          <p:nvPr/>
        </p:nvSpPr>
        <p:spPr>
          <a:xfrm>
            <a:off x="10163196" y="5056651"/>
            <a:ext cx="1868159" cy="707886"/>
          </a:xfrm>
          <a:prstGeom prst="rect">
            <a:avLst/>
          </a:prstGeom>
        </p:spPr>
        <p:txBody>
          <a:bodyPr wrap="square">
            <a:spAutoFit/>
          </a:bodyPr>
          <a:lstStyle/>
          <a:p>
            <a:pPr algn="ctr"/>
            <a:r>
              <a:rPr lang="fr-FR" sz="2000" b="1" dirty="0">
                <a:solidFill>
                  <a:schemeClr val="tx1">
                    <a:alpha val="59000"/>
                  </a:schemeClr>
                </a:solidFill>
              </a:rPr>
              <a:t>16 perforations Post dissection</a:t>
            </a:r>
            <a:endParaRPr lang="fr-FR" sz="2000" dirty="0">
              <a:solidFill>
                <a:schemeClr val="tx1">
                  <a:alpha val="59000"/>
                </a:schemeClr>
              </a:solidFill>
            </a:endParaRPr>
          </a:p>
        </p:txBody>
      </p:sp>
      <p:pic>
        <p:nvPicPr>
          <p:cNvPr id="15" name="Picture 7">
            <a:extLst>
              <a:ext uri="{FF2B5EF4-FFF2-40B4-BE49-F238E27FC236}">
                <a16:creationId xmlns="" xmlns:a16="http://schemas.microsoft.com/office/drawing/2014/main" id="{4147E5C1-8293-2740-AB5E-2CFE1D23318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734655" y="5947084"/>
            <a:ext cx="1140065" cy="91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 xmlns:a16="http://schemas.microsoft.com/office/drawing/2014/main" id="{3C4B5B6D-57C8-C84F-A021-F7AAC1CD2A00}"/>
              </a:ext>
            </a:extLst>
          </p:cNvPr>
          <p:cNvSpPr/>
          <p:nvPr/>
        </p:nvSpPr>
        <p:spPr>
          <a:xfrm>
            <a:off x="10266218" y="5947084"/>
            <a:ext cx="1649372" cy="707886"/>
          </a:xfrm>
          <a:prstGeom prst="rect">
            <a:avLst/>
          </a:prstGeom>
        </p:spPr>
        <p:txBody>
          <a:bodyPr wrap="square">
            <a:spAutoFit/>
          </a:bodyPr>
          <a:lstStyle/>
          <a:p>
            <a:pPr algn="ctr"/>
            <a:r>
              <a:rPr lang="fr-FR" sz="2000" b="1" dirty="0">
                <a:solidFill>
                  <a:schemeClr val="tx1">
                    <a:alpha val="59000"/>
                  </a:schemeClr>
                </a:solidFill>
              </a:rPr>
              <a:t>1 perforation Post FTRD</a:t>
            </a:r>
            <a:endParaRPr lang="fr-FR" sz="2000" dirty="0">
              <a:solidFill>
                <a:schemeClr val="tx1">
                  <a:alpha val="59000"/>
                </a:schemeClr>
              </a:solidFill>
            </a:endParaRPr>
          </a:p>
        </p:txBody>
      </p:sp>
      <p:sp>
        <p:nvSpPr>
          <p:cNvPr id="5" name="Flèche vers le bas 4">
            <a:extLst>
              <a:ext uri="{FF2B5EF4-FFF2-40B4-BE49-F238E27FC236}">
                <a16:creationId xmlns="" xmlns:a16="http://schemas.microsoft.com/office/drawing/2014/main" id="{77AC67EA-6E2C-0B4F-9CA0-FCFB4327DCDD}"/>
              </a:ext>
            </a:extLst>
          </p:cNvPr>
          <p:cNvSpPr/>
          <p:nvPr/>
        </p:nvSpPr>
        <p:spPr>
          <a:xfrm>
            <a:off x="2151171" y="4420457"/>
            <a:ext cx="581891" cy="70025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16">
            <a:extLst>
              <a:ext uri="{FF2B5EF4-FFF2-40B4-BE49-F238E27FC236}">
                <a16:creationId xmlns="" xmlns:a16="http://schemas.microsoft.com/office/drawing/2014/main" id="{3DF65EF2-FE1E-DD46-94C4-E24C821F2410}"/>
              </a:ext>
            </a:extLst>
          </p:cNvPr>
          <p:cNvSpPr/>
          <p:nvPr/>
        </p:nvSpPr>
        <p:spPr>
          <a:xfrm>
            <a:off x="789708" y="5103266"/>
            <a:ext cx="3422074" cy="400110"/>
          </a:xfrm>
          <a:prstGeom prst="rect">
            <a:avLst/>
          </a:prstGeom>
        </p:spPr>
        <p:txBody>
          <a:bodyPr wrap="square">
            <a:spAutoFit/>
          </a:bodyPr>
          <a:lstStyle/>
          <a:p>
            <a:pPr algn="ctr"/>
            <a:r>
              <a:rPr lang="fr-FR" sz="2000" b="1" dirty="0"/>
              <a:t>Taille de La perforation </a:t>
            </a:r>
            <a:endParaRPr lang="fr-FR" sz="2000" dirty="0"/>
          </a:p>
        </p:txBody>
      </p:sp>
      <p:sp>
        <p:nvSpPr>
          <p:cNvPr id="18" name="Flèche vers le bas 17">
            <a:extLst>
              <a:ext uri="{FF2B5EF4-FFF2-40B4-BE49-F238E27FC236}">
                <a16:creationId xmlns="" xmlns:a16="http://schemas.microsoft.com/office/drawing/2014/main" id="{68E916F5-1220-AE44-BA83-A885C61563D6}"/>
              </a:ext>
            </a:extLst>
          </p:cNvPr>
          <p:cNvSpPr/>
          <p:nvPr/>
        </p:nvSpPr>
        <p:spPr>
          <a:xfrm rot="2428999">
            <a:off x="1478530" y="5554956"/>
            <a:ext cx="581891" cy="700253"/>
          </a:xfrm>
          <a:prstGeom prst="downArrow">
            <a:avLst/>
          </a:prstGeom>
          <a:solidFill>
            <a:schemeClr val="tx1">
              <a:alpha val="1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a:extLst>
              <a:ext uri="{FF2B5EF4-FFF2-40B4-BE49-F238E27FC236}">
                <a16:creationId xmlns="" xmlns:a16="http://schemas.microsoft.com/office/drawing/2014/main" id="{AA80228C-F6D9-F149-A2A6-C2BC58A309C5}"/>
              </a:ext>
            </a:extLst>
          </p:cNvPr>
          <p:cNvSpPr/>
          <p:nvPr/>
        </p:nvSpPr>
        <p:spPr>
          <a:xfrm>
            <a:off x="262264" y="6151902"/>
            <a:ext cx="1649372" cy="400110"/>
          </a:xfrm>
          <a:prstGeom prst="rect">
            <a:avLst/>
          </a:prstGeom>
        </p:spPr>
        <p:txBody>
          <a:bodyPr wrap="square">
            <a:spAutoFit/>
          </a:bodyPr>
          <a:lstStyle/>
          <a:p>
            <a:r>
              <a:rPr lang="fr-FR" sz="2000" b="1" dirty="0">
                <a:solidFill>
                  <a:schemeClr val="tx1">
                    <a:alpha val="59000"/>
                  </a:schemeClr>
                </a:solidFill>
              </a:rPr>
              <a:t>&lt; 1 cm : 16 %</a:t>
            </a:r>
            <a:endParaRPr lang="fr-FR" sz="2000" dirty="0">
              <a:solidFill>
                <a:schemeClr val="tx1">
                  <a:alpha val="59000"/>
                </a:schemeClr>
              </a:solidFill>
            </a:endParaRPr>
          </a:p>
        </p:txBody>
      </p:sp>
      <p:sp>
        <p:nvSpPr>
          <p:cNvPr id="20" name="Flèche vers le bas 19">
            <a:extLst>
              <a:ext uri="{FF2B5EF4-FFF2-40B4-BE49-F238E27FC236}">
                <a16:creationId xmlns="" xmlns:a16="http://schemas.microsoft.com/office/drawing/2014/main" id="{9ECADE0D-BCFD-774B-B61B-2C6091FA48B5}"/>
              </a:ext>
            </a:extLst>
          </p:cNvPr>
          <p:cNvSpPr/>
          <p:nvPr/>
        </p:nvSpPr>
        <p:spPr>
          <a:xfrm rot="19235294">
            <a:off x="2728497" y="5559843"/>
            <a:ext cx="581891" cy="70025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20">
            <a:extLst>
              <a:ext uri="{FF2B5EF4-FFF2-40B4-BE49-F238E27FC236}">
                <a16:creationId xmlns="" xmlns:a16="http://schemas.microsoft.com/office/drawing/2014/main" id="{31B52AB0-5ED6-2642-B9B8-524AC504B6CA}"/>
              </a:ext>
            </a:extLst>
          </p:cNvPr>
          <p:cNvSpPr/>
          <p:nvPr/>
        </p:nvSpPr>
        <p:spPr>
          <a:xfrm>
            <a:off x="3429658" y="6151902"/>
            <a:ext cx="1649372" cy="400110"/>
          </a:xfrm>
          <a:prstGeom prst="rect">
            <a:avLst/>
          </a:prstGeom>
        </p:spPr>
        <p:txBody>
          <a:bodyPr wrap="square">
            <a:spAutoFit/>
          </a:bodyPr>
          <a:lstStyle/>
          <a:p>
            <a:r>
              <a:rPr lang="fr-FR" sz="2000" b="1" dirty="0"/>
              <a:t>&gt;1 cm : 84 %</a:t>
            </a:r>
            <a:endParaRPr lang="fr-FR" sz="2000" dirty="0"/>
          </a:p>
        </p:txBody>
      </p:sp>
      <p:pic>
        <p:nvPicPr>
          <p:cNvPr id="22" name="Image 21">
            <a:extLst>
              <a:ext uri="{FF2B5EF4-FFF2-40B4-BE49-F238E27FC236}">
                <a16:creationId xmlns="" xmlns:a16="http://schemas.microsoft.com/office/drawing/2014/main" id="{0AF99FE8-63BE-6F42-A137-49F712ACCC96}"/>
              </a:ext>
            </a:extLst>
          </p:cNvPr>
          <p:cNvPicPr>
            <a:picLocks noChangeAspect="1"/>
          </p:cNvPicPr>
          <p:nvPr/>
        </p:nvPicPr>
        <p:blipFill>
          <a:blip r:embed="rId7"/>
          <a:stretch>
            <a:fillRect/>
          </a:stretch>
        </p:blipFill>
        <p:spPr>
          <a:xfrm>
            <a:off x="-17418" y="52106"/>
            <a:ext cx="5295900" cy="3187700"/>
          </a:xfrm>
          <a:prstGeom prst="rect">
            <a:avLst/>
          </a:prstGeom>
        </p:spPr>
      </p:pic>
      <p:sp>
        <p:nvSpPr>
          <p:cNvPr id="23" name="ZoneTexte 22">
            <a:extLst>
              <a:ext uri="{FF2B5EF4-FFF2-40B4-BE49-F238E27FC236}">
                <a16:creationId xmlns="" xmlns:a16="http://schemas.microsoft.com/office/drawing/2014/main" id="{FB22BD57-A1BF-2842-A426-E93DC22C0B06}"/>
              </a:ext>
            </a:extLst>
          </p:cNvPr>
          <p:cNvSpPr txBox="1"/>
          <p:nvPr/>
        </p:nvSpPr>
        <p:spPr>
          <a:xfrm>
            <a:off x="3169366" y="2821127"/>
            <a:ext cx="1042416" cy="369332"/>
          </a:xfrm>
          <a:prstGeom prst="rect">
            <a:avLst/>
          </a:prstGeom>
          <a:solidFill>
            <a:schemeClr val="bg1"/>
          </a:solidFill>
          <a:ln>
            <a:solidFill>
              <a:schemeClr val="tx1"/>
            </a:solidFill>
          </a:ln>
        </p:spPr>
        <p:txBody>
          <a:bodyPr wrap="square" rtlCol="0">
            <a:spAutoFit/>
          </a:bodyPr>
          <a:lstStyle/>
          <a:p>
            <a:pPr algn="ctr"/>
            <a:r>
              <a:rPr lang="fr-FR" b="1" dirty="0"/>
              <a:t>9 %</a:t>
            </a:r>
          </a:p>
        </p:txBody>
      </p:sp>
      <p:sp>
        <p:nvSpPr>
          <p:cNvPr id="24" name="ZoneTexte 23">
            <a:extLst>
              <a:ext uri="{FF2B5EF4-FFF2-40B4-BE49-F238E27FC236}">
                <a16:creationId xmlns="" xmlns:a16="http://schemas.microsoft.com/office/drawing/2014/main" id="{3E7A4B2D-DB54-524A-B13B-B90F57FDE710}"/>
              </a:ext>
            </a:extLst>
          </p:cNvPr>
          <p:cNvSpPr txBox="1"/>
          <p:nvPr/>
        </p:nvSpPr>
        <p:spPr>
          <a:xfrm>
            <a:off x="4352142" y="2514159"/>
            <a:ext cx="1042416" cy="369332"/>
          </a:xfrm>
          <a:prstGeom prst="rect">
            <a:avLst/>
          </a:prstGeom>
          <a:solidFill>
            <a:schemeClr val="bg1"/>
          </a:solidFill>
          <a:ln>
            <a:solidFill>
              <a:schemeClr val="tx1"/>
            </a:solidFill>
          </a:ln>
        </p:spPr>
        <p:txBody>
          <a:bodyPr wrap="square" rtlCol="0">
            <a:spAutoFit/>
          </a:bodyPr>
          <a:lstStyle/>
          <a:p>
            <a:pPr algn="ctr"/>
            <a:r>
              <a:rPr lang="fr-FR" b="1" dirty="0"/>
              <a:t>70 ,5%</a:t>
            </a:r>
          </a:p>
        </p:txBody>
      </p:sp>
      <p:sp>
        <p:nvSpPr>
          <p:cNvPr id="29" name="ZoneTexte 28">
            <a:extLst>
              <a:ext uri="{FF2B5EF4-FFF2-40B4-BE49-F238E27FC236}">
                <a16:creationId xmlns="" xmlns:a16="http://schemas.microsoft.com/office/drawing/2014/main" id="{C81C403E-5368-BE46-AE73-7E5E359F1897}"/>
              </a:ext>
            </a:extLst>
          </p:cNvPr>
          <p:cNvSpPr txBox="1"/>
          <p:nvPr/>
        </p:nvSpPr>
        <p:spPr>
          <a:xfrm>
            <a:off x="3792245" y="2052040"/>
            <a:ext cx="1641341" cy="454033"/>
          </a:xfrm>
          <a:prstGeom prst="rect">
            <a:avLst/>
          </a:prstGeom>
          <a:solidFill>
            <a:schemeClr val="bg1"/>
          </a:solidFill>
          <a:ln>
            <a:noFill/>
          </a:ln>
        </p:spPr>
        <p:txBody>
          <a:bodyPr wrap="square" rtlCol="0">
            <a:spAutoFit/>
          </a:bodyPr>
          <a:lstStyle/>
          <a:p>
            <a:pPr algn="ctr"/>
            <a:endParaRPr lang="fr-FR" b="1" dirty="0"/>
          </a:p>
        </p:txBody>
      </p:sp>
      <p:sp>
        <p:nvSpPr>
          <p:cNvPr id="30" name="ZoneTexte 29">
            <a:extLst>
              <a:ext uri="{FF2B5EF4-FFF2-40B4-BE49-F238E27FC236}">
                <a16:creationId xmlns="" xmlns:a16="http://schemas.microsoft.com/office/drawing/2014/main" id="{742AE677-566F-2341-9553-0D2AD68CE0A8}"/>
              </a:ext>
            </a:extLst>
          </p:cNvPr>
          <p:cNvSpPr txBox="1"/>
          <p:nvPr/>
        </p:nvSpPr>
        <p:spPr>
          <a:xfrm>
            <a:off x="3940433" y="961731"/>
            <a:ext cx="1042416" cy="369332"/>
          </a:xfrm>
          <a:prstGeom prst="rect">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gn="ctr"/>
            <a:r>
              <a:rPr lang="fr-FR" b="1" dirty="0">
                <a:solidFill>
                  <a:schemeClr val="tx1">
                    <a:alpha val="59000"/>
                  </a:schemeClr>
                </a:solidFill>
              </a:rPr>
              <a:t>0,1  %</a:t>
            </a:r>
          </a:p>
        </p:txBody>
      </p:sp>
      <p:sp>
        <p:nvSpPr>
          <p:cNvPr id="31" name="ZoneTexte 30">
            <a:extLst>
              <a:ext uri="{FF2B5EF4-FFF2-40B4-BE49-F238E27FC236}">
                <a16:creationId xmlns="" xmlns:a16="http://schemas.microsoft.com/office/drawing/2014/main" id="{6FB03076-96B1-804D-800C-5F2CED3A72AB}"/>
              </a:ext>
            </a:extLst>
          </p:cNvPr>
          <p:cNvSpPr txBox="1"/>
          <p:nvPr/>
        </p:nvSpPr>
        <p:spPr>
          <a:xfrm>
            <a:off x="2151171" y="166216"/>
            <a:ext cx="1237572" cy="366643"/>
          </a:xfrm>
          <a:prstGeom prst="rect">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gn="ctr"/>
            <a:r>
              <a:rPr lang="fr-FR" b="1" dirty="0">
                <a:solidFill>
                  <a:schemeClr val="tx1">
                    <a:alpha val="59000"/>
                  </a:schemeClr>
                </a:solidFill>
              </a:rPr>
              <a:t>0,5 %</a:t>
            </a:r>
          </a:p>
        </p:txBody>
      </p:sp>
      <p:sp>
        <p:nvSpPr>
          <p:cNvPr id="33" name="ZoneTexte 32">
            <a:extLst>
              <a:ext uri="{FF2B5EF4-FFF2-40B4-BE49-F238E27FC236}">
                <a16:creationId xmlns="" xmlns:a16="http://schemas.microsoft.com/office/drawing/2014/main" id="{1D7C910A-BA1B-2841-9E44-2B0B6EB9C33B}"/>
              </a:ext>
            </a:extLst>
          </p:cNvPr>
          <p:cNvSpPr txBox="1"/>
          <p:nvPr/>
        </p:nvSpPr>
        <p:spPr>
          <a:xfrm>
            <a:off x="200517" y="966338"/>
            <a:ext cx="1042416" cy="369332"/>
          </a:xfrm>
          <a:prstGeom prst="rect">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gn="ctr"/>
            <a:r>
              <a:rPr lang="fr-FR" b="1" dirty="0">
                <a:solidFill>
                  <a:schemeClr val="tx1">
                    <a:alpha val="61000"/>
                  </a:schemeClr>
                </a:solidFill>
              </a:rPr>
              <a:t>0,1  %</a:t>
            </a:r>
          </a:p>
        </p:txBody>
      </p:sp>
      <p:sp>
        <p:nvSpPr>
          <p:cNvPr id="34" name="ZoneTexte 33">
            <a:extLst>
              <a:ext uri="{FF2B5EF4-FFF2-40B4-BE49-F238E27FC236}">
                <a16:creationId xmlns="" xmlns:a16="http://schemas.microsoft.com/office/drawing/2014/main" id="{EF6AC77C-771B-5241-B25F-08B5687FE828}"/>
              </a:ext>
            </a:extLst>
          </p:cNvPr>
          <p:cNvSpPr txBox="1"/>
          <p:nvPr/>
        </p:nvSpPr>
        <p:spPr>
          <a:xfrm>
            <a:off x="386452" y="2675118"/>
            <a:ext cx="1042416" cy="369332"/>
          </a:xfrm>
          <a:prstGeom prst="rect">
            <a:avLst/>
          </a:prstGeom>
          <a:solidFill>
            <a:schemeClr val="bg1"/>
          </a:solidFill>
          <a:ln>
            <a:solidFill>
              <a:schemeClr val="tx1"/>
            </a:solidFill>
          </a:ln>
        </p:spPr>
        <p:txBody>
          <a:bodyPr wrap="square" rtlCol="0">
            <a:spAutoFit/>
          </a:bodyPr>
          <a:lstStyle/>
          <a:p>
            <a:pPr algn="ctr"/>
            <a:r>
              <a:rPr lang="fr-FR" b="1" dirty="0"/>
              <a:t>70 %</a:t>
            </a:r>
          </a:p>
        </p:txBody>
      </p:sp>
      <p:cxnSp>
        <p:nvCxnSpPr>
          <p:cNvPr id="35" name="Connecteur droit 34">
            <a:extLst>
              <a:ext uri="{FF2B5EF4-FFF2-40B4-BE49-F238E27FC236}">
                <a16:creationId xmlns="" xmlns:a16="http://schemas.microsoft.com/office/drawing/2014/main" id="{1ECB35FF-92DB-9047-899D-01F9A2C7EC79}"/>
              </a:ext>
            </a:extLst>
          </p:cNvPr>
          <p:cNvCxnSpPr>
            <a:cxnSpLocks/>
          </p:cNvCxnSpPr>
          <p:nvPr/>
        </p:nvCxnSpPr>
        <p:spPr>
          <a:xfrm flipV="1">
            <a:off x="1446470" y="1849401"/>
            <a:ext cx="156876" cy="849425"/>
          </a:xfrm>
          <a:prstGeom prst="line">
            <a:avLst/>
          </a:prstGeom>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 xmlns:a16="http://schemas.microsoft.com/office/drawing/2014/main" id="{CF4A6AFA-1D88-074A-B75F-96A469B61324}"/>
              </a:ext>
            </a:extLst>
          </p:cNvPr>
          <p:cNvSpPr txBox="1"/>
          <p:nvPr/>
        </p:nvSpPr>
        <p:spPr>
          <a:xfrm>
            <a:off x="404054" y="2675118"/>
            <a:ext cx="1042416" cy="369332"/>
          </a:xfrm>
          <a:prstGeom prst="rect">
            <a:avLst/>
          </a:prstGeom>
          <a:solidFill>
            <a:schemeClr val="bg1"/>
          </a:solidFill>
          <a:ln>
            <a:solidFill>
              <a:schemeClr val="tx1"/>
            </a:solidFill>
          </a:ln>
        </p:spPr>
        <p:txBody>
          <a:bodyPr wrap="square" rtlCol="0">
            <a:spAutoFit/>
          </a:bodyPr>
          <a:lstStyle/>
          <a:p>
            <a:pPr algn="ctr"/>
            <a:r>
              <a:rPr lang="fr-FR" b="1" dirty="0"/>
              <a:t>19, 8%</a:t>
            </a:r>
          </a:p>
        </p:txBody>
      </p:sp>
      <p:cxnSp>
        <p:nvCxnSpPr>
          <p:cNvPr id="40" name="Connecteur droit 39">
            <a:extLst>
              <a:ext uri="{FF2B5EF4-FFF2-40B4-BE49-F238E27FC236}">
                <a16:creationId xmlns="" xmlns:a16="http://schemas.microsoft.com/office/drawing/2014/main" id="{1AB33E71-7FE2-344F-BA72-AAFD04AFF8AE}"/>
              </a:ext>
            </a:extLst>
          </p:cNvPr>
          <p:cNvCxnSpPr>
            <a:cxnSpLocks/>
          </p:cNvCxnSpPr>
          <p:nvPr/>
        </p:nvCxnSpPr>
        <p:spPr>
          <a:xfrm>
            <a:off x="3505582" y="2064525"/>
            <a:ext cx="846560" cy="570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 xmlns:a16="http://schemas.microsoft.com/office/drawing/2014/main" id="{4A6A860B-7E69-7343-843C-25508C7E37DB}"/>
              </a:ext>
            </a:extLst>
          </p:cNvPr>
          <p:cNvCxnSpPr>
            <a:cxnSpLocks/>
          </p:cNvCxnSpPr>
          <p:nvPr/>
        </p:nvCxnSpPr>
        <p:spPr>
          <a:xfrm>
            <a:off x="3595207" y="1429908"/>
            <a:ext cx="756935" cy="1205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 xmlns:a16="http://schemas.microsoft.com/office/drawing/2014/main" id="{D1534036-D29D-8F44-A157-CF5E4315E7F5}"/>
              </a:ext>
            </a:extLst>
          </p:cNvPr>
          <p:cNvCxnSpPr>
            <a:cxnSpLocks/>
          </p:cNvCxnSpPr>
          <p:nvPr/>
        </p:nvCxnSpPr>
        <p:spPr>
          <a:xfrm>
            <a:off x="2939742" y="2186827"/>
            <a:ext cx="1355770" cy="434750"/>
          </a:xfrm>
          <a:prstGeom prst="line">
            <a:avLst/>
          </a:prstGeom>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 xmlns:a16="http://schemas.microsoft.com/office/drawing/2014/main" id="{B334F6B6-F0AC-504B-A360-161C4ACA1C27}"/>
              </a:ext>
            </a:extLst>
          </p:cNvPr>
          <p:cNvSpPr/>
          <p:nvPr/>
        </p:nvSpPr>
        <p:spPr>
          <a:xfrm>
            <a:off x="5335111" y="1473448"/>
            <a:ext cx="2961825" cy="1292662"/>
          </a:xfrm>
          <a:prstGeom prst="rect">
            <a:avLst/>
          </a:prstGeom>
        </p:spPr>
        <p:txBody>
          <a:bodyPr wrap="square">
            <a:spAutoFit/>
          </a:bodyPr>
          <a:lstStyle/>
          <a:p>
            <a:pPr algn="ctr"/>
            <a:r>
              <a:rPr lang="fr-FR" sz="2000" b="1" dirty="0"/>
              <a:t>Perforation per coloscopie diagnostique         </a:t>
            </a:r>
          </a:p>
          <a:p>
            <a:pPr algn="ctr"/>
            <a:r>
              <a:rPr lang="fr-FR" sz="2000" b="1" dirty="0"/>
              <a:t>60 %,  n=45</a:t>
            </a:r>
          </a:p>
          <a:p>
            <a:r>
              <a:rPr lang="fr-FR" b="1" dirty="0"/>
              <a:t>                </a:t>
            </a:r>
            <a:endParaRPr lang="fr-FR" dirty="0"/>
          </a:p>
        </p:txBody>
      </p:sp>
    </p:spTree>
    <p:extLst>
      <p:ext uri="{BB962C8B-B14F-4D97-AF65-F5344CB8AC3E}">
        <p14:creationId xmlns:p14="http://schemas.microsoft.com/office/powerpoint/2010/main" val="2002831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2549C17-4E2C-3648-B018-927DC3DB5003}"/>
              </a:ext>
            </a:extLst>
          </p:cNvPr>
          <p:cNvSpPr/>
          <p:nvPr/>
        </p:nvSpPr>
        <p:spPr>
          <a:xfrm>
            <a:off x="99778" y="249381"/>
            <a:ext cx="5503000" cy="654217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500" b="1" dirty="0">
              <a:solidFill>
                <a:schemeClr val="tx1">
                  <a:alpha val="59000"/>
                </a:schemeClr>
              </a:solidFill>
            </a:endParaRPr>
          </a:p>
          <a:p>
            <a:pPr algn="ctr"/>
            <a:r>
              <a:rPr lang="fr-FR" sz="2500" b="1" dirty="0">
                <a:solidFill>
                  <a:schemeClr val="tx1">
                    <a:alpha val="59000"/>
                  </a:schemeClr>
                </a:solidFill>
              </a:rPr>
              <a:t>Succès technique : 100 % </a:t>
            </a:r>
            <a:endParaRPr lang="fr-FR" b="1" dirty="0">
              <a:solidFill>
                <a:schemeClr val="tx1">
                  <a:alpha val="59000"/>
                </a:schemeClr>
              </a:solidFill>
            </a:endParaRPr>
          </a:p>
          <a:p>
            <a:pPr algn="ctr"/>
            <a:r>
              <a:rPr lang="fr-FR" b="1" dirty="0">
                <a:solidFill>
                  <a:schemeClr val="tx1">
                    <a:alpha val="59000"/>
                  </a:schemeClr>
                </a:solidFill>
              </a:rPr>
              <a:t>Aspiration seule  = 37 %</a:t>
            </a:r>
          </a:p>
          <a:p>
            <a:pPr algn="ctr"/>
            <a:r>
              <a:rPr lang="fr-FR" b="1" dirty="0">
                <a:solidFill>
                  <a:schemeClr val="tx1">
                    <a:alpha val="59000"/>
                  </a:schemeClr>
                </a:solidFill>
              </a:rPr>
              <a:t>Instrument + aspiration  = 49%</a:t>
            </a:r>
          </a:p>
          <a:p>
            <a:pPr algn="ctr"/>
            <a:r>
              <a:rPr lang="fr-FR" b="1" dirty="0">
                <a:solidFill>
                  <a:schemeClr val="tx1">
                    <a:alpha val="59000"/>
                  </a:schemeClr>
                </a:solidFill>
              </a:rPr>
              <a:t>NA  = 14 %</a:t>
            </a:r>
            <a:endParaRPr lang="fr-FR" sz="4400" b="1" dirty="0">
              <a:solidFill>
                <a:schemeClr val="tx1"/>
              </a:solidFill>
            </a:endParaRPr>
          </a:p>
          <a:p>
            <a:pPr algn="ctr"/>
            <a:endParaRPr lang="fr-FR" sz="4400" b="1" dirty="0">
              <a:solidFill>
                <a:schemeClr val="tx1"/>
              </a:solidFill>
            </a:endParaRPr>
          </a:p>
          <a:p>
            <a:pPr algn="ctr"/>
            <a:r>
              <a:rPr lang="fr-FR" sz="4400" b="1" dirty="0">
                <a:solidFill>
                  <a:schemeClr val="tx1"/>
                </a:solidFill>
              </a:rPr>
              <a:t>Succès clinique</a:t>
            </a:r>
          </a:p>
          <a:p>
            <a:pPr algn="ctr"/>
            <a:r>
              <a:rPr lang="fr-FR" sz="3200" b="1" dirty="0">
                <a:solidFill>
                  <a:schemeClr val="tx1"/>
                </a:solidFill>
              </a:rPr>
              <a:t>(non recours à une laparotomie -laparoscopie)</a:t>
            </a:r>
            <a:r>
              <a:rPr lang="fr-FR" sz="4400" b="1" dirty="0">
                <a:solidFill>
                  <a:schemeClr val="tx1"/>
                </a:solidFill>
              </a:rPr>
              <a:t> </a:t>
            </a:r>
          </a:p>
          <a:p>
            <a:pPr algn="ctr"/>
            <a:r>
              <a:rPr lang="fr-FR" sz="4400" b="1" dirty="0">
                <a:solidFill>
                  <a:schemeClr val="tx1"/>
                </a:solidFill>
              </a:rPr>
              <a:t>86 % </a:t>
            </a:r>
          </a:p>
          <a:p>
            <a:pPr algn="ctr"/>
            <a:endParaRPr lang="fr-FR" sz="2500" b="1" dirty="0">
              <a:solidFill>
                <a:schemeClr val="tx1"/>
              </a:solidFill>
            </a:endParaRPr>
          </a:p>
          <a:p>
            <a:pPr algn="ctr"/>
            <a:r>
              <a:rPr lang="fr-FR" sz="2500" b="1" i="1" dirty="0">
                <a:solidFill>
                  <a:schemeClr val="tx1">
                    <a:alpha val="80000"/>
                  </a:schemeClr>
                </a:solidFill>
              </a:rPr>
              <a:t>Complications  : 0,04 %</a:t>
            </a:r>
          </a:p>
          <a:p>
            <a:pPr algn="ctr"/>
            <a:r>
              <a:rPr lang="fr-FR" sz="2500" b="1" i="1" dirty="0">
                <a:solidFill>
                  <a:schemeClr val="tx1">
                    <a:alpha val="80000"/>
                  </a:schemeClr>
                </a:solidFill>
              </a:rPr>
              <a:t>( 3 </a:t>
            </a:r>
            <a:r>
              <a:rPr lang="fr-FR" sz="2500" b="1" i="1" dirty="0" err="1">
                <a:solidFill>
                  <a:schemeClr val="tx1">
                    <a:alpha val="80000"/>
                  </a:schemeClr>
                </a:solidFill>
              </a:rPr>
              <a:t>incarceration</a:t>
            </a:r>
            <a:r>
              <a:rPr lang="fr-FR" sz="2500" b="1" i="1" dirty="0">
                <a:solidFill>
                  <a:schemeClr val="tx1">
                    <a:alpha val="80000"/>
                  </a:schemeClr>
                </a:solidFill>
              </a:rPr>
              <a:t> d’organe </a:t>
            </a:r>
            <a:r>
              <a:rPr lang="fr-FR" sz="2500" b="1" i="1" dirty="0" err="1">
                <a:solidFill>
                  <a:schemeClr val="tx1">
                    <a:alpha val="80000"/>
                  </a:schemeClr>
                </a:solidFill>
              </a:rPr>
              <a:t>peri</a:t>
            </a:r>
            <a:r>
              <a:rPr lang="fr-FR" sz="2500" b="1" i="1" dirty="0">
                <a:solidFill>
                  <a:schemeClr val="tx1">
                    <a:alpha val="80000"/>
                  </a:schemeClr>
                </a:solidFill>
              </a:rPr>
              <a:t> digestif</a:t>
            </a:r>
          </a:p>
          <a:p>
            <a:pPr algn="ctr"/>
            <a:r>
              <a:rPr lang="fr-FR" sz="2800" b="1" dirty="0">
                <a:solidFill>
                  <a:schemeClr val="tx1"/>
                </a:solidFill>
              </a:rPr>
              <a:t>stomie chez 1,2 %</a:t>
            </a:r>
            <a:endParaRPr lang="fr-FR" sz="2500" b="1" i="1" dirty="0">
              <a:solidFill>
                <a:schemeClr val="tx1"/>
              </a:solidFill>
            </a:endParaRPr>
          </a:p>
          <a:p>
            <a:pPr algn="ctr"/>
            <a:endParaRPr lang="fr-FR" sz="2500" b="1" i="1" dirty="0">
              <a:solidFill>
                <a:schemeClr val="tx1">
                  <a:alpha val="80000"/>
                </a:schemeClr>
              </a:solidFill>
            </a:endParaRPr>
          </a:p>
          <a:p>
            <a:pPr algn="ctr"/>
            <a:r>
              <a:rPr lang="fr-FR" sz="2500" b="1" i="1" dirty="0">
                <a:solidFill>
                  <a:schemeClr val="tx1">
                    <a:alpha val="80000"/>
                  </a:schemeClr>
                </a:solidFill>
              </a:rPr>
              <a:t>Mortalité : 0,01 %</a:t>
            </a:r>
          </a:p>
          <a:p>
            <a:pPr algn="ctr"/>
            <a:r>
              <a:rPr lang="fr-FR" sz="2500" b="1" dirty="0">
                <a:solidFill>
                  <a:schemeClr val="tx1"/>
                </a:solidFill>
              </a:rPr>
              <a:t> </a:t>
            </a:r>
          </a:p>
        </p:txBody>
      </p:sp>
      <p:sp>
        <p:nvSpPr>
          <p:cNvPr id="10" name="Rectangle 9">
            <a:extLst>
              <a:ext uri="{FF2B5EF4-FFF2-40B4-BE49-F238E27FC236}">
                <a16:creationId xmlns="" xmlns:a16="http://schemas.microsoft.com/office/drawing/2014/main" id="{16506450-032A-4644-8E99-81D55DCB6AE5}"/>
              </a:ext>
            </a:extLst>
          </p:cNvPr>
          <p:cNvSpPr/>
          <p:nvPr/>
        </p:nvSpPr>
        <p:spPr>
          <a:xfrm>
            <a:off x="6030877" y="1356639"/>
            <a:ext cx="5325334" cy="2062103"/>
          </a:xfrm>
          <a:prstGeom prst="rect">
            <a:avLst/>
          </a:prstGeom>
        </p:spPr>
        <p:txBody>
          <a:bodyPr wrap="square">
            <a:spAutoFit/>
          </a:bodyPr>
          <a:lstStyle/>
          <a:p>
            <a:pPr algn="ctr"/>
            <a:r>
              <a:rPr lang="fr-FR" sz="3200" b="1" dirty="0"/>
              <a:t>Perforations per coloscopie « diagnostique »         </a:t>
            </a:r>
          </a:p>
          <a:p>
            <a:pPr algn="ctr"/>
            <a:r>
              <a:rPr lang="fr-FR" sz="3200" b="1" dirty="0"/>
              <a:t> 77 % non opérés</a:t>
            </a:r>
          </a:p>
          <a:p>
            <a:pPr algn="ctr"/>
            <a:r>
              <a:rPr lang="fr-FR" sz="3200" b="1" dirty="0"/>
              <a:t>                </a:t>
            </a:r>
            <a:endParaRPr lang="fr-FR" sz="3200" dirty="0"/>
          </a:p>
        </p:txBody>
      </p:sp>
      <p:sp>
        <p:nvSpPr>
          <p:cNvPr id="11" name="Rectangle 10">
            <a:extLst>
              <a:ext uri="{FF2B5EF4-FFF2-40B4-BE49-F238E27FC236}">
                <a16:creationId xmlns="" xmlns:a16="http://schemas.microsoft.com/office/drawing/2014/main" id="{5D118491-17B1-AB4B-9BDA-9A4FF64EC345}"/>
              </a:ext>
            </a:extLst>
          </p:cNvPr>
          <p:cNvSpPr/>
          <p:nvPr/>
        </p:nvSpPr>
        <p:spPr>
          <a:xfrm>
            <a:off x="6359242" y="4944898"/>
            <a:ext cx="5471217" cy="1846659"/>
          </a:xfrm>
          <a:prstGeom prst="rect">
            <a:avLst/>
          </a:prstGeom>
        </p:spPr>
        <p:txBody>
          <a:bodyPr wrap="square">
            <a:spAutoFit/>
          </a:bodyPr>
          <a:lstStyle/>
          <a:p>
            <a:pPr algn="ctr"/>
            <a:r>
              <a:rPr lang="fr-FR" sz="3200" b="1" dirty="0"/>
              <a:t>Perforations per coloscopie « thérapeutique »         </a:t>
            </a:r>
          </a:p>
          <a:p>
            <a:pPr algn="ctr"/>
            <a:r>
              <a:rPr lang="fr-FR" sz="3200" b="1" dirty="0"/>
              <a:t> 100  % non opérés</a:t>
            </a:r>
          </a:p>
          <a:p>
            <a:pPr algn="ctr"/>
            <a:r>
              <a:rPr lang="fr-FR" b="1" dirty="0"/>
              <a:t>                </a:t>
            </a:r>
            <a:endParaRPr lang="fr-FR" dirty="0"/>
          </a:p>
        </p:txBody>
      </p:sp>
      <p:pic>
        <p:nvPicPr>
          <p:cNvPr id="12" name="Image 11">
            <a:extLst>
              <a:ext uri="{FF2B5EF4-FFF2-40B4-BE49-F238E27FC236}">
                <a16:creationId xmlns="" xmlns:a16="http://schemas.microsoft.com/office/drawing/2014/main" id="{15981D88-8DD7-6A45-B905-D1E23F924A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91274" y="75802"/>
            <a:ext cx="1830465" cy="1344978"/>
          </a:xfrm>
          <a:prstGeom prst="rect">
            <a:avLst/>
          </a:prstGeom>
        </p:spPr>
      </p:pic>
      <p:pic>
        <p:nvPicPr>
          <p:cNvPr id="13" name="Image 12">
            <a:extLst>
              <a:ext uri="{FF2B5EF4-FFF2-40B4-BE49-F238E27FC236}">
                <a16:creationId xmlns="" xmlns:a16="http://schemas.microsoft.com/office/drawing/2014/main" id="{CDB490C0-5ACE-9747-BAA9-698AEFFE4F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0877" y="39168"/>
            <a:ext cx="1781164" cy="1369008"/>
          </a:xfrm>
          <a:prstGeom prst="rect">
            <a:avLst/>
          </a:prstGeom>
        </p:spPr>
      </p:pic>
      <p:pic>
        <p:nvPicPr>
          <p:cNvPr id="14" name="Image 13">
            <a:extLst>
              <a:ext uri="{FF2B5EF4-FFF2-40B4-BE49-F238E27FC236}">
                <a16:creationId xmlns="" xmlns:a16="http://schemas.microsoft.com/office/drawing/2014/main" id="{C9A2C5FB-F585-9B44-9F2D-DC552F500D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9794" y="3271778"/>
            <a:ext cx="1721945" cy="1442495"/>
          </a:xfrm>
          <a:prstGeom prst="rect">
            <a:avLst/>
          </a:prstGeom>
        </p:spPr>
      </p:pic>
      <p:pic>
        <p:nvPicPr>
          <p:cNvPr id="15" name="Image 14">
            <a:extLst>
              <a:ext uri="{FF2B5EF4-FFF2-40B4-BE49-F238E27FC236}">
                <a16:creationId xmlns="" xmlns:a16="http://schemas.microsoft.com/office/drawing/2014/main" id="{97F79A9D-F6FF-BE44-988D-45C7E222B2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6248" y="3527920"/>
            <a:ext cx="1838719" cy="1300278"/>
          </a:xfrm>
          <a:prstGeom prst="rect">
            <a:avLst/>
          </a:prstGeom>
        </p:spPr>
      </p:pic>
    </p:spTree>
    <p:extLst>
      <p:ext uri="{BB962C8B-B14F-4D97-AF65-F5344CB8AC3E}">
        <p14:creationId xmlns:p14="http://schemas.microsoft.com/office/powerpoint/2010/main" val="2508798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 xmlns:a16="http://schemas.microsoft.com/office/drawing/2014/main" id="{28629426-BFC0-464C-A025-F7778D42435E}"/>
              </a:ext>
            </a:extLst>
          </p:cNvPr>
          <p:cNvSpPr txBox="1">
            <a:spLocks/>
          </p:cNvSpPr>
          <p:nvPr/>
        </p:nvSpPr>
        <p:spPr bwMode="auto">
          <a:xfrm>
            <a:off x="457199" y="274637"/>
            <a:ext cx="11291455" cy="1211131"/>
          </a:xfrm>
          <a:prstGeom prst="rect">
            <a:avLst/>
          </a:prstGeom>
          <a:solidFill>
            <a:srgbClr val="1F497D">
              <a:lumMod val="20000"/>
              <a:lumOff val="8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200" b="1"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LES REFLEXES DEVANT UNE PERFORATION COLIQUE RECONNUE EN PER ENDOSCOPIQUE  </a:t>
            </a:r>
          </a:p>
        </p:txBody>
      </p:sp>
      <p:sp>
        <p:nvSpPr>
          <p:cNvPr id="5" name="ZoneTexte 4">
            <a:extLst>
              <a:ext uri="{FF2B5EF4-FFF2-40B4-BE49-F238E27FC236}">
                <a16:creationId xmlns="" xmlns:a16="http://schemas.microsoft.com/office/drawing/2014/main" id="{DD12A25F-E5AA-FB40-96D5-92A6036F7161}"/>
              </a:ext>
            </a:extLst>
          </p:cNvPr>
          <p:cNvSpPr txBox="1"/>
          <p:nvPr/>
        </p:nvSpPr>
        <p:spPr>
          <a:xfrm>
            <a:off x="457199" y="1635304"/>
            <a:ext cx="10972800" cy="4247317"/>
          </a:xfrm>
          <a:prstGeom prst="rect">
            <a:avLst/>
          </a:prstGeom>
          <a:noFill/>
        </p:spPr>
        <p:txBody>
          <a:bodyPr wrap="square" rtlCol="0">
            <a:spAutoFit/>
          </a:bodyPr>
          <a:lstStyle/>
          <a:p>
            <a:pPr marL="285750" indent="-285750">
              <a:buFontTx/>
              <a:buChar char="-"/>
            </a:pPr>
            <a:r>
              <a:rPr lang="fr-FR" dirty="0"/>
              <a:t>ARRET IMMEDIAT DE L’INSUFFLATIOIN A l’AIR ( CELA PEUT TUER LE PATIENT : SYNDROME DU COMPARTIMENT)</a:t>
            </a:r>
          </a:p>
          <a:p>
            <a:endParaRPr lang="fr-FR" dirty="0"/>
          </a:p>
          <a:p>
            <a:pPr marL="285750" indent="-285750">
              <a:buFontTx/>
              <a:buChar char="-"/>
            </a:pPr>
            <a:r>
              <a:rPr lang="fr-FR" dirty="0"/>
              <a:t>Colon propre ou sale ( il faudra un lavage </a:t>
            </a:r>
            <a:r>
              <a:rPr lang="fr-FR" dirty="0" err="1"/>
              <a:t>meme</a:t>
            </a:r>
            <a:r>
              <a:rPr lang="fr-FR" dirty="0"/>
              <a:t> si la fermeture est </a:t>
            </a:r>
            <a:r>
              <a:rPr lang="fr-FR" dirty="0" err="1"/>
              <a:t>etanche</a:t>
            </a:r>
            <a:endParaRPr lang="fr-FR" dirty="0"/>
          </a:p>
          <a:p>
            <a:pPr marL="285750" indent="-285750">
              <a:buFontTx/>
              <a:buChar char="-"/>
            </a:pPr>
            <a:endParaRPr lang="fr-FR" dirty="0"/>
          </a:p>
          <a:p>
            <a:pPr marL="285750" indent="-285750">
              <a:buFontTx/>
              <a:buChar char="-"/>
            </a:pPr>
            <a:r>
              <a:rPr lang="fr-FR" dirty="0"/>
              <a:t>Prévenir l’anesthésiste qui doit intube le patient et le curariser en cas de décision de réparation </a:t>
            </a:r>
          </a:p>
          <a:p>
            <a:pPr marL="285750" indent="-285750">
              <a:buFontTx/>
              <a:buChar char="-"/>
            </a:pPr>
            <a:endParaRPr lang="fr-FR" dirty="0"/>
          </a:p>
          <a:p>
            <a:pPr marL="285750" indent="-285750">
              <a:buFontTx/>
              <a:buChar char="-"/>
            </a:pPr>
            <a:r>
              <a:rPr lang="fr-FR" dirty="0"/>
              <a:t>Prévenir un chirurgien</a:t>
            </a:r>
          </a:p>
          <a:p>
            <a:r>
              <a:rPr lang="fr-FR" dirty="0"/>
              <a:t> </a:t>
            </a:r>
          </a:p>
          <a:p>
            <a:pPr marL="285750" indent="-285750">
              <a:buFontTx/>
              <a:buChar char="-"/>
            </a:pPr>
            <a:r>
              <a:rPr lang="fr-FR" dirty="0"/>
              <a:t>Prévenir les collègues et passer la main si </a:t>
            </a:r>
            <a:r>
              <a:rPr lang="fr-FR" dirty="0" err="1"/>
              <a:t>necessaire</a:t>
            </a:r>
            <a:r>
              <a:rPr lang="fr-FR" dirty="0"/>
              <a:t> </a:t>
            </a:r>
          </a:p>
          <a:p>
            <a:pPr marL="285750" indent="-285750">
              <a:buFontTx/>
              <a:buChar char="-"/>
            </a:pPr>
            <a:endParaRPr lang="fr-FR" dirty="0"/>
          </a:p>
          <a:p>
            <a:pPr marL="285750" indent="-285750">
              <a:buFontTx/>
              <a:buChar char="-"/>
            </a:pPr>
            <a:r>
              <a:rPr lang="fr-FR" dirty="0"/>
              <a:t>Débuter les Antibiotiques (+/- antifongique en per geste) </a:t>
            </a:r>
          </a:p>
          <a:p>
            <a:pPr marL="285750" indent="-285750">
              <a:buFontTx/>
              <a:buChar char="-"/>
            </a:pPr>
            <a:endParaRPr lang="fr-FR" dirty="0"/>
          </a:p>
          <a:p>
            <a:pPr marL="285750" indent="-285750">
              <a:buFontTx/>
              <a:buChar char="-"/>
            </a:pPr>
            <a:r>
              <a:rPr lang="fr-FR" dirty="0"/>
              <a:t>Diagnostique et type de la perforation :  </a:t>
            </a:r>
          </a:p>
          <a:p>
            <a:pPr marL="285750" indent="-285750">
              <a:buFontTx/>
              <a:buChar char="-"/>
            </a:pPr>
            <a:endParaRPr lang="fr-FR" dirty="0"/>
          </a:p>
          <a:p>
            <a:pPr marL="285750" indent="-285750">
              <a:buFontTx/>
              <a:buChar char="-"/>
            </a:pPr>
            <a:endParaRPr lang="fr-FR" dirty="0"/>
          </a:p>
        </p:txBody>
      </p:sp>
      <p:cxnSp>
        <p:nvCxnSpPr>
          <p:cNvPr id="7" name="Connecteur droit avec flèche 6">
            <a:extLst>
              <a:ext uri="{FF2B5EF4-FFF2-40B4-BE49-F238E27FC236}">
                <a16:creationId xmlns="" xmlns:a16="http://schemas.microsoft.com/office/drawing/2014/main" id="{4106EB6C-FEDC-7345-9860-C55336833A18}"/>
              </a:ext>
            </a:extLst>
          </p:cNvPr>
          <p:cNvCxnSpPr/>
          <p:nvPr/>
        </p:nvCxnSpPr>
        <p:spPr>
          <a:xfrm flipH="1">
            <a:off x="1775800" y="5283524"/>
            <a:ext cx="637953" cy="57415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 xmlns:a16="http://schemas.microsoft.com/office/drawing/2014/main" id="{E4481CB8-0877-0E4A-B1B7-EC281B02A0A9}"/>
              </a:ext>
            </a:extLst>
          </p:cNvPr>
          <p:cNvCxnSpPr>
            <a:cxnSpLocks/>
          </p:cNvCxnSpPr>
          <p:nvPr/>
        </p:nvCxnSpPr>
        <p:spPr>
          <a:xfrm>
            <a:off x="5447414" y="5283524"/>
            <a:ext cx="1" cy="693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 xmlns:a16="http://schemas.microsoft.com/office/drawing/2014/main" id="{D6B3ED88-3E6B-F247-BE09-4E7D70E7A92F}"/>
              </a:ext>
            </a:extLst>
          </p:cNvPr>
          <p:cNvSpPr txBox="1"/>
          <p:nvPr/>
        </p:nvSpPr>
        <p:spPr>
          <a:xfrm>
            <a:off x="775854" y="5977184"/>
            <a:ext cx="2456444" cy="646331"/>
          </a:xfrm>
          <a:prstGeom prst="rect">
            <a:avLst/>
          </a:prstGeom>
          <a:noFill/>
        </p:spPr>
        <p:txBody>
          <a:bodyPr wrap="square" rtlCol="0">
            <a:spAutoFit/>
          </a:bodyPr>
          <a:lstStyle/>
          <a:p>
            <a:pPr algn="ctr"/>
            <a:r>
              <a:rPr lang="fr-FR" dirty="0" err="1"/>
              <a:t>Dilaceration</a:t>
            </a:r>
            <a:r>
              <a:rPr lang="fr-FR" dirty="0"/>
              <a:t> sur boucle :</a:t>
            </a:r>
          </a:p>
          <a:p>
            <a:pPr algn="ctr"/>
            <a:r>
              <a:rPr lang="fr-FR" dirty="0"/>
              <a:t>CHIRURGIE URGENTE</a:t>
            </a:r>
          </a:p>
        </p:txBody>
      </p:sp>
      <p:sp>
        <p:nvSpPr>
          <p:cNvPr id="12" name="ZoneTexte 11">
            <a:extLst>
              <a:ext uri="{FF2B5EF4-FFF2-40B4-BE49-F238E27FC236}">
                <a16:creationId xmlns="" xmlns:a16="http://schemas.microsoft.com/office/drawing/2014/main" id="{D2D4B0BE-5F62-0140-9B7F-24C5B2BAADDD}"/>
              </a:ext>
            </a:extLst>
          </p:cNvPr>
          <p:cNvSpPr txBox="1"/>
          <p:nvPr/>
        </p:nvSpPr>
        <p:spPr>
          <a:xfrm>
            <a:off x="4219192" y="5977184"/>
            <a:ext cx="2456444" cy="646331"/>
          </a:xfrm>
          <a:prstGeom prst="rect">
            <a:avLst/>
          </a:prstGeom>
          <a:noFill/>
        </p:spPr>
        <p:txBody>
          <a:bodyPr wrap="square" rtlCol="0">
            <a:spAutoFit/>
          </a:bodyPr>
          <a:lstStyle/>
          <a:p>
            <a:pPr algn="ctr"/>
            <a:r>
              <a:rPr lang="fr-FR" dirty="0"/>
              <a:t>Perforation directe:</a:t>
            </a:r>
          </a:p>
          <a:p>
            <a:pPr algn="ctr"/>
            <a:r>
              <a:rPr lang="fr-FR" dirty="0"/>
              <a:t>OVESCO</a:t>
            </a:r>
          </a:p>
        </p:txBody>
      </p:sp>
      <p:cxnSp>
        <p:nvCxnSpPr>
          <p:cNvPr id="13" name="Connecteur droit avec flèche 12">
            <a:extLst>
              <a:ext uri="{FF2B5EF4-FFF2-40B4-BE49-F238E27FC236}">
                <a16:creationId xmlns="" xmlns:a16="http://schemas.microsoft.com/office/drawing/2014/main" id="{49EFB706-F5CA-3B4A-A541-7AC65CF7729C}"/>
              </a:ext>
            </a:extLst>
          </p:cNvPr>
          <p:cNvCxnSpPr>
            <a:cxnSpLocks/>
          </p:cNvCxnSpPr>
          <p:nvPr/>
        </p:nvCxnSpPr>
        <p:spPr>
          <a:xfrm>
            <a:off x="7730030" y="5209953"/>
            <a:ext cx="666308" cy="72130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 xmlns:a16="http://schemas.microsoft.com/office/drawing/2014/main" id="{FC4A668B-E036-B14F-99E7-4A8E2D5D7794}"/>
              </a:ext>
            </a:extLst>
          </p:cNvPr>
          <p:cNvSpPr txBox="1"/>
          <p:nvPr/>
        </p:nvSpPr>
        <p:spPr>
          <a:xfrm>
            <a:off x="7184355" y="5977184"/>
            <a:ext cx="2456444" cy="646331"/>
          </a:xfrm>
          <a:prstGeom prst="rect">
            <a:avLst/>
          </a:prstGeom>
          <a:noFill/>
        </p:spPr>
        <p:txBody>
          <a:bodyPr wrap="square" rtlCol="0">
            <a:spAutoFit/>
          </a:bodyPr>
          <a:lstStyle/>
          <a:p>
            <a:pPr algn="ctr"/>
            <a:r>
              <a:rPr lang="fr-FR" dirty="0"/>
              <a:t>Post EMR – ESD</a:t>
            </a:r>
          </a:p>
          <a:p>
            <a:pPr algn="ctr"/>
            <a:r>
              <a:rPr lang="fr-FR" dirty="0"/>
              <a:t>Clips TTS ou OVESCO</a:t>
            </a:r>
          </a:p>
        </p:txBody>
      </p:sp>
    </p:spTree>
    <p:extLst>
      <p:ext uri="{BB962C8B-B14F-4D97-AF65-F5344CB8AC3E}">
        <p14:creationId xmlns:p14="http://schemas.microsoft.com/office/powerpoint/2010/main" val="292185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2688A7E-8192-904D-A421-2BCD456EFBC8}"/>
              </a:ext>
            </a:extLst>
          </p:cNvPr>
          <p:cNvSpPr txBox="1">
            <a:spLocks/>
          </p:cNvSpPr>
          <p:nvPr/>
        </p:nvSpPr>
        <p:spPr bwMode="auto">
          <a:xfrm>
            <a:off x="457199" y="274637"/>
            <a:ext cx="11291455" cy="1211131"/>
          </a:xfrm>
          <a:prstGeom prst="rect">
            <a:avLst/>
          </a:prstGeom>
          <a:solidFill>
            <a:srgbClr val="1F497D">
              <a:lumMod val="20000"/>
              <a:lumOff val="8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200" b="1"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La gestion médico chirurgicale  « </a:t>
            </a:r>
            <a:r>
              <a:rPr lang="fr-FR" altLang="fr-FR" sz="3200" b="1" dirty="0" err="1">
                <a:solidFill>
                  <a:sysClr val="windowText" lastClr="000000"/>
                </a:solidFill>
                <a:latin typeface="Calibri" panose="020F0502020204030204" pitchFamily="34" charset="0"/>
                <a:cs typeface="Calibri" panose="020F0502020204030204" pitchFamily="34" charset="0"/>
              </a:rPr>
              <a:t>peri</a:t>
            </a:r>
            <a:r>
              <a:rPr lang="fr-FR" altLang="fr-FR" sz="3200" b="1" dirty="0">
                <a:solidFill>
                  <a:sysClr val="windowText" lastClr="000000"/>
                </a:solidFill>
                <a:latin typeface="Calibri" panose="020F0502020204030204" pitchFamily="34" charset="0"/>
                <a:cs typeface="Calibri" panose="020F0502020204030204" pitchFamily="34" charset="0"/>
              </a:rPr>
              <a:t> réparation »  </a:t>
            </a:r>
            <a:endParaRPr kumimoji="0" lang="fr-FR" altLang="fr-FR" sz="3200" b="1"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3" name="ZoneTexte 2">
            <a:extLst>
              <a:ext uri="{FF2B5EF4-FFF2-40B4-BE49-F238E27FC236}">
                <a16:creationId xmlns="" xmlns:a16="http://schemas.microsoft.com/office/drawing/2014/main" id="{FC43F163-F4D7-AF4D-A5D1-7E5B1584268C}"/>
              </a:ext>
            </a:extLst>
          </p:cNvPr>
          <p:cNvSpPr txBox="1"/>
          <p:nvPr/>
        </p:nvSpPr>
        <p:spPr>
          <a:xfrm>
            <a:off x="775854" y="1746317"/>
            <a:ext cx="10972800" cy="5078313"/>
          </a:xfrm>
          <a:prstGeom prst="rect">
            <a:avLst/>
          </a:prstGeom>
          <a:noFill/>
        </p:spPr>
        <p:txBody>
          <a:bodyPr wrap="square" rtlCol="0">
            <a:spAutoFit/>
          </a:bodyPr>
          <a:lstStyle/>
          <a:p>
            <a:pPr marL="285750" indent="-285750">
              <a:buFontTx/>
              <a:buChar char="-"/>
            </a:pPr>
            <a:r>
              <a:rPr lang="fr-FR" dirty="0"/>
              <a:t>Exsufflation du </a:t>
            </a:r>
            <a:r>
              <a:rPr lang="fr-FR" dirty="0" err="1"/>
              <a:t>pneumoperitoine</a:t>
            </a:r>
            <a:r>
              <a:rPr lang="fr-FR" dirty="0"/>
              <a:t>  :</a:t>
            </a:r>
          </a:p>
          <a:p>
            <a:r>
              <a:rPr lang="fr-FR" dirty="0"/>
              <a:t>       importance +++ pour la tolérance per et post geste et la surveillance clinique</a:t>
            </a:r>
          </a:p>
          <a:p>
            <a:pPr marL="285750" indent="-285750">
              <a:buFontTx/>
              <a:buChar char="-"/>
            </a:pPr>
            <a:endParaRPr lang="fr-FR" dirty="0"/>
          </a:p>
          <a:p>
            <a:pPr marL="285750" indent="-285750">
              <a:buFontTx/>
              <a:buChar char="-"/>
            </a:pPr>
            <a:endParaRPr lang="fr-FR" dirty="0"/>
          </a:p>
          <a:p>
            <a:pPr marL="285750" indent="-285750">
              <a:buFontTx/>
              <a:buChar char="-"/>
            </a:pPr>
            <a:endParaRPr lang="fr-FR" dirty="0"/>
          </a:p>
          <a:p>
            <a:pPr marL="285750" indent="-285750">
              <a:buFontTx/>
              <a:buChar char="-"/>
            </a:pPr>
            <a:endParaRPr lang="fr-FR" dirty="0"/>
          </a:p>
          <a:p>
            <a:endParaRPr lang="fr-FR" dirty="0"/>
          </a:p>
          <a:p>
            <a:pPr marL="285750" indent="-285750">
              <a:buFontTx/>
              <a:buChar char="-"/>
            </a:pPr>
            <a:r>
              <a:rPr lang="fr-FR" dirty="0"/>
              <a:t>A Jeun strict , antibiothérapie large spectre +/- antifongiques +/- anti </a:t>
            </a:r>
            <a:r>
              <a:rPr lang="fr-FR" dirty="0" err="1"/>
              <a:t>secretoires</a:t>
            </a:r>
            <a:r>
              <a:rPr lang="fr-FR" dirty="0"/>
              <a:t> , </a:t>
            </a:r>
            <a:r>
              <a:rPr lang="fr-FR" dirty="0" err="1"/>
              <a:t>antithrombotique</a:t>
            </a:r>
            <a:endParaRPr lang="fr-FR" dirty="0"/>
          </a:p>
          <a:p>
            <a:pPr marL="285750" indent="-285750">
              <a:buFontTx/>
              <a:buChar char="-"/>
            </a:pPr>
            <a:endParaRPr lang="fr-FR" dirty="0"/>
          </a:p>
          <a:p>
            <a:pPr marL="285750" indent="-285750">
              <a:buFontTx/>
              <a:buChar char="-"/>
            </a:pPr>
            <a:r>
              <a:rPr lang="fr-FR" dirty="0"/>
              <a:t>Prévenir le patient +++ et lui expliquer qu’il y a eu une complication </a:t>
            </a:r>
          </a:p>
          <a:p>
            <a:pPr marL="285750" indent="-285750">
              <a:buFontTx/>
              <a:buChar char="-"/>
            </a:pPr>
            <a:endParaRPr lang="fr-FR" dirty="0"/>
          </a:p>
          <a:p>
            <a:pPr marL="285750" indent="-285750">
              <a:buFontTx/>
              <a:buChar char="-"/>
            </a:pPr>
            <a:r>
              <a:rPr lang="fr-FR" dirty="0"/>
              <a:t>TDM sans IV ( +/-  avec opacification de référence  4 à 6 heures après la procédure :</a:t>
            </a:r>
          </a:p>
          <a:p>
            <a:endParaRPr lang="fr-FR" dirty="0"/>
          </a:p>
          <a:p>
            <a:r>
              <a:rPr lang="fr-FR" dirty="0"/>
              <a:t>                 Pneumopéritoine  seul (+/- lame d’épanchement ) : traitement médical sous surveillance armée</a:t>
            </a:r>
          </a:p>
          <a:p>
            <a:endParaRPr lang="fr-FR" dirty="0"/>
          </a:p>
          <a:p>
            <a:r>
              <a:rPr lang="fr-FR" dirty="0"/>
              <a:t>                 Pneumopéritoine + Epanchement en péritoine libre : à priori traitement chirurgical </a:t>
            </a:r>
          </a:p>
          <a:p>
            <a:endParaRPr lang="fr-FR" dirty="0"/>
          </a:p>
          <a:p>
            <a:r>
              <a:rPr lang="fr-FR" dirty="0"/>
              <a:t>- TDM systématique IV a H 48- 72 : Abcès </a:t>
            </a:r>
            <a:r>
              <a:rPr lang="fr-FR" dirty="0" err="1"/>
              <a:t>péricolique</a:t>
            </a:r>
            <a:r>
              <a:rPr lang="fr-FR" dirty="0"/>
              <a:t> ?</a:t>
            </a:r>
          </a:p>
        </p:txBody>
      </p:sp>
      <p:pic>
        <p:nvPicPr>
          <p:cNvPr id="4" name="Image 3">
            <a:extLst>
              <a:ext uri="{FF2B5EF4-FFF2-40B4-BE49-F238E27FC236}">
                <a16:creationId xmlns="" xmlns:a16="http://schemas.microsoft.com/office/drawing/2014/main" id="{22F55562-4D9D-E54C-9CAB-E632C73E0B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37037" y="1485768"/>
            <a:ext cx="2418148" cy="2262946"/>
          </a:xfrm>
          <a:prstGeom prst="rect">
            <a:avLst/>
          </a:prstGeom>
        </p:spPr>
      </p:pic>
    </p:spTree>
    <p:extLst>
      <p:ext uri="{BB962C8B-B14F-4D97-AF65-F5344CB8AC3E}">
        <p14:creationId xmlns:p14="http://schemas.microsoft.com/office/powerpoint/2010/main" val="262625492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2664</TotalTime>
  <Words>1132</Words>
  <Application>Microsoft Macintosh PowerPoint</Application>
  <PresentationFormat>Personnalisé</PresentationFormat>
  <Paragraphs>243</Paragraphs>
  <Slides>23</Slides>
  <Notes>1</Notes>
  <HiddenSlides>0</HiddenSlides>
  <MMClips>0</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Thème Office</vt:lpstr>
      <vt:lpstr>Présentation PowerPoint</vt:lpstr>
      <vt:lpstr>Présentation PowerPoint</vt:lpstr>
      <vt:lpstr> La perforation colique iatrogène per coloscopique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Observatoire français de la résection transpariétale per endoscopique par le système "FTRD" (Full Thickness Resection Device)</dc:title>
  <dc:creator>yann Le Baleur</dc:creator>
  <cp:lastModifiedBy>Office Microsoft</cp:lastModifiedBy>
  <cp:revision>246</cp:revision>
  <dcterms:created xsi:type="dcterms:W3CDTF">2018-03-05T15:10:24Z</dcterms:created>
  <dcterms:modified xsi:type="dcterms:W3CDTF">2018-11-06T22:16:44Z</dcterms:modified>
</cp:coreProperties>
</file>