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14" r:id="rId3"/>
    <p:sldId id="262" r:id="rId4"/>
    <p:sldId id="324" r:id="rId5"/>
    <p:sldId id="289" r:id="rId6"/>
    <p:sldId id="307" r:id="rId7"/>
    <p:sldId id="290" r:id="rId8"/>
    <p:sldId id="315" r:id="rId9"/>
    <p:sldId id="316" r:id="rId10"/>
    <p:sldId id="318" r:id="rId11"/>
    <p:sldId id="317" r:id="rId12"/>
    <p:sldId id="281" r:id="rId13"/>
    <p:sldId id="306" r:id="rId14"/>
    <p:sldId id="280" r:id="rId15"/>
    <p:sldId id="319" r:id="rId16"/>
    <p:sldId id="300" r:id="rId17"/>
    <p:sldId id="302" r:id="rId18"/>
    <p:sldId id="320" r:id="rId19"/>
    <p:sldId id="295" r:id="rId20"/>
    <p:sldId id="296" r:id="rId21"/>
    <p:sldId id="304" r:id="rId22"/>
    <p:sldId id="321" r:id="rId23"/>
    <p:sldId id="305" r:id="rId24"/>
    <p:sldId id="291" r:id="rId25"/>
    <p:sldId id="323" r:id="rId26"/>
    <p:sldId id="311" r:id="rId27"/>
    <p:sldId id="285" r:id="rId28"/>
    <p:sldId id="312" r:id="rId29"/>
    <p:sldId id="286" r:id="rId30"/>
    <p:sldId id="313" r:id="rId31"/>
    <p:sldId id="287" r:id="rId32"/>
    <p:sldId id="310" r:id="rId33"/>
    <p:sldId id="297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4" y="-1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C7E15-017C-4DBB-9C79-02190134A964}" type="datetimeFigureOut">
              <a:rPr lang="fr-FR" smtClean="0"/>
              <a:t>06/11/18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63024-2AB4-43DE-92E3-02C8C152C97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B0D3-9E75-414B-8A4C-28132B0F5332}" type="datetimeFigureOut">
              <a:rPr lang="fr-FR" smtClean="0"/>
              <a:t>06/11/18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78FE-2AB0-4599-B08C-8184A9FAFA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53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B0D3-9E75-414B-8A4C-28132B0F5332}" type="datetimeFigureOut">
              <a:rPr lang="fr-FR" smtClean="0"/>
              <a:t>06/11/18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78FE-2AB0-4599-B08C-8184A9FAFA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85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B0D3-9E75-414B-8A4C-28132B0F5332}" type="datetimeFigureOut">
              <a:rPr lang="fr-FR" smtClean="0"/>
              <a:t>06/11/18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78FE-2AB0-4599-B08C-8184A9FAFA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10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B0D3-9E75-414B-8A4C-28132B0F5332}" type="datetimeFigureOut">
              <a:rPr lang="fr-FR" smtClean="0"/>
              <a:t>06/11/18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78FE-2AB0-4599-B08C-8184A9FAFA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58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B0D3-9E75-414B-8A4C-28132B0F5332}" type="datetimeFigureOut">
              <a:rPr lang="fr-FR" smtClean="0"/>
              <a:t>06/11/18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78FE-2AB0-4599-B08C-8184A9FAFA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05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B0D3-9E75-414B-8A4C-28132B0F5332}" type="datetimeFigureOut">
              <a:rPr lang="fr-FR" smtClean="0"/>
              <a:t>06/11/18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78FE-2AB0-4599-B08C-8184A9FAFA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84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B0D3-9E75-414B-8A4C-28132B0F5332}" type="datetimeFigureOut">
              <a:rPr lang="fr-FR" smtClean="0"/>
              <a:t>06/11/18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78FE-2AB0-4599-B08C-8184A9FAFA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92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B0D3-9E75-414B-8A4C-28132B0F5332}" type="datetimeFigureOut">
              <a:rPr lang="fr-FR" smtClean="0"/>
              <a:t>06/11/18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78FE-2AB0-4599-B08C-8184A9FAFA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87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B0D3-9E75-414B-8A4C-28132B0F5332}" type="datetimeFigureOut">
              <a:rPr lang="fr-FR" smtClean="0"/>
              <a:t>06/11/18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78FE-2AB0-4599-B08C-8184A9FAFA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87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B0D3-9E75-414B-8A4C-28132B0F5332}" type="datetimeFigureOut">
              <a:rPr lang="fr-FR" smtClean="0"/>
              <a:t>06/11/18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78FE-2AB0-4599-B08C-8184A9FAFA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14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B0D3-9E75-414B-8A4C-28132B0F5332}" type="datetimeFigureOut">
              <a:rPr lang="fr-FR" smtClean="0"/>
              <a:t>06/11/18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78FE-2AB0-4599-B08C-8184A9FAFA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26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EB0D3-9E75-414B-8A4C-28132B0F5332}" type="datetimeFigureOut">
              <a:rPr lang="fr-FR" smtClean="0"/>
              <a:t>06/11/18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78FE-2AB0-4599-B08C-8184A9FAFA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55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2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390810"/>
            <a:ext cx="9144000" cy="2668132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>
                <a:latin typeface="+mn-lt"/>
                <a:ea typeface="+mn-ea"/>
                <a:cs typeface="+mn-cs"/>
              </a:rPr>
              <a:t>Les </a:t>
            </a:r>
            <a:r>
              <a:rPr lang="en-US" sz="3600" b="1" dirty="0" err="1">
                <a:latin typeface="+mn-lt"/>
                <a:ea typeface="+mn-ea"/>
                <a:cs typeface="+mn-cs"/>
              </a:rPr>
              <a:t>b</a:t>
            </a:r>
            <a:r>
              <a:rPr lang="en-US" sz="3600" b="1" dirty="0" err="1" smtClean="0">
                <a:latin typeface="+mn-lt"/>
                <a:ea typeface="+mn-ea"/>
                <a:cs typeface="+mn-cs"/>
              </a:rPr>
              <a:t>iosimilaires</a:t>
            </a:r>
            <a:r>
              <a:rPr lang="en-US" sz="3600" b="1" dirty="0" smtClean="0">
                <a:latin typeface="+mn-lt"/>
                <a:ea typeface="+mn-ea"/>
                <a:cs typeface="+mn-cs"/>
              </a:rPr>
              <a:t> des anti-TNF</a:t>
            </a:r>
            <a:r>
              <a:rPr lang="el-GR" sz="3600" b="1" dirty="0" smtClean="0">
                <a:latin typeface="+mn-lt"/>
                <a:ea typeface="+mn-ea"/>
                <a:cs typeface="+mn-cs"/>
              </a:rPr>
              <a:t>α</a:t>
            </a:r>
            <a:r>
              <a:rPr lang="en-US" sz="3600" b="1" dirty="0" smtClean="0">
                <a:latin typeface="+mn-lt"/>
                <a:ea typeface="+mn-ea"/>
                <a:cs typeface="+mn-cs"/>
              </a:rPr>
              <a:t> </a:t>
            </a:r>
            <a:br>
              <a:rPr lang="en-US" sz="3600" b="1" dirty="0" smtClean="0">
                <a:latin typeface="+mn-lt"/>
                <a:ea typeface="+mn-ea"/>
                <a:cs typeface="+mn-cs"/>
              </a:rPr>
            </a:br>
            <a:r>
              <a:rPr lang="en-US" sz="3600" b="1" dirty="0" err="1" smtClean="0">
                <a:latin typeface="+mn-lt"/>
                <a:ea typeface="+mn-ea"/>
                <a:cs typeface="+mn-cs"/>
              </a:rPr>
              <a:t>sont-ils</a:t>
            </a:r>
            <a:r>
              <a:rPr lang="en-US" sz="3600" b="1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3600" b="1" dirty="0" err="1" smtClean="0">
                <a:latin typeface="+mn-lt"/>
                <a:ea typeface="+mn-ea"/>
                <a:cs typeface="+mn-cs"/>
              </a:rPr>
              <a:t>aussi</a:t>
            </a:r>
            <a:r>
              <a:rPr lang="en-US" sz="3600" b="1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3600" b="1" dirty="0" err="1" smtClean="0">
                <a:latin typeface="+mn-lt"/>
                <a:ea typeface="+mn-ea"/>
                <a:cs typeface="+mn-cs"/>
              </a:rPr>
              <a:t>efficaces</a:t>
            </a:r>
            <a:r>
              <a:rPr lang="en-US" sz="3600" b="1" dirty="0" smtClean="0">
                <a:latin typeface="+mn-lt"/>
                <a:ea typeface="+mn-ea"/>
                <a:cs typeface="+mn-cs"/>
              </a:rPr>
              <a:t>…</a:t>
            </a:r>
            <a:br>
              <a:rPr lang="en-US" sz="3600" b="1" dirty="0" smtClean="0">
                <a:latin typeface="+mn-lt"/>
                <a:ea typeface="+mn-ea"/>
                <a:cs typeface="+mn-cs"/>
              </a:rPr>
            </a:br>
            <a:r>
              <a:rPr lang="en-US" sz="3600" b="1" dirty="0" smtClean="0">
                <a:latin typeface="+mn-lt"/>
                <a:ea typeface="+mn-ea"/>
                <a:cs typeface="+mn-cs"/>
              </a:rPr>
              <a:t>Que le medicament </a:t>
            </a:r>
            <a:r>
              <a:rPr lang="en-US" sz="3600" b="1" dirty="0" err="1" smtClean="0">
                <a:latin typeface="+mn-lt"/>
                <a:ea typeface="+mn-ea"/>
                <a:cs typeface="+mn-cs"/>
              </a:rPr>
              <a:t>d’origine</a:t>
            </a:r>
            <a:r>
              <a:rPr lang="fr-FR" sz="2800" b="1" dirty="0">
                <a:latin typeface="+mn-lt"/>
                <a:ea typeface="+mn-ea"/>
                <a:cs typeface="+mn-cs"/>
              </a:rPr>
              <a:t/>
            </a:r>
            <a:br>
              <a:rPr lang="fr-FR" sz="2800" b="1" dirty="0">
                <a:latin typeface="+mn-lt"/>
                <a:ea typeface="+mn-ea"/>
                <a:cs typeface="+mn-cs"/>
              </a:rPr>
            </a:br>
            <a:endParaRPr lang="fr-FR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419748"/>
            <a:ext cx="9144000" cy="2227796"/>
          </a:xfr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endParaRPr lang="fr-FR" sz="1800" b="1" dirty="0"/>
          </a:p>
          <a:p>
            <a:r>
              <a:rPr lang="fr-FR" sz="2000" b="1" dirty="0" smtClean="0"/>
              <a:t>Maryan Cavicchi</a:t>
            </a:r>
          </a:p>
          <a:p>
            <a:r>
              <a:rPr lang="fr-FR" sz="2000" b="1" dirty="0" smtClean="0"/>
              <a:t>Pôle Médical </a:t>
            </a:r>
            <a:r>
              <a:rPr lang="fr-FR" sz="2000" b="1" dirty="0" err="1" smtClean="0"/>
              <a:t>Champeval</a:t>
            </a:r>
            <a:r>
              <a:rPr lang="fr-FR" sz="2000" b="1" dirty="0" smtClean="0"/>
              <a:t>, Créteil </a:t>
            </a:r>
          </a:p>
          <a:p>
            <a:r>
              <a:rPr lang="fr-FR" sz="2000" b="1" dirty="0" smtClean="0"/>
              <a:t>Clinique de Paris – Bercy, Charenton</a:t>
            </a:r>
          </a:p>
          <a:p>
            <a:r>
              <a:rPr lang="fr-FR" sz="2000" b="1" dirty="0" smtClean="0"/>
              <a:t>GHIF 2018</a:t>
            </a:r>
          </a:p>
          <a:p>
            <a:endParaRPr lang="fr-FR" sz="2000" b="1" dirty="0" smtClean="0"/>
          </a:p>
          <a:p>
            <a:endParaRPr lang="fr-FR" sz="2800" b="1" dirty="0"/>
          </a:p>
          <a:p>
            <a:endParaRPr lang="fr-FR" sz="2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5" y="26894"/>
            <a:ext cx="1933237" cy="1334888"/>
          </a:xfrm>
          <a:prstGeom prst="rect">
            <a:avLst/>
          </a:prstGeom>
        </p:spPr>
      </p:pic>
      <p:pic>
        <p:nvPicPr>
          <p:cNvPr id="1026" name="Picture 2" descr="Clinique de Bercy Ã  Pa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6092" y="174381"/>
            <a:ext cx="22955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8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b="1" dirty="0" err="1" smtClean="0"/>
              <a:t>Remicade</a:t>
            </a:r>
            <a:r>
              <a:rPr lang="fr-FR" b="1" dirty="0" smtClean="0"/>
              <a:t>® </a:t>
            </a:r>
            <a:r>
              <a:rPr lang="fr-FR" b="1" dirty="0"/>
              <a:t>et </a:t>
            </a:r>
            <a:r>
              <a:rPr lang="fr-FR" b="1" dirty="0" err="1" smtClean="0"/>
              <a:t>Humira</a:t>
            </a:r>
            <a:r>
              <a:rPr lang="fr-FR" b="1" dirty="0" smtClean="0"/>
              <a:t>® actuels sont déjà leur propre </a:t>
            </a:r>
            <a:r>
              <a:rPr lang="fr-FR" b="1" dirty="0" err="1" smtClean="0"/>
              <a:t>biosimilaire</a:t>
            </a:r>
            <a:r>
              <a:rPr lang="fr-FR" b="1" dirty="0" smtClean="0"/>
              <a:t>…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54151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just"/>
            <a:endParaRPr lang="fr-FR" sz="2400" b="1" dirty="0"/>
          </a:p>
          <a:p>
            <a:pPr algn="just"/>
            <a:endParaRPr lang="fr-FR" sz="2400" b="1" dirty="0" smtClean="0"/>
          </a:p>
          <a:p>
            <a:pPr algn="just"/>
            <a:endParaRPr lang="fr-FR" sz="2400" b="1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377" y="1919228"/>
            <a:ext cx="7125246" cy="426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3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b="1" dirty="0" smtClean="0"/>
              <a:t>Définitions officielles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54151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fr-FR" sz="2400" b="1" dirty="0" smtClean="0"/>
              <a:t>OMS </a:t>
            </a:r>
            <a:r>
              <a:rPr lang="fr-FR" sz="2400" b="1" dirty="0"/>
              <a:t>: </a:t>
            </a:r>
            <a:r>
              <a:rPr lang="en-US" sz="2400" b="1" dirty="0" smtClean="0"/>
              <a:t>“A </a:t>
            </a:r>
            <a:r>
              <a:rPr lang="en-US" sz="2400" b="1" dirty="0" err="1" smtClean="0"/>
              <a:t>biotherapeutic</a:t>
            </a:r>
            <a:r>
              <a:rPr lang="en-US" sz="2400" b="1" dirty="0" smtClean="0"/>
              <a:t> </a:t>
            </a:r>
            <a:r>
              <a:rPr lang="en-US" sz="2400" b="1" dirty="0"/>
              <a:t>product which is </a:t>
            </a:r>
            <a:r>
              <a:rPr lang="en-US" sz="2400" b="1" dirty="0">
                <a:solidFill>
                  <a:srgbClr val="FF0000"/>
                </a:solidFill>
              </a:rPr>
              <a:t>similar in terms of quality, safety and efficacy </a:t>
            </a:r>
            <a:r>
              <a:rPr lang="en-US" sz="2400" b="1" dirty="0"/>
              <a:t>to an already licensed reference </a:t>
            </a:r>
            <a:r>
              <a:rPr lang="en-US" sz="2400" b="1" dirty="0" err="1"/>
              <a:t>biotherapeutic</a:t>
            </a:r>
            <a:r>
              <a:rPr lang="en-US" sz="2400" b="1" dirty="0"/>
              <a:t> </a:t>
            </a:r>
            <a:r>
              <a:rPr lang="en-US" sz="2400" b="1" dirty="0" smtClean="0"/>
              <a:t>product”</a:t>
            </a:r>
            <a:endParaRPr lang="fr-FR" sz="2400" b="1" dirty="0"/>
          </a:p>
          <a:p>
            <a:pPr algn="just"/>
            <a:r>
              <a:rPr lang="fr-FR" sz="2400" b="1" dirty="0"/>
              <a:t>Principe de </a:t>
            </a:r>
            <a:r>
              <a:rPr lang="fr-FR" sz="2400" b="1" dirty="0" smtClean="0"/>
              <a:t>l’extrapolation :</a:t>
            </a:r>
            <a:r>
              <a:rPr lang="fr-FR" sz="2000" b="1" dirty="0" smtClean="0"/>
              <a:t> </a:t>
            </a:r>
          </a:p>
          <a:p>
            <a:pPr lvl="1" algn="just"/>
            <a:r>
              <a:rPr lang="en-US" b="1" dirty="0" smtClean="0"/>
              <a:t>“</a:t>
            </a:r>
            <a:r>
              <a:rPr lang="fr-FR" b="1" dirty="0" smtClean="0"/>
              <a:t>Si </a:t>
            </a:r>
            <a:r>
              <a:rPr lang="fr-FR" b="1" dirty="0"/>
              <a:t>une similarité </a:t>
            </a:r>
            <a:r>
              <a:rPr lang="fr-FR" b="1" dirty="0">
                <a:solidFill>
                  <a:srgbClr val="FF0000"/>
                </a:solidFill>
              </a:rPr>
              <a:t>clinique</a:t>
            </a:r>
            <a:r>
              <a:rPr lang="fr-FR" b="1" dirty="0"/>
              <a:t> peut être démontrée entre un médicament biologique de référence et son </a:t>
            </a:r>
            <a:r>
              <a:rPr lang="fr-FR" b="1" dirty="0" err="1"/>
              <a:t>biosimilaire</a:t>
            </a:r>
            <a:r>
              <a:rPr lang="fr-FR" b="1" dirty="0"/>
              <a:t> dans une </a:t>
            </a:r>
            <a:r>
              <a:rPr lang="fr-FR" b="1" dirty="0">
                <a:solidFill>
                  <a:srgbClr val="FF0000"/>
                </a:solidFill>
              </a:rPr>
              <a:t>indication considérée comme représentative</a:t>
            </a:r>
            <a:r>
              <a:rPr lang="fr-FR" b="1" dirty="0"/>
              <a:t>, l’extrapolation des données d’efficacité et de sécurité </a:t>
            </a:r>
            <a:r>
              <a:rPr lang="fr-FR" b="1" dirty="0">
                <a:solidFill>
                  <a:srgbClr val="FF0000"/>
                </a:solidFill>
              </a:rPr>
              <a:t>à d’autres indications approuvées </a:t>
            </a:r>
            <a:r>
              <a:rPr lang="fr-FR" b="1" dirty="0"/>
              <a:t>pour le médicament biologique de référence peut être </a:t>
            </a:r>
            <a:r>
              <a:rPr lang="fr-FR" b="1" dirty="0" smtClean="0"/>
              <a:t>envisagée</a:t>
            </a:r>
            <a:r>
              <a:rPr lang="en-US" b="1" dirty="0"/>
              <a:t> ”</a:t>
            </a:r>
            <a:endParaRPr lang="fr-FR" b="1" dirty="0"/>
          </a:p>
          <a:p>
            <a:pPr algn="just"/>
            <a:endParaRPr lang="fr-FR" sz="2400" b="1" dirty="0"/>
          </a:p>
          <a:p>
            <a:pPr algn="just"/>
            <a:endParaRPr lang="fr-FR" sz="2400" b="1" dirty="0" smtClean="0"/>
          </a:p>
          <a:p>
            <a:pPr algn="just"/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55883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b="1" dirty="0" smtClean="0"/>
              <a:t>Les </a:t>
            </a:r>
            <a:r>
              <a:rPr lang="fr-FR" b="1" dirty="0" err="1" smtClean="0"/>
              <a:t>biosimilaires</a:t>
            </a:r>
            <a:r>
              <a:rPr lang="fr-FR" b="1" dirty="0" smtClean="0"/>
              <a:t> des anti-TNF</a:t>
            </a:r>
            <a:r>
              <a:rPr lang="el-GR" b="1" dirty="0" smtClean="0"/>
              <a:t>α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9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fr-FR" sz="2400" b="1" dirty="0" smtClean="0"/>
              <a:t>IFX</a:t>
            </a:r>
          </a:p>
          <a:p>
            <a:pPr lvl="1" algn="just"/>
            <a:r>
              <a:rPr lang="fr-FR" sz="2000" b="1" dirty="0" smtClean="0"/>
              <a:t>CT-P13 : autorisation EMA 10/09/2013 (</a:t>
            </a:r>
            <a:r>
              <a:rPr lang="fr-FR" sz="2000" b="1" dirty="0" err="1" smtClean="0"/>
              <a:t>Remsima</a:t>
            </a:r>
            <a:r>
              <a:rPr lang="fr-FR" sz="2000" b="1" dirty="0" smtClean="0"/>
              <a:t>®, Inflectra</a:t>
            </a:r>
            <a:r>
              <a:rPr lang="fr-FR" sz="2000" b="1" dirty="0"/>
              <a:t>®</a:t>
            </a:r>
            <a:r>
              <a:rPr lang="fr-FR" sz="2000" b="1" dirty="0" smtClean="0"/>
              <a:t>)</a:t>
            </a:r>
          </a:p>
          <a:p>
            <a:pPr lvl="1" algn="just"/>
            <a:r>
              <a:rPr lang="fr-FR" sz="2000" b="1" dirty="0" smtClean="0"/>
              <a:t>SB2 : autorisation EMA 26/05/2016 (</a:t>
            </a:r>
            <a:r>
              <a:rPr lang="fr-FR" sz="2000" b="1" dirty="0" err="1" smtClean="0"/>
              <a:t>Flixabi</a:t>
            </a:r>
            <a:r>
              <a:rPr lang="fr-FR" sz="2000" b="1" dirty="0"/>
              <a:t>®</a:t>
            </a:r>
            <a:r>
              <a:rPr lang="fr-FR" sz="2000" b="1" dirty="0" smtClean="0"/>
              <a:t>)</a:t>
            </a:r>
            <a:endParaRPr lang="fr-FR" sz="2400" b="1" dirty="0" smtClean="0"/>
          </a:p>
          <a:p>
            <a:pPr algn="just"/>
            <a:r>
              <a:rPr lang="fr-FR" sz="2400" b="1" dirty="0" smtClean="0"/>
              <a:t>ADA (en cours)</a:t>
            </a:r>
          </a:p>
          <a:p>
            <a:pPr lvl="1" algn="just"/>
            <a:r>
              <a:rPr lang="fr-FR" sz="2000" b="1" dirty="0" smtClean="0"/>
              <a:t>BI 695501</a:t>
            </a:r>
          </a:p>
          <a:p>
            <a:pPr lvl="1" algn="just"/>
            <a:r>
              <a:rPr lang="fr-FR" sz="2000" b="1" dirty="0" smtClean="0"/>
              <a:t>SB5</a:t>
            </a:r>
            <a:endParaRPr lang="fr-FR" sz="2000" b="1" dirty="0"/>
          </a:p>
          <a:p>
            <a:pPr lvl="1" algn="just"/>
            <a:r>
              <a:rPr lang="fr-FR" sz="2000" b="1" dirty="0" err="1" smtClean="0"/>
              <a:t>Exemptia</a:t>
            </a:r>
            <a:r>
              <a:rPr lang="fr-FR" sz="2000" b="1" dirty="0" smtClean="0"/>
              <a:t>®</a:t>
            </a:r>
          </a:p>
          <a:p>
            <a:pPr lvl="1" algn="just"/>
            <a:r>
              <a:rPr lang="fr-FR" sz="2000" b="1" dirty="0" err="1" smtClean="0"/>
              <a:t>Amgevita</a:t>
            </a:r>
            <a:r>
              <a:rPr lang="fr-FR" sz="2000" b="1" dirty="0" smtClean="0"/>
              <a:t>®</a:t>
            </a:r>
          </a:p>
          <a:p>
            <a:pPr lvl="1" algn="just"/>
            <a:r>
              <a:rPr lang="fr-FR" sz="2000" b="1" dirty="0" err="1" smtClean="0"/>
              <a:t>Solymbic</a:t>
            </a:r>
            <a:r>
              <a:rPr lang="fr-FR" sz="2000" b="1" dirty="0" smtClean="0"/>
              <a:t>®</a:t>
            </a:r>
          </a:p>
          <a:p>
            <a:pPr lvl="1" algn="just"/>
            <a:r>
              <a:rPr lang="fr-FR" sz="2000" b="1" dirty="0" smtClean="0"/>
              <a:t>…</a:t>
            </a:r>
          </a:p>
          <a:p>
            <a:pPr lvl="1" algn="just"/>
            <a:endParaRPr lang="fr-FR" sz="2000" b="1" dirty="0" smtClean="0"/>
          </a:p>
          <a:p>
            <a:pPr lvl="1" algn="just"/>
            <a:endParaRPr lang="fr-FR" sz="2000" b="1" dirty="0"/>
          </a:p>
          <a:p>
            <a:pPr marL="457200" lvl="1" indent="0" algn="just">
              <a:buNone/>
            </a:pPr>
            <a:endParaRPr lang="fr-FR" sz="2000" b="1" dirty="0" smtClean="0"/>
          </a:p>
          <a:p>
            <a:pPr algn="just"/>
            <a:endParaRPr lang="fr-FR" sz="2400" b="1" dirty="0" smtClean="0"/>
          </a:p>
          <a:p>
            <a:pPr lvl="1" algn="just"/>
            <a:endParaRPr lang="fr-F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68637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fr-FR" b="1" dirty="0"/>
              <a:t>Les </a:t>
            </a:r>
            <a:r>
              <a:rPr lang="fr-FR" b="1" dirty="0" err="1"/>
              <a:t>biosimilaires</a:t>
            </a:r>
            <a:r>
              <a:rPr lang="fr-FR" b="1" dirty="0"/>
              <a:t> des </a:t>
            </a:r>
            <a:r>
              <a:rPr lang="fr-FR" b="1" dirty="0" smtClean="0"/>
              <a:t>anti-TNF</a:t>
            </a:r>
            <a:r>
              <a:rPr lang="el-GR" b="1" dirty="0" smtClean="0"/>
              <a:t>α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770"/>
          <a:stretch/>
        </p:blipFill>
        <p:spPr>
          <a:xfrm>
            <a:off x="551856" y="1960096"/>
            <a:ext cx="11088288" cy="48979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705165" y="6346381"/>
            <a:ext cx="4128247" cy="40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00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b="1" dirty="0" smtClean="0"/>
              <a:t>Quels problèmes théoriques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9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fr-FR" sz="2400" b="1" dirty="0" smtClean="0"/>
              <a:t>Différences de pharmacocinétique ?</a:t>
            </a:r>
          </a:p>
          <a:p>
            <a:pPr algn="just"/>
            <a:r>
              <a:rPr lang="fr-FR" sz="2400" b="1" dirty="0" smtClean="0"/>
              <a:t>Différences d’efficacité ?</a:t>
            </a:r>
          </a:p>
          <a:p>
            <a:pPr algn="just"/>
            <a:r>
              <a:rPr lang="fr-FR" sz="2400" b="1" dirty="0" smtClean="0"/>
              <a:t>Différences d’effets indésirables ?</a:t>
            </a:r>
          </a:p>
          <a:p>
            <a:pPr algn="just"/>
            <a:r>
              <a:rPr lang="fr-FR" sz="2400" b="1" dirty="0" smtClean="0"/>
              <a:t>Différences d’immunogénicité ?</a:t>
            </a:r>
          </a:p>
          <a:p>
            <a:pPr lvl="1" algn="just"/>
            <a:endParaRPr lang="fr-F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77239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b="1" dirty="0"/>
              <a:t>Différences de pharmacocinétique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9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fr-FR" sz="2400" b="1" dirty="0" smtClean="0"/>
              <a:t>Etude PLANETAS 					</a:t>
            </a:r>
            <a:endParaRPr lang="fr-FR" sz="2400" b="1" i="1" dirty="0" smtClean="0"/>
          </a:p>
          <a:p>
            <a:pPr algn="just"/>
            <a:r>
              <a:rPr lang="fr-FR" sz="2400" b="1" dirty="0"/>
              <a:t>P</a:t>
            </a:r>
            <a:r>
              <a:rPr lang="fr-FR" sz="2400" b="1" dirty="0" smtClean="0"/>
              <a:t>hase 1, double aveugle, internationale, multicentrique</a:t>
            </a:r>
          </a:p>
          <a:p>
            <a:pPr algn="just"/>
            <a:r>
              <a:rPr lang="fr-FR" sz="2400" b="1" dirty="0" smtClean="0"/>
              <a:t>But : démontrer l’équivalence entre Inflectra® et </a:t>
            </a:r>
            <a:r>
              <a:rPr lang="fr-FR" sz="2400" b="1" dirty="0" err="1" smtClean="0"/>
              <a:t>Remicade</a:t>
            </a:r>
            <a:r>
              <a:rPr lang="fr-FR" sz="2400" b="1" dirty="0" smtClean="0"/>
              <a:t>® en terme de pharmacocinétique chez les patients atteints de spondylarthrite ankylosante</a:t>
            </a:r>
          </a:p>
          <a:p>
            <a:pPr algn="just"/>
            <a:r>
              <a:rPr lang="fr-FR" sz="2400" b="1" dirty="0" smtClean="0"/>
              <a:t>Objectif principal :</a:t>
            </a:r>
            <a:r>
              <a:rPr lang="fr-FR" sz="2400" b="1" dirty="0"/>
              <a:t> </a:t>
            </a:r>
            <a:r>
              <a:rPr lang="fr-FR" sz="2400" b="1" dirty="0" smtClean="0"/>
              <a:t>taux sérique max et aire sous la courbe</a:t>
            </a:r>
          </a:p>
          <a:p>
            <a:pPr algn="just"/>
            <a:endParaRPr lang="fr-FR" sz="2400" b="1" dirty="0" smtClean="0"/>
          </a:p>
          <a:p>
            <a:pPr algn="just"/>
            <a:endParaRPr lang="fr-FR" sz="2000" b="1" dirty="0" smtClean="0"/>
          </a:p>
          <a:p>
            <a:pPr lvl="1" algn="just"/>
            <a:endParaRPr lang="fr-FR" sz="2000" b="1" dirty="0" smtClean="0"/>
          </a:p>
        </p:txBody>
      </p:sp>
      <p:pic>
        <p:nvPicPr>
          <p:cNvPr id="4" name="Picture 2" descr="RÃ©sultat de recherche d'images pour &quot;biosimilaires infliximab&quot;"/>
          <p:cNvPicPr>
            <a:picLocks noChangeAspect="1" noChangeArrowheads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3929" y="4154833"/>
            <a:ext cx="5256471" cy="187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543800" y="6172590"/>
            <a:ext cx="3362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Park et al, Annal </a:t>
            </a:r>
            <a:r>
              <a:rPr lang="fr-FR" b="1" i="1" dirty="0" err="1"/>
              <a:t>Rheum</a:t>
            </a:r>
            <a:r>
              <a:rPr lang="fr-FR" b="1" i="1" dirty="0"/>
              <a:t> Dis 2013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759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fr-FR" b="1" dirty="0"/>
              <a:t>Différences de </a:t>
            </a:r>
            <a:r>
              <a:rPr lang="fr-FR" b="1" dirty="0" smtClean="0"/>
              <a:t>pharmacocinétique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9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400" b="1" dirty="0" smtClean="0"/>
          </a:p>
          <a:p>
            <a:pPr lvl="1" algn="just"/>
            <a:endParaRPr lang="fr-FR" sz="2000" b="1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650" y="2026450"/>
            <a:ext cx="4986528" cy="2565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725" y="3028364"/>
            <a:ext cx="4986528" cy="297225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543800" y="6172590"/>
            <a:ext cx="3362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Park et al, Annal </a:t>
            </a:r>
            <a:r>
              <a:rPr lang="fr-FR" b="1" i="1" dirty="0" err="1"/>
              <a:t>Rheum</a:t>
            </a:r>
            <a:r>
              <a:rPr lang="fr-FR" b="1" i="1" dirty="0"/>
              <a:t> Dis 2013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719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fr-FR" b="1" dirty="0"/>
              <a:t>Différences </a:t>
            </a:r>
            <a:r>
              <a:rPr lang="fr-FR" b="1" dirty="0" smtClean="0"/>
              <a:t>d’efficacité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2164" y="1452561"/>
            <a:ext cx="10515600" cy="479289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fr-FR" sz="2400" b="1" dirty="0" smtClean="0"/>
              <a:t>Etude PLANETRA</a:t>
            </a:r>
          </a:p>
        </p:txBody>
      </p: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1186270" y="2062115"/>
            <a:ext cx="8880475" cy="2905125"/>
            <a:chOff x="142" y="2241"/>
            <a:chExt cx="5594" cy="1830"/>
          </a:xfrm>
        </p:grpSpPr>
        <p:sp>
          <p:nvSpPr>
            <p:cNvPr id="25" name="ZoneTexte 24"/>
            <p:cNvSpPr txBox="1"/>
            <p:nvPr/>
          </p:nvSpPr>
          <p:spPr>
            <a:xfrm>
              <a:off x="142" y="2683"/>
              <a:ext cx="719" cy="476"/>
            </a:xfrm>
            <a:prstGeom prst="rect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solidFill>
                    <a:prstClr val="black"/>
                  </a:solidFill>
                </a:rPr>
                <a:t>606 patients avec PR active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400" y="2241"/>
              <a:ext cx="2336" cy="4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INFLECTRA 3 mg/kg </a:t>
              </a:r>
              <a:r>
                <a:rPr lang="fr-FR" sz="1400" dirty="0" smtClean="0">
                  <a:solidFill>
                    <a:prstClr val="black"/>
                  </a:solidFill>
                  <a:latin typeface="Calibri"/>
                  <a:cs typeface="+mn-cs"/>
                </a:rPr>
                <a:t> S0</a:t>
              </a: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, </a:t>
              </a:r>
              <a:r>
                <a:rPr lang="fr-FR" sz="1400" dirty="0" smtClean="0">
                  <a:solidFill>
                    <a:prstClr val="black"/>
                  </a:solidFill>
                  <a:latin typeface="Calibri"/>
                  <a:cs typeface="+mn-cs"/>
                </a:rPr>
                <a:t>S2, S6</a:t>
              </a: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, puis toutes les 8 semaines </a:t>
              </a:r>
              <a:endParaRPr lang="fr-FR" sz="1400" dirty="0" smtClean="0">
                <a:solidFill>
                  <a:prstClr val="black"/>
                </a:solidFill>
                <a:latin typeface="Calibri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 smtClean="0">
                  <a:solidFill>
                    <a:prstClr val="black"/>
                  </a:solidFill>
                  <a:latin typeface="Calibri"/>
                  <a:cs typeface="+mn-cs"/>
                </a:rPr>
                <a:t>MTX </a:t>
              </a: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12,5–25 </a:t>
              </a:r>
              <a:r>
                <a:rPr lang="fr-FR" sz="1400" dirty="0" smtClean="0">
                  <a:solidFill>
                    <a:prstClr val="black"/>
                  </a:solidFill>
                  <a:latin typeface="Calibri"/>
                  <a:cs typeface="+mn-cs"/>
                </a:rPr>
                <a:t>mg/semaine (N = 302)</a:t>
              </a:r>
              <a:endParaRPr lang="fr-FR" sz="14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400" y="3036"/>
              <a:ext cx="2336" cy="4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IFX 3 mg/kg semaines </a:t>
              </a:r>
              <a:r>
                <a:rPr lang="fr-FR" sz="1400" dirty="0" smtClean="0">
                  <a:solidFill>
                    <a:prstClr val="black"/>
                  </a:solidFill>
                  <a:latin typeface="Calibri"/>
                  <a:cs typeface="+mn-cs"/>
                </a:rPr>
                <a:t>S0</a:t>
              </a: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, </a:t>
              </a:r>
              <a:r>
                <a:rPr lang="fr-FR" sz="1400" dirty="0" smtClean="0">
                  <a:solidFill>
                    <a:prstClr val="black"/>
                  </a:solidFill>
                  <a:latin typeface="Calibri"/>
                  <a:cs typeface="+mn-cs"/>
                </a:rPr>
                <a:t>S2, S6</a:t>
              </a: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, puis toutes les 8 semaines </a:t>
              </a:r>
              <a:endParaRPr lang="fr-FR" sz="1400" dirty="0" smtClean="0">
                <a:solidFill>
                  <a:prstClr val="black"/>
                </a:solidFill>
                <a:latin typeface="Calibri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 smtClean="0">
                  <a:solidFill>
                    <a:prstClr val="black"/>
                  </a:solidFill>
                  <a:latin typeface="Calibri"/>
                  <a:cs typeface="+mn-cs"/>
                </a:rPr>
                <a:t>MTX </a:t>
              </a: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12,5–25 </a:t>
              </a:r>
              <a:r>
                <a:rPr lang="fr-FR" sz="1400" dirty="0" smtClean="0">
                  <a:solidFill>
                    <a:prstClr val="black"/>
                  </a:solidFill>
                  <a:latin typeface="Calibri"/>
                  <a:cs typeface="+mn-cs"/>
                </a:rPr>
                <a:t>mg/semaine (N </a:t>
              </a: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= 304)</a:t>
              </a:r>
            </a:p>
          </p:txBody>
        </p:sp>
        <p:cxnSp>
          <p:nvCxnSpPr>
            <p:cNvPr id="28" name="Connecteur droit 27"/>
            <p:cNvCxnSpPr/>
            <p:nvPr/>
          </p:nvCxnSpPr>
          <p:spPr>
            <a:xfrm flipV="1">
              <a:off x="1388" y="3908"/>
              <a:ext cx="4295" cy="17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19"/>
            <p:cNvSpPr txBox="1"/>
            <p:nvPr/>
          </p:nvSpPr>
          <p:spPr>
            <a:xfrm>
              <a:off x="912" y="3907"/>
              <a:ext cx="726" cy="1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Semaine 0</a:t>
              </a:r>
              <a:endParaRPr lang="fr-FR" sz="1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30" name="ZoneTexte 20"/>
            <p:cNvSpPr txBox="1"/>
            <p:nvPr/>
          </p:nvSpPr>
          <p:spPr>
            <a:xfrm>
              <a:off x="1993" y="3907"/>
              <a:ext cx="589" cy="1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Semaine 6</a:t>
              </a:r>
              <a:endParaRPr lang="fr-FR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31" name="ZoneTexte 21"/>
            <p:cNvSpPr txBox="1"/>
            <p:nvPr/>
          </p:nvSpPr>
          <p:spPr>
            <a:xfrm>
              <a:off x="3486" y="3907"/>
              <a:ext cx="544" cy="1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Semaine </a:t>
              </a:r>
              <a:r>
                <a:rPr lang="fr-FR" sz="1100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54</a:t>
              </a:r>
              <a:endParaRPr lang="fr-FR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32" name="Connecteur droit 31"/>
            <p:cNvCxnSpPr/>
            <p:nvPr/>
          </p:nvCxnSpPr>
          <p:spPr>
            <a:xfrm>
              <a:off x="1400" y="3743"/>
              <a:ext cx="0" cy="18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2269" y="3739"/>
              <a:ext cx="0" cy="18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3756" y="3739"/>
              <a:ext cx="0" cy="18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en angle 34"/>
            <p:cNvCxnSpPr>
              <a:cxnSpLocks noChangeShapeType="1"/>
              <a:stCxn id="25" idx="3"/>
              <a:endCxn id="26" idx="1"/>
            </p:cNvCxnSpPr>
            <p:nvPr/>
          </p:nvCxnSpPr>
          <p:spPr bwMode="auto">
            <a:xfrm flipV="1">
              <a:off x="861" y="2474"/>
              <a:ext cx="539" cy="447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6" name="Connecteur en angle 35"/>
            <p:cNvCxnSpPr>
              <a:cxnSpLocks noChangeShapeType="1"/>
              <a:stCxn id="25" idx="3"/>
              <a:endCxn id="27" idx="1"/>
            </p:cNvCxnSpPr>
            <p:nvPr/>
          </p:nvCxnSpPr>
          <p:spPr bwMode="auto">
            <a:xfrm>
              <a:off x="861" y="2921"/>
              <a:ext cx="539" cy="348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7" name="ZoneTexte 36"/>
            <p:cNvSpPr txBox="1"/>
            <p:nvPr/>
          </p:nvSpPr>
          <p:spPr>
            <a:xfrm>
              <a:off x="1473" y="3714"/>
              <a:ext cx="909" cy="1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Calibri"/>
                  <a:cs typeface="+mn-cs"/>
                </a:rPr>
                <a:t>Phase d’attaque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2321" y="3720"/>
              <a:ext cx="1141" cy="1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Calibri"/>
                  <a:cs typeface="+mn-cs"/>
                </a:rPr>
                <a:t>Phase de maintenance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756" y="3708"/>
              <a:ext cx="1980" cy="1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Calibri"/>
                  <a:cs typeface="+mn-cs"/>
                </a:rPr>
                <a:t>Phase d’extension en ouvert (48 semaines) 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3948" y="2375"/>
              <a:ext cx="1735" cy="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Groupe maintenance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INFLECTRA </a:t>
              </a:r>
              <a:r>
                <a:rPr lang="fr-FR" sz="1400" dirty="0" smtClean="0">
                  <a:solidFill>
                    <a:prstClr val="black"/>
                  </a:solidFill>
                  <a:latin typeface="Calibri"/>
                  <a:cs typeface="+mn-cs"/>
                </a:rPr>
                <a:t>3 </a:t>
              </a: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mg/kg (N = 158)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3948" y="3172"/>
              <a:ext cx="1735" cy="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Groupe switch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INFLECTRA </a:t>
              </a:r>
              <a:r>
                <a:rPr lang="fr-FR" sz="1400" dirty="0" smtClean="0">
                  <a:solidFill>
                    <a:prstClr val="black"/>
                  </a:solidFill>
                  <a:latin typeface="Calibri"/>
                  <a:cs typeface="+mn-cs"/>
                </a:rPr>
                <a:t>3 </a:t>
              </a: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mg/kg (N = 144)</a:t>
              </a:r>
            </a:p>
          </p:txBody>
        </p:sp>
        <p:cxnSp>
          <p:nvCxnSpPr>
            <p:cNvPr id="42" name="Connecteur droit avec flèche 41"/>
            <p:cNvCxnSpPr>
              <a:cxnSpLocks noChangeShapeType="1"/>
              <a:stCxn id="26" idx="3"/>
              <a:endCxn id="40" idx="1"/>
            </p:cNvCxnSpPr>
            <p:nvPr/>
          </p:nvCxnSpPr>
          <p:spPr bwMode="auto">
            <a:xfrm>
              <a:off x="3736" y="2474"/>
              <a:ext cx="21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3" name="Connecteur droit avec flèche 42"/>
            <p:cNvCxnSpPr>
              <a:cxnSpLocks noChangeShapeType="1"/>
              <a:stCxn id="27" idx="3"/>
              <a:endCxn id="41" idx="1"/>
            </p:cNvCxnSpPr>
            <p:nvPr/>
          </p:nvCxnSpPr>
          <p:spPr bwMode="auto">
            <a:xfrm>
              <a:off x="3736" y="3269"/>
              <a:ext cx="212" cy="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4" name="ZoneTexte 3"/>
          <p:cNvSpPr txBox="1"/>
          <p:nvPr/>
        </p:nvSpPr>
        <p:spPr>
          <a:xfrm>
            <a:off x="7882661" y="5299682"/>
            <a:ext cx="3341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Yoo</a:t>
            </a:r>
            <a:r>
              <a:rPr lang="fr-FR" b="1" i="1" dirty="0" smtClean="0"/>
              <a:t> et al, Ann </a:t>
            </a:r>
            <a:r>
              <a:rPr lang="fr-FR" b="1" i="1" dirty="0" err="1"/>
              <a:t>Rheum</a:t>
            </a:r>
            <a:r>
              <a:rPr lang="fr-FR" b="1" i="1" dirty="0"/>
              <a:t> Dis. </a:t>
            </a:r>
            <a:r>
              <a:rPr lang="fr-FR" b="1" i="1" dirty="0" smtClean="0"/>
              <a:t>2013</a:t>
            </a:r>
          </a:p>
          <a:p>
            <a:r>
              <a:rPr lang="fr-FR" b="1" i="1" dirty="0" err="1" smtClean="0"/>
              <a:t>Yoo</a:t>
            </a:r>
            <a:r>
              <a:rPr lang="fr-FR" b="1" i="1" dirty="0" smtClean="0"/>
              <a:t> et al, </a:t>
            </a:r>
            <a:r>
              <a:rPr lang="fr-FR" b="1" i="1" dirty="0" err="1" smtClean="0"/>
              <a:t>Arthritis</a:t>
            </a:r>
            <a:r>
              <a:rPr lang="fr-FR" b="1" i="1" dirty="0" smtClean="0"/>
              <a:t> </a:t>
            </a:r>
            <a:r>
              <a:rPr lang="fr-FR" b="1" i="1" dirty="0" err="1" smtClean="0"/>
              <a:t>Res</a:t>
            </a:r>
            <a:r>
              <a:rPr lang="fr-FR" b="1" i="1" dirty="0" smtClean="0"/>
              <a:t> </a:t>
            </a:r>
            <a:r>
              <a:rPr lang="fr-FR" b="1" i="1" dirty="0" err="1"/>
              <a:t>Ther</a:t>
            </a:r>
            <a:r>
              <a:rPr lang="fr-FR" b="1" i="1" dirty="0"/>
              <a:t>. 2016</a:t>
            </a:r>
          </a:p>
        </p:txBody>
      </p:sp>
    </p:spTree>
    <p:extLst>
      <p:ext uri="{BB962C8B-B14F-4D97-AF65-F5344CB8AC3E}">
        <p14:creationId xmlns:p14="http://schemas.microsoft.com/office/powerpoint/2010/main" val="16775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fr-FR" b="1" dirty="0"/>
              <a:t>Différences </a:t>
            </a:r>
            <a:r>
              <a:rPr lang="fr-FR" b="1" dirty="0" smtClean="0"/>
              <a:t>d’efficacité?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9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fr-FR" sz="2400" b="1" dirty="0" smtClean="0"/>
              <a:t>Etude PLANETRA : résultats</a:t>
            </a:r>
          </a:p>
          <a:p>
            <a:pPr algn="just"/>
            <a:endParaRPr lang="fr-FR" sz="2400" b="1" dirty="0" smtClean="0"/>
          </a:p>
          <a:p>
            <a:pPr algn="just"/>
            <a:endParaRPr lang="fr-FR" sz="2400" b="1" dirty="0" smtClean="0"/>
          </a:p>
          <a:p>
            <a:pPr lvl="1" algn="just"/>
            <a:endParaRPr lang="fr-FR" sz="2000" b="1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681" y="2246091"/>
            <a:ext cx="6196445" cy="395154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922767" y="6219025"/>
            <a:ext cx="334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Yoo</a:t>
            </a:r>
            <a:r>
              <a:rPr lang="fr-FR" b="1" i="1" dirty="0" smtClean="0"/>
              <a:t> et al, </a:t>
            </a:r>
            <a:r>
              <a:rPr lang="fr-FR" b="1" i="1" dirty="0" err="1" smtClean="0"/>
              <a:t>Arthritis</a:t>
            </a:r>
            <a:r>
              <a:rPr lang="fr-FR" b="1" i="1" dirty="0" smtClean="0"/>
              <a:t> </a:t>
            </a:r>
            <a:r>
              <a:rPr lang="fr-FR" b="1" i="1" dirty="0" err="1" smtClean="0"/>
              <a:t>Res</a:t>
            </a:r>
            <a:r>
              <a:rPr lang="fr-FR" b="1" i="1" dirty="0" smtClean="0"/>
              <a:t> </a:t>
            </a:r>
            <a:r>
              <a:rPr lang="fr-FR" b="1" i="1" dirty="0" err="1"/>
              <a:t>Ther</a:t>
            </a:r>
            <a:r>
              <a:rPr lang="fr-FR" b="1" i="1" dirty="0"/>
              <a:t>. 2016</a:t>
            </a:r>
          </a:p>
        </p:txBody>
      </p:sp>
    </p:spTree>
    <p:extLst>
      <p:ext uri="{BB962C8B-B14F-4D97-AF65-F5344CB8AC3E}">
        <p14:creationId xmlns:p14="http://schemas.microsoft.com/office/powerpoint/2010/main" val="157294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fr-FR" b="1" dirty="0"/>
              <a:t>Différences </a:t>
            </a:r>
            <a:r>
              <a:rPr lang="fr-FR" b="1" dirty="0" smtClean="0"/>
              <a:t>d’efficacité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9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fr-FR" sz="2400" b="1" dirty="0"/>
              <a:t>Etude </a:t>
            </a:r>
            <a:r>
              <a:rPr lang="fr-FR" sz="2400" b="1" dirty="0" smtClean="0"/>
              <a:t>NOR-SWITCH</a:t>
            </a:r>
          </a:p>
          <a:p>
            <a:pPr algn="just"/>
            <a:r>
              <a:rPr lang="fr-FR" sz="2400" b="1" dirty="0" smtClean="0"/>
              <a:t>Toutes les indications : gastro-entérologie, rhumatologie, dermatologie</a:t>
            </a:r>
          </a:p>
          <a:p>
            <a:pPr algn="just"/>
            <a:r>
              <a:rPr lang="fr-FR" sz="2400" b="1" dirty="0" smtClean="0"/>
              <a:t>Switch </a:t>
            </a:r>
            <a:r>
              <a:rPr lang="fr-FR" sz="2400" b="1" dirty="0"/>
              <a:t>de l’original au </a:t>
            </a:r>
            <a:r>
              <a:rPr lang="fr-FR" sz="2400" b="1" dirty="0" err="1" smtClean="0"/>
              <a:t>biosimilaire</a:t>
            </a:r>
            <a:r>
              <a:rPr lang="fr-FR" sz="2400" b="1" dirty="0" smtClean="0"/>
              <a:t> (CT-P13), </a:t>
            </a:r>
            <a:r>
              <a:rPr lang="fr-FR" sz="2400" b="1" dirty="0"/>
              <a:t>avec randomisation 1:1 </a:t>
            </a:r>
            <a:r>
              <a:rPr lang="fr-FR" sz="2400" b="1" dirty="0" smtClean="0"/>
              <a:t>(poursuite </a:t>
            </a:r>
            <a:r>
              <a:rPr lang="fr-FR" sz="2400" b="1" dirty="0"/>
              <a:t>ou </a:t>
            </a:r>
            <a:r>
              <a:rPr lang="fr-FR" sz="2400" b="1" dirty="0" smtClean="0"/>
              <a:t>switch)</a:t>
            </a:r>
          </a:p>
          <a:p>
            <a:pPr algn="just"/>
            <a:r>
              <a:rPr lang="fr-FR" sz="2400" b="1" dirty="0"/>
              <a:t>S</a:t>
            </a:r>
            <a:r>
              <a:rPr lang="fr-FR" sz="2400" b="1" dirty="0" smtClean="0"/>
              <a:t>uivi </a:t>
            </a:r>
            <a:r>
              <a:rPr lang="fr-FR" sz="2400" b="1" dirty="0"/>
              <a:t>de 52 semaines</a:t>
            </a:r>
          </a:p>
          <a:p>
            <a:pPr algn="just"/>
            <a:r>
              <a:rPr lang="fr-FR" sz="2400" b="1" dirty="0"/>
              <a:t>Etude de </a:t>
            </a:r>
            <a:r>
              <a:rPr lang="fr-FR" sz="2400" b="1" dirty="0" smtClean="0"/>
              <a:t>non-infériorité</a:t>
            </a:r>
          </a:p>
          <a:p>
            <a:pPr algn="just"/>
            <a:r>
              <a:rPr lang="fr-FR" sz="2400" b="1" dirty="0" smtClean="0"/>
              <a:t>481 </a:t>
            </a:r>
            <a:r>
              <a:rPr lang="fr-FR" sz="2400" b="1" dirty="0"/>
              <a:t>patients</a:t>
            </a:r>
          </a:p>
          <a:p>
            <a:pPr algn="just"/>
            <a:r>
              <a:rPr lang="fr-FR" sz="2400" b="1" dirty="0"/>
              <a:t>Critère principal : Taux d’aggravation de la </a:t>
            </a:r>
            <a:r>
              <a:rPr lang="fr-FR" sz="2400" b="1" dirty="0" smtClean="0"/>
              <a:t>maladie</a:t>
            </a:r>
            <a:endParaRPr lang="fr-FR" sz="2400" b="1" dirty="0"/>
          </a:p>
          <a:p>
            <a:pPr algn="just"/>
            <a:r>
              <a:rPr lang="fr-FR" sz="2400" b="1" dirty="0"/>
              <a:t>26% </a:t>
            </a:r>
            <a:r>
              <a:rPr lang="fr-FR" sz="2400" b="1" dirty="0" err="1"/>
              <a:t>Remicade</a:t>
            </a:r>
            <a:r>
              <a:rPr lang="fr-FR" sz="2400" b="1" dirty="0"/>
              <a:t> vs 30% </a:t>
            </a:r>
            <a:r>
              <a:rPr lang="fr-FR" sz="2400" b="1" dirty="0" err="1"/>
              <a:t>B</a:t>
            </a:r>
            <a:r>
              <a:rPr lang="fr-FR" sz="2400" b="1" dirty="0" err="1" smtClean="0"/>
              <a:t>iosimilaire</a:t>
            </a:r>
            <a:r>
              <a:rPr lang="fr-FR" sz="2400" b="1" dirty="0" smtClean="0"/>
              <a:t> (NS)</a:t>
            </a:r>
          </a:p>
          <a:p>
            <a:pPr marL="0" indent="0" algn="just">
              <a:buNone/>
            </a:pPr>
            <a:r>
              <a:rPr lang="en-US" sz="2400" b="1" i="1" dirty="0" smtClean="0"/>
              <a:t>							</a:t>
            </a:r>
            <a:r>
              <a:rPr lang="en-US" sz="2000" b="1" i="1" dirty="0" smtClean="0"/>
              <a:t>Jorgensen </a:t>
            </a:r>
            <a:r>
              <a:rPr lang="en-US" sz="2000" b="1" i="1" dirty="0"/>
              <a:t>et al, The Lancet 2017</a:t>
            </a:r>
            <a:endParaRPr lang="fr-FR" b="1" dirty="0"/>
          </a:p>
          <a:p>
            <a:pPr algn="just"/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7426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b="1" dirty="0" smtClean="0"/>
              <a:t>Liens d’intérêts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9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40000" lnSpcReduction="20000"/>
          </a:bodyPr>
          <a:lstStyle/>
          <a:p>
            <a:pPr algn="just"/>
            <a:r>
              <a:rPr lang="fr-FR" sz="6000" b="1" dirty="0" err="1" smtClean="0"/>
              <a:t>Boards</a:t>
            </a:r>
            <a:r>
              <a:rPr lang="fr-FR" sz="6000" b="1" dirty="0" smtClean="0"/>
              <a:t> : </a:t>
            </a:r>
            <a:r>
              <a:rPr lang="fr-FR" sz="6000" b="1" dirty="0" err="1" smtClean="0"/>
              <a:t>Abbvie</a:t>
            </a:r>
            <a:r>
              <a:rPr lang="fr-FR" sz="6000" b="1" dirty="0" smtClean="0"/>
              <a:t>, </a:t>
            </a:r>
            <a:r>
              <a:rPr lang="fr-FR" sz="6000" b="1" dirty="0" err="1" smtClean="0"/>
              <a:t>Ferring</a:t>
            </a:r>
            <a:r>
              <a:rPr lang="fr-FR" sz="6000" b="1" dirty="0" smtClean="0"/>
              <a:t>, Janssen, Sandoz</a:t>
            </a:r>
          </a:p>
          <a:p>
            <a:pPr algn="just"/>
            <a:r>
              <a:rPr lang="fr-FR" sz="6000" b="1" dirty="0" smtClean="0"/>
              <a:t>Activité de conseil : MSD</a:t>
            </a:r>
          </a:p>
          <a:p>
            <a:pPr algn="just"/>
            <a:r>
              <a:rPr lang="fr-FR" sz="6000" b="1" smtClean="0"/>
              <a:t>Orateur rémunéré </a:t>
            </a:r>
            <a:r>
              <a:rPr lang="fr-FR" sz="6000" b="1" dirty="0" smtClean="0"/>
              <a:t>: Takeda</a:t>
            </a:r>
            <a:r>
              <a:rPr lang="fr-FR" sz="6000" b="1" smtClean="0"/>
              <a:t>, Janssen, MSD</a:t>
            </a:r>
            <a:endParaRPr lang="fr-FR" sz="6000" b="1" dirty="0" smtClean="0"/>
          </a:p>
          <a:p>
            <a:pPr algn="just"/>
            <a:r>
              <a:rPr lang="fr-FR" sz="6000" b="1" dirty="0" smtClean="0"/>
              <a:t>Rédacteur : </a:t>
            </a:r>
            <a:r>
              <a:rPr lang="fr-FR" sz="6000" b="1" dirty="0" err="1" smtClean="0"/>
              <a:t>Vifor</a:t>
            </a:r>
            <a:endParaRPr lang="fr-FR" sz="6000" b="1" dirty="0" smtClean="0"/>
          </a:p>
          <a:p>
            <a:pPr algn="just"/>
            <a:r>
              <a:rPr lang="fr-FR" sz="6000" b="1" dirty="0" smtClean="0"/>
              <a:t>Invitation congrès, Sponsor staff et associations : MSD, </a:t>
            </a:r>
            <a:r>
              <a:rPr lang="fr-FR" sz="6000" b="1" dirty="0" err="1" smtClean="0"/>
              <a:t>Abbvie</a:t>
            </a:r>
            <a:r>
              <a:rPr lang="fr-FR" sz="6000" b="1" dirty="0" smtClean="0"/>
              <a:t>, Pfizer, </a:t>
            </a:r>
            <a:r>
              <a:rPr lang="fr-FR" sz="6000" b="1" dirty="0" err="1" smtClean="0"/>
              <a:t>Ferring</a:t>
            </a:r>
            <a:r>
              <a:rPr lang="fr-FR" sz="6000" b="1" dirty="0" smtClean="0"/>
              <a:t>, Takeda, Janssen, </a:t>
            </a:r>
            <a:r>
              <a:rPr lang="fr-FR" sz="6000" b="1" dirty="0" err="1" smtClean="0"/>
              <a:t>Biocodex</a:t>
            </a:r>
            <a:r>
              <a:rPr lang="fr-FR" sz="6000" b="1" dirty="0" smtClean="0"/>
              <a:t>, </a:t>
            </a:r>
            <a:r>
              <a:rPr lang="fr-FR" sz="6000" b="1" dirty="0" err="1" smtClean="0"/>
              <a:t>Norgine</a:t>
            </a:r>
            <a:r>
              <a:rPr lang="fr-FR" sz="6000" b="1" dirty="0" smtClean="0"/>
              <a:t>, </a:t>
            </a:r>
            <a:r>
              <a:rPr lang="fr-FR" sz="6000" b="1" dirty="0" err="1" smtClean="0"/>
              <a:t>Mayoli</a:t>
            </a:r>
            <a:r>
              <a:rPr lang="fr-FR" sz="6000" b="1" dirty="0" smtClean="0"/>
              <a:t>…</a:t>
            </a:r>
          </a:p>
          <a:p>
            <a:pPr algn="just"/>
            <a:endParaRPr lang="fr-FR" sz="2400" b="1" dirty="0"/>
          </a:p>
          <a:p>
            <a:pPr algn="just"/>
            <a:endParaRPr lang="fr-FR" sz="2400" b="1" dirty="0" smtClean="0"/>
          </a:p>
          <a:p>
            <a:pPr algn="just"/>
            <a:endParaRPr lang="fr-FR" sz="2400" b="1" dirty="0"/>
          </a:p>
          <a:p>
            <a:pPr algn="just"/>
            <a:endParaRPr lang="fr-FR" sz="2400" b="1" dirty="0" smtClean="0"/>
          </a:p>
          <a:p>
            <a:pPr algn="just"/>
            <a:endParaRPr lang="fr-FR" sz="2400" b="1" dirty="0"/>
          </a:p>
          <a:p>
            <a:pPr marL="0" indent="0" algn="just">
              <a:buNone/>
            </a:pPr>
            <a:endParaRPr lang="fr-FR" sz="2400" b="1" dirty="0" smtClean="0"/>
          </a:p>
          <a:p>
            <a:pPr marL="0" indent="0" algn="just">
              <a:buNone/>
            </a:pPr>
            <a:endParaRPr lang="fr-FR" sz="2400" b="1" dirty="0"/>
          </a:p>
          <a:p>
            <a:pPr algn="just"/>
            <a:endParaRPr lang="fr-FR" sz="2400" b="1" dirty="0" smtClean="0"/>
          </a:p>
          <a:p>
            <a:pPr algn="just"/>
            <a:endParaRPr lang="fr-FR" sz="2400" b="1" dirty="0" smtClean="0"/>
          </a:p>
          <a:p>
            <a:pPr marL="457200" lvl="1" indent="0" algn="just">
              <a:buNone/>
            </a:pPr>
            <a:r>
              <a:rPr lang="fr-FR" sz="2000" b="1" dirty="0" smtClean="0"/>
              <a:t>							</a:t>
            </a:r>
            <a:endParaRPr lang="fr-FR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57842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fr-FR" b="1" dirty="0"/>
              <a:t>Différences </a:t>
            </a:r>
            <a:r>
              <a:rPr lang="fr-FR" b="1" dirty="0" smtClean="0"/>
              <a:t>d’efficacité ?</a:t>
            </a:r>
            <a:endParaRPr lang="fr-FR" b="1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865" y="1983468"/>
            <a:ext cx="8570270" cy="435133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577943" y="6334806"/>
            <a:ext cx="328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Jorgensen </a:t>
            </a:r>
            <a:r>
              <a:rPr lang="en-US" b="1" i="1" dirty="0" smtClean="0"/>
              <a:t>et al, </a:t>
            </a:r>
            <a:r>
              <a:rPr lang="en-US" b="1" i="1" dirty="0"/>
              <a:t>The Lancet </a:t>
            </a:r>
            <a:r>
              <a:rPr lang="en-US" b="1" i="1" dirty="0" smtClean="0"/>
              <a:t>2017</a:t>
            </a:r>
            <a:endParaRPr lang="fr-FR" b="1" i="1" dirty="0"/>
          </a:p>
        </p:txBody>
      </p:sp>
      <p:sp>
        <p:nvSpPr>
          <p:cNvPr id="8" name="Rectangle 7"/>
          <p:cNvSpPr/>
          <p:nvPr/>
        </p:nvSpPr>
        <p:spPr>
          <a:xfrm>
            <a:off x="1582057" y="3106058"/>
            <a:ext cx="8940800" cy="290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9733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fr-FR" b="1" dirty="0"/>
              <a:t>Différences </a:t>
            </a:r>
            <a:r>
              <a:rPr lang="fr-FR" b="1" dirty="0" smtClean="0"/>
              <a:t>d’efficacité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9848" y="1917192"/>
            <a:ext cx="10515600" cy="479289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/>
              <a:t>PANTS study : Clinical </a:t>
            </a:r>
            <a:r>
              <a:rPr lang="en-US" sz="2400" b="1" dirty="0"/>
              <a:t>effectiveness, safety and immunogenicity of anti-TNF therapy in Crohn’s disease: 12-month data from the PANTS </a:t>
            </a:r>
            <a:r>
              <a:rPr lang="en-US" sz="2400" b="1" dirty="0" smtClean="0"/>
              <a:t>study</a:t>
            </a:r>
            <a:endParaRPr lang="en-US" sz="2400" b="1" dirty="0"/>
          </a:p>
          <a:p>
            <a:pPr algn="just"/>
            <a:r>
              <a:rPr lang="en-GB" sz="2400" b="1" dirty="0" smtClean="0"/>
              <a:t>1601 </a:t>
            </a:r>
            <a:r>
              <a:rPr lang="en-GB" sz="2400" b="1" dirty="0"/>
              <a:t>patients avec MICI : 751 sous </a:t>
            </a:r>
            <a:r>
              <a:rPr lang="en-GB" sz="2400" b="1" dirty="0" err="1" smtClean="0"/>
              <a:t>Remicade</a:t>
            </a:r>
            <a:r>
              <a:rPr lang="en-GB" sz="2400" b="1" dirty="0" smtClean="0"/>
              <a:t>®, </a:t>
            </a:r>
            <a:r>
              <a:rPr lang="en-GB" sz="2400" b="1" dirty="0"/>
              <a:t>200 sous CT-P13, 650 sous </a:t>
            </a:r>
            <a:r>
              <a:rPr lang="en-GB" sz="2400" b="1" dirty="0" err="1" smtClean="0"/>
              <a:t>Humira</a:t>
            </a:r>
            <a:r>
              <a:rPr lang="en-GB" sz="2400" b="1" dirty="0" smtClean="0"/>
              <a:t>®</a:t>
            </a:r>
            <a:endParaRPr lang="en-GB" sz="2400" b="1" dirty="0"/>
          </a:p>
          <a:p>
            <a:pPr marL="0" indent="0" algn="just">
              <a:buNone/>
            </a:pPr>
            <a:endParaRPr lang="en-GB" sz="2400" b="1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781396"/>
              </p:ext>
            </p:extLst>
          </p:nvPr>
        </p:nvGraphicFramePr>
        <p:xfrm>
          <a:off x="1117598" y="3711080"/>
          <a:ext cx="10003120" cy="1869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990"/>
                <a:gridCol w="2206570"/>
                <a:gridCol w="2500780"/>
                <a:gridCol w="2500780"/>
              </a:tblGrid>
              <a:tr h="6174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Remicade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CT-P13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Humira</a:t>
                      </a:r>
                      <a:endParaRPr lang="fr-FR" dirty="0"/>
                    </a:p>
                  </a:txBody>
                  <a:tcPr/>
                </a:tc>
              </a:tr>
              <a:tr h="626008">
                <a:tc>
                  <a:txBody>
                    <a:bodyPr/>
                    <a:lstStyle/>
                    <a:p>
                      <a:r>
                        <a:rPr lang="fr-FR" dirty="0" smtClean="0"/>
                        <a:t>Non réponse</a:t>
                      </a:r>
                      <a:r>
                        <a:rPr lang="fr-FR" baseline="0" dirty="0" smtClean="0"/>
                        <a:t> primaire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21 %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21 %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26 %</a:t>
                      </a:r>
                      <a:endParaRPr lang="fr-FR" dirty="0"/>
                    </a:p>
                  </a:txBody>
                  <a:tcPr/>
                </a:tc>
              </a:tr>
              <a:tr h="626008">
                <a:tc>
                  <a:txBody>
                    <a:bodyPr/>
                    <a:lstStyle/>
                    <a:p>
                      <a:r>
                        <a:rPr lang="fr-FR" dirty="0" smtClean="0"/>
                        <a:t>Rémission à un 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40 %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40 %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34 %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884897" y="6157923"/>
            <a:ext cx="433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Adapté</a:t>
            </a:r>
            <a:r>
              <a:rPr lang="en-US" b="1" i="1" dirty="0" smtClean="0"/>
              <a:t> de Kennedy </a:t>
            </a:r>
            <a:r>
              <a:rPr lang="en-US" b="1" i="1" dirty="0"/>
              <a:t>et al. </a:t>
            </a:r>
            <a:r>
              <a:rPr lang="en-US" b="1" i="1" dirty="0" smtClean="0"/>
              <a:t>OP031 ECCO </a:t>
            </a:r>
            <a:r>
              <a:rPr lang="en-US" b="1" i="1" dirty="0"/>
              <a:t>2018</a:t>
            </a:r>
            <a:endParaRPr lang="es-ES" b="1" i="1" dirty="0"/>
          </a:p>
        </p:txBody>
      </p:sp>
      <p:sp>
        <p:nvSpPr>
          <p:cNvPr id="7" name="Rectangle 6"/>
          <p:cNvSpPr/>
          <p:nvPr/>
        </p:nvSpPr>
        <p:spPr>
          <a:xfrm>
            <a:off x="3913094" y="3536576"/>
            <a:ext cx="4693024" cy="21649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43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fr-FR" b="1" dirty="0"/>
              <a:t>Différences </a:t>
            </a:r>
            <a:r>
              <a:rPr lang="fr-FR" b="1" dirty="0" smtClean="0"/>
              <a:t>d’efficacité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9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fr-FR" sz="2400" b="1" dirty="0" smtClean="0"/>
              <a:t>Expérience de Cochin : Toutes indications confondues</a:t>
            </a:r>
          </a:p>
          <a:p>
            <a:pPr algn="just"/>
            <a:r>
              <a:rPr lang="fr-FR" sz="2400" b="1" dirty="0" smtClean="0"/>
              <a:t>Rémission clinique après 3 perfusions</a:t>
            </a:r>
          </a:p>
          <a:p>
            <a:pPr algn="just"/>
            <a:endParaRPr lang="fr-FR" sz="2400" b="1" dirty="0" smtClean="0"/>
          </a:p>
          <a:p>
            <a:pPr algn="just"/>
            <a:endParaRPr lang="fr-FR" sz="2400" b="1" dirty="0" smtClean="0"/>
          </a:p>
          <a:p>
            <a:pPr algn="just"/>
            <a:endParaRPr lang="fr-FR" sz="2400" b="1" dirty="0" smtClean="0"/>
          </a:p>
          <a:p>
            <a:pPr algn="just"/>
            <a:endParaRPr lang="fr-FR" sz="2400" b="1" dirty="0" smtClean="0"/>
          </a:p>
          <a:p>
            <a:pPr marL="457200" lvl="1" indent="0" algn="just">
              <a:buNone/>
            </a:pPr>
            <a:endParaRPr lang="fr-FR" sz="2000" b="1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425" y="2896424"/>
            <a:ext cx="7961255" cy="28404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63871" y="6078071"/>
            <a:ext cx="4147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Avouac</a:t>
            </a:r>
            <a:r>
              <a:rPr lang="fr-FR" b="1" i="1" dirty="0" smtClean="0"/>
              <a:t> et al. </a:t>
            </a:r>
            <a:r>
              <a:rPr lang="fr-FR" b="1" i="1" dirty="0" err="1" smtClean="0"/>
              <a:t>Semin</a:t>
            </a:r>
            <a:r>
              <a:rPr lang="fr-FR" b="1" i="1" dirty="0" smtClean="0"/>
              <a:t> </a:t>
            </a:r>
            <a:r>
              <a:rPr lang="fr-FR" b="1" i="1" dirty="0" err="1" smtClean="0"/>
              <a:t>Arthritis</a:t>
            </a:r>
            <a:r>
              <a:rPr lang="fr-FR" b="1" i="1" dirty="0" smtClean="0"/>
              <a:t> </a:t>
            </a:r>
            <a:r>
              <a:rPr lang="fr-FR" b="1" i="1" dirty="0" err="1" smtClean="0"/>
              <a:t>Rheum</a:t>
            </a:r>
            <a:r>
              <a:rPr lang="fr-FR" b="1" i="1" dirty="0" smtClean="0"/>
              <a:t> 2018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530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fr-FR" b="1" dirty="0"/>
              <a:t>Différences </a:t>
            </a:r>
            <a:r>
              <a:rPr lang="fr-FR" b="1" dirty="0" smtClean="0"/>
              <a:t>d’efficacité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9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fr-FR" sz="2400" b="1" dirty="0" smtClean="0"/>
              <a:t>Méta-analyse : </a:t>
            </a:r>
            <a:r>
              <a:rPr lang="en-US" sz="2400" b="1" dirty="0" smtClean="0"/>
              <a:t>11 </a:t>
            </a:r>
            <a:r>
              <a:rPr lang="en-US" sz="2400" b="1" dirty="0" err="1" smtClean="0"/>
              <a:t>études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regroupant</a:t>
            </a:r>
            <a:r>
              <a:rPr lang="en-US" sz="2400" b="1" dirty="0" smtClean="0"/>
              <a:t> 829 patients MICI </a:t>
            </a:r>
            <a:r>
              <a:rPr lang="en-US" sz="2400" b="1" dirty="0" err="1" smtClean="0"/>
              <a:t>traités</a:t>
            </a:r>
            <a:r>
              <a:rPr lang="en-US" sz="2400" b="1" dirty="0" smtClean="0"/>
              <a:t> par CT-P13</a:t>
            </a:r>
            <a:endParaRPr lang="en-US" sz="2400" b="1" dirty="0"/>
          </a:p>
          <a:p>
            <a:pPr marL="457200" lvl="1" indent="0" algn="just">
              <a:buNone/>
            </a:pPr>
            <a:endParaRPr lang="fr-FR" sz="2000" b="1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967222"/>
              </p:ext>
            </p:extLst>
          </p:nvPr>
        </p:nvGraphicFramePr>
        <p:xfrm>
          <a:off x="1857829" y="2583544"/>
          <a:ext cx="8171541" cy="3294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974"/>
                <a:gridCol w="2279137"/>
                <a:gridCol w="2149430"/>
              </a:tblGrid>
              <a:tr h="400104">
                <a:tc>
                  <a:txBody>
                    <a:bodyPr/>
                    <a:lstStyle/>
                    <a:p>
                      <a:r>
                        <a:rPr lang="fr-FR" dirty="0" smtClean="0"/>
                        <a:t>Induction</a:t>
                      </a:r>
                      <a:r>
                        <a:rPr lang="fr-FR" baseline="0" dirty="0" smtClean="0"/>
                        <a:t> par CT-P13</a:t>
                      </a:r>
                      <a:endParaRPr lang="fr-F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Crohn</a:t>
                      </a:r>
                      <a:endParaRPr lang="fr-F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RCH</a:t>
                      </a:r>
                      <a:endParaRPr lang="fr-F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696039">
                <a:tc>
                  <a:txBody>
                    <a:bodyPr/>
                    <a:lstStyle/>
                    <a:p>
                      <a:r>
                        <a:rPr lang="fr-FR" dirty="0" smtClean="0"/>
                        <a:t>Réponse clinique 3</a:t>
                      </a:r>
                      <a:r>
                        <a:rPr lang="fr-FR" baseline="0" dirty="0" smtClean="0"/>
                        <a:t> mois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0.79 (0.65-0.88)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0.74 (0.65-0.82) 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696039">
                <a:tc>
                  <a:txBody>
                    <a:bodyPr/>
                    <a:lstStyle/>
                    <a:p>
                      <a:r>
                        <a:rPr lang="fr-FR" dirty="0" smtClean="0"/>
                        <a:t>Réponse</a:t>
                      </a:r>
                      <a:r>
                        <a:rPr lang="fr-FR" baseline="0" dirty="0" smtClean="0"/>
                        <a:t> clinique 6 mois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0.77 (0.63-0.86)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0.77 (0.67-0.85) 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4032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Switch par CT-P13</a:t>
                      </a:r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03261">
                <a:tc>
                  <a:txBody>
                    <a:bodyPr/>
                    <a:lstStyle/>
                    <a:p>
                      <a:r>
                        <a:rPr lang="fr-FR" dirty="0" smtClean="0"/>
                        <a:t>Réponse maintenue</a:t>
                      </a:r>
                      <a:r>
                        <a:rPr lang="fr-FR" baseline="0" dirty="0" smtClean="0"/>
                        <a:t> 6 mois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0.85 (0.71-0.93)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0.96 (0.58-1.00)</a:t>
                      </a:r>
                      <a:endParaRPr lang="fr-FR" dirty="0"/>
                    </a:p>
                  </a:txBody>
                  <a:tcPr/>
                </a:tc>
              </a:tr>
              <a:tr h="696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Réponse maintenue</a:t>
                      </a:r>
                      <a:r>
                        <a:rPr lang="fr-FR" baseline="0" dirty="0" smtClean="0"/>
                        <a:t> 12 mois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0.75 (0.44-0.92)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0.83 (0.19-0.99)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378824" y="6063734"/>
            <a:ext cx="539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Adapté de </a:t>
            </a:r>
            <a:r>
              <a:rPr lang="fr-FR" b="1" i="1" dirty="0" err="1" smtClean="0"/>
              <a:t>Komaki</a:t>
            </a:r>
            <a:r>
              <a:rPr lang="fr-FR" b="1" i="1" dirty="0" smtClean="0"/>
              <a:t> </a:t>
            </a:r>
            <a:r>
              <a:rPr lang="fr-FR" b="1" i="1" dirty="0"/>
              <a:t>et al, Aliment </a:t>
            </a:r>
            <a:r>
              <a:rPr lang="fr-FR" b="1" i="1" dirty="0" err="1"/>
              <a:t>Pharmacol</a:t>
            </a:r>
            <a:r>
              <a:rPr lang="fr-FR" b="1" i="1" dirty="0"/>
              <a:t> </a:t>
            </a:r>
            <a:r>
              <a:rPr lang="fr-FR" b="1" i="1" dirty="0" err="1"/>
              <a:t>Ther</a:t>
            </a:r>
            <a:r>
              <a:rPr lang="fr-FR" b="1" i="1" dirty="0"/>
              <a:t>, 2017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338696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fr-FR" b="1" dirty="0" smtClean="0"/>
              <a:t>L’étude qu’on attendait pour le Crohn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9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2400" b="1" dirty="0" smtClean="0"/>
              <a:t>Phase </a:t>
            </a:r>
            <a:r>
              <a:rPr lang="fr-FR" sz="2400" b="1" dirty="0"/>
              <a:t>III </a:t>
            </a:r>
            <a:r>
              <a:rPr lang="fr-FR" sz="2400" b="1" dirty="0" err="1"/>
              <a:t>Randomized</a:t>
            </a:r>
            <a:r>
              <a:rPr lang="fr-FR" sz="2400" b="1" dirty="0"/>
              <a:t> </a:t>
            </a:r>
            <a:r>
              <a:rPr lang="fr-FR" sz="2400" b="1" dirty="0" err="1"/>
              <a:t>Controlled</a:t>
            </a:r>
            <a:r>
              <a:rPr lang="fr-FR" sz="2400" b="1" dirty="0"/>
              <a:t> Trial to Compare </a:t>
            </a:r>
            <a:r>
              <a:rPr lang="fr-FR" sz="2400" b="1" dirty="0" err="1"/>
              <a:t>Biosimilar</a:t>
            </a:r>
            <a:r>
              <a:rPr lang="fr-FR" sz="2400" b="1" dirty="0"/>
              <a:t> Infliximab (CT-P13) </a:t>
            </a:r>
            <a:r>
              <a:rPr lang="fr-FR" sz="2400" b="1" dirty="0" err="1"/>
              <a:t>with</a:t>
            </a:r>
            <a:r>
              <a:rPr lang="fr-FR" sz="2400" b="1" dirty="0"/>
              <a:t> </a:t>
            </a:r>
            <a:r>
              <a:rPr lang="fr-FR" sz="2400" b="1" dirty="0" err="1"/>
              <a:t>Innovator</a:t>
            </a:r>
            <a:r>
              <a:rPr lang="fr-FR" sz="2400" b="1" dirty="0"/>
              <a:t> </a:t>
            </a:r>
            <a:r>
              <a:rPr lang="fr-FR" sz="2400" b="1" dirty="0" smtClean="0"/>
              <a:t>Infliximab </a:t>
            </a:r>
            <a:r>
              <a:rPr lang="fr-FR" sz="2400" b="1" dirty="0"/>
              <a:t>in Patients </a:t>
            </a:r>
            <a:r>
              <a:rPr lang="fr-FR" sz="2400" b="1" dirty="0" err="1"/>
              <a:t>with</a:t>
            </a:r>
            <a:r>
              <a:rPr lang="fr-FR" sz="2400" b="1" dirty="0"/>
              <a:t> Active </a:t>
            </a:r>
            <a:r>
              <a:rPr lang="fr-FR" sz="2400" b="1" dirty="0" err="1"/>
              <a:t>Crohn’s</a:t>
            </a:r>
            <a:r>
              <a:rPr lang="fr-FR" sz="2400" b="1" dirty="0"/>
              <a:t> </a:t>
            </a:r>
            <a:r>
              <a:rPr lang="fr-FR" sz="2400" b="1" dirty="0" err="1"/>
              <a:t>Disease</a:t>
            </a:r>
            <a:r>
              <a:rPr lang="fr-FR" sz="2400" b="1" dirty="0"/>
              <a:t>: 1-year maintenance and </a:t>
            </a:r>
            <a:r>
              <a:rPr lang="fr-FR" sz="2400" b="1" dirty="0" err="1"/>
              <a:t>switching</a:t>
            </a:r>
            <a:r>
              <a:rPr lang="fr-FR" sz="2400" b="1" dirty="0"/>
              <a:t> </a:t>
            </a:r>
            <a:r>
              <a:rPr lang="fr-FR" sz="2400" b="1" dirty="0" err="1"/>
              <a:t>results</a:t>
            </a:r>
            <a:r>
              <a:rPr lang="fr-FR" sz="2400" b="1" dirty="0"/>
              <a:t>. Kim et al. UEGW 2017</a:t>
            </a:r>
            <a:endParaRPr lang="fr-FR" sz="2400" b="1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3211" y="2914026"/>
            <a:ext cx="5928702" cy="34464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9251" y="4214710"/>
            <a:ext cx="6108537" cy="2710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089239" y="5125725"/>
            <a:ext cx="6108537" cy="2710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089239" y="6089416"/>
            <a:ext cx="6108537" cy="2710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25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fr-FR" b="1" dirty="0"/>
              <a:t>Différences d’effets </a:t>
            </a:r>
            <a:r>
              <a:rPr lang="fr-FR" b="1" dirty="0" smtClean="0"/>
              <a:t>indésirables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9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/>
            <a:endParaRPr lang="fr-FR" sz="2400" b="1" dirty="0" smtClean="0"/>
          </a:p>
          <a:p>
            <a:pPr algn="just"/>
            <a:endParaRPr lang="fr-FR" sz="2400" b="1" dirty="0" smtClean="0"/>
          </a:p>
          <a:p>
            <a:pPr algn="just"/>
            <a:endParaRPr lang="fr-FR" sz="2400" b="1" dirty="0" smtClean="0"/>
          </a:p>
          <a:p>
            <a:pPr marL="457200" lvl="1" indent="0" algn="just">
              <a:buNone/>
            </a:pPr>
            <a:endParaRPr lang="fr-FR" sz="2000" b="1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071" y="1881591"/>
            <a:ext cx="3365284" cy="440169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225" y="1881590"/>
            <a:ext cx="3429730" cy="44016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7228" y="3404055"/>
            <a:ext cx="2605088" cy="1214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663641" y="3658053"/>
            <a:ext cx="2605088" cy="1084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241957" y="6263696"/>
            <a:ext cx="316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i="1" dirty="0"/>
              <a:t>Yoo et al, Ann Rheum Dis, 2017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62574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fr-FR" b="1" dirty="0"/>
              <a:t>Différences </a:t>
            </a:r>
            <a:r>
              <a:rPr lang="fr-FR" b="1" dirty="0" smtClean="0"/>
              <a:t>d’immunogénicité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9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400" b="1" dirty="0" smtClean="0"/>
              <a:t>PLANETRA 						</a:t>
            </a:r>
            <a:r>
              <a:rPr lang="en-US" sz="1800" b="1" i="1" dirty="0" err="1" smtClean="0"/>
              <a:t>Yoo</a:t>
            </a:r>
            <a:r>
              <a:rPr lang="en-US" sz="1800" b="1" i="1" dirty="0" smtClean="0"/>
              <a:t> et al, Ann Rheum Dis, 2017</a:t>
            </a:r>
          </a:p>
          <a:p>
            <a:pPr lvl="1" algn="just"/>
            <a:r>
              <a:rPr lang="en-US" sz="2000" b="1" dirty="0" err="1" smtClean="0"/>
              <a:t>Taux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d’Ac</a:t>
            </a:r>
            <a:r>
              <a:rPr lang="en-US" sz="2000" b="1" dirty="0" smtClean="0"/>
              <a:t> anti-</a:t>
            </a:r>
            <a:r>
              <a:rPr lang="en-US" sz="2000" b="1" dirty="0" err="1" smtClean="0"/>
              <a:t>médicament</a:t>
            </a:r>
            <a:r>
              <a:rPr lang="en-US" sz="2000" b="1" dirty="0" smtClean="0"/>
              <a:t> comparable à 2 </a:t>
            </a:r>
            <a:r>
              <a:rPr lang="en-US" sz="2000" b="1" dirty="0" err="1" smtClean="0"/>
              <a:t>ans</a:t>
            </a:r>
            <a:r>
              <a:rPr lang="en-US" sz="2000" b="1" dirty="0" smtClean="0"/>
              <a:t> : </a:t>
            </a:r>
            <a:r>
              <a:rPr lang="en-US" sz="2000" b="1" dirty="0" smtClean="0">
                <a:solidFill>
                  <a:srgbClr val="FF0000"/>
                </a:solidFill>
              </a:rPr>
              <a:t>CT-P13 40.3</a:t>
            </a:r>
            <a:r>
              <a:rPr lang="en-US" sz="2000" b="1" dirty="0">
                <a:solidFill>
                  <a:srgbClr val="FF0000"/>
                </a:solidFill>
              </a:rPr>
              <a:t>% vs </a:t>
            </a:r>
            <a:r>
              <a:rPr lang="en-US" sz="2000" b="1" dirty="0" smtClean="0">
                <a:solidFill>
                  <a:srgbClr val="FF0000"/>
                </a:solidFill>
              </a:rPr>
              <a:t>IFX 44.8% </a:t>
            </a:r>
            <a:r>
              <a:rPr lang="en-US" sz="2000" b="1" dirty="0" smtClean="0"/>
              <a:t>(NS)</a:t>
            </a:r>
          </a:p>
          <a:p>
            <a:pPr lvl="1" algn="just"/>
            <a:endParaRPr lang="en-US" sz="2000" b="1" dirty="0" smtClean="0"/>
          </a:p>
          <a:p>
            <a:pPr algn="just"/>
            <a:r>
              <a:rPr lang="fr-FR" sz="2400" b="1" dirty="0" smtClean="0"/>
              <a:t>PANTS						 </a:t>
            </a:r>
            <a:r>
              <a:rPr lang="fr-FR" sz="1800" b="1" i="1" dirty="0" smtClean="0"/>
              <a:t>Kennedy et al, OP031 ECCO 2018</a:t>
            </a:r>
            <a:endParaRPr lang="fr-FR" sz="2400" b="1" i="1" dirty="0" smtClean="0"/>
          </a:p>
          <a:p>
            <a:pPr lvl="1" algn="just"/>
            <a:r>
              <a:rPr lang="en-GB" sz="2000" b="1" dirty="0" smtClean="0"/>
              <a:t>At </a:t>
            </a:r>
            <a:r>
              <a:rPr lang="en-GB" sz="2000" b="1" dirty="0"/>
              <a:t>week 54, the immunogenicity rate for REM, CT-P13 and ADL was </a:t>
            </a:r>
            <a:r>
              <a:rPr lang="en-GB" sz="2000" b="1" dirty="0">
                <a:solidFill>
                  <a:srgbClr val="FF0000"/>
                </a:solidFill>
              </a:rPr>
              <a:t>26%, 28% and 11% </a:t>
            </a:r>
            <a:r>
              <a:rPr lang="en-GB" sz="2000" b="1" dirty="0"/>
              <a:t>rising to </a:t>
            </a:r>
            <a:r>
              <a:rPr lang="en-GB" sz="2000" b="1" dirty="0">
                <a:solidFill>
                  <a:srgbClr val="FF0000"/>
                </a:solidFill>
              </a:rPr>
              <a:t>42%, 38% and 23%</a:t>
            </a:r>
            <a:r>
              <a:rPr lang="en-GB" sz="2000" b="1" dirty="0"/>
              <a:t> by 3 years respectively (IFX vs. ADL p &lt; 0.0001, </a:t>
            </a:r>
            <a:r>
              <a:rPr lang="en-GB" sz="2000" b="1" dirty="0" err="1"/>
              <a:t>Remicade</a:t>
            </a:r>
            <a:r>
              <a:rPr lang="en-GB" sz="2000" b="1" dirty="0"/>
              <a:t> vs. CT-P13 p = 0.25</a:t>
            </a:r>
            <a:r>
              <a:rPr lang="en-GB" sz="2000" b="1" dirty="0" smtClean="0"/>
              <a:t>)</a:t>
            </a:r>
          </a:p>
          <a:p>
            <a:pPr lvl="1" algn="just"/>
            <a:endParaRPr lang="fr-FR" sz="2000" b="1" dirty="0" smtClean="0"/>
          </a:p>
          <a:p>
            <a:pPr algn="just"/>
            <a:r>
              <a:rPr lang="fr-FR" sz="2400" b="1" dirty="0" smtClean="0"/>
              <a:t>COCHIN					    </a:t>
            </a:r>
            <a:r>
              <a:rPr lang="fr-FR" sz="1800" b="1" i="1" dirty="0" err="1" smtClean="0"/>
              <a:t>Avouac</a:t>
            </a:r>
            <a:r>
              <a:rPr lang="fr-FR" sz="1800" b="1" i="1" dirty="0" smtClean="0"/>
              <a:t> et al, </a:t>
            </a:r>
            <a:r>
              <a:rPr lang="fr-FR" sz="1800" b="1" i="1" dirty="0" err="1" smtClean="0"/>
              <a:t>Semin</a:t>
            </a:r>
            <a:r>
              <a:rPr lang="fr-FR" sz="1800" b="1" i="1" dirty="0" smtClean="0"/>
              <a:t> </a:t>
            </a:r>
            <a:r>
              <a:rPr lang="fr-FR" sz="1800" b="1" i="1" dirty="0" err="1" smtClean="0"/>
              <a:t>Arthritis</a:t>
            </a:r>
            <a:r>
              <a:rPr lang="fr-FR" sz="1800" b="1" i="1" dirty="0" smtClean="0"/>
              <a:t> </a:t>
            </a:r>
            <a:r>
              <a:rPr lang="fr-FR" sz="1800" b="1" i="1" dirty="0" err="1" smtClean="0"/>
              <a:t>Rheum</a:t>
            </a:r>
            <a:r>
              <a:rPr lang="fr-FR" sz="1800" b="1" i="1" dirty="0" smtClean="0"/>
              <a:t> 2018</a:t>
            </a:r>
            <a:endParaRPr lang="fr-FR" sz="2400" b="1" i="1" dirty="0" smtClean="0"/>
          </a:p>
          <a:p>
            <a:pPr lvl="1" algn="just"/>
            <a:r>
              <a:rPr lang="en-US" altLang="fr-FR" sz="2000" b="1" dirty="0" err="1" smtClean="0">
                <a:cs typeface="Times New Roman" pitchFamily="18" charset="0"/>
              </a:rPr>
              <a:t>Taux</a:t>
            </a:r>
            <a:r>
              <a:rPr lang="en-US" altLang="fr-FR" sz="2000" b="1" dirty="0" smtClean="0">
                <a:cs typeface="Times New Roman" pitchFamily="18" charset="0"/>
              </a:rPr>
              <a:t> </a:t>
            </a:r>
            <a:r>
              <a:rPr lang="en-US" altLang="fr-FR" sz="2000" b="1" dirty="0" err="1">
                <a:cs typeface="Times New Roman" pitchFamily="18" charset="0"/>
              </a:rPr>
              <a:t>résiduels</a:t>
            </a:r>
            <a:r>
              <a:rPr lang="en-US" altLang="fr-FR" sz="2000" b="1" dirty="0">
                <a:cs typeface="Times New Roman" pitchFamily="18" charset="0"/>
              </a:rPr>
              <a:t> </a:t>
            </a:r>
            <a:r>
              <a:rPr lang="en-US" altLang="fr-FR" sz="2000" b="1" dirty="0" err="1">
                <a:cs typeface="Times New Roman" pitchFamily="18" charset="0"/>
              </a:rPr>
              <a:t>d’infliximab</a:t>
            </a:r>
            <a:r>
              <a:rPr lang="en-US" altLang="fr-FR" sz="2000" b="1" dirty="0">
                <a:cs typeface="Times New Roman" pitchFamily="18" charset="0"/>
              </a:rPr>
              <a:t> non </a:t>
            </a:r>
            <a:r>
              <a:rPr lang="en-US" altLang="fr-FR" sz="2000" b="1" dirty="0" err="1">
                <a:cs typeface="Times New Roman" pitchFamily="18" charset="0"/>
              </a:rPr>
              <a:t>modifiés</a:t>
            </a:r>
            <a:r>
              <a:rPr lang="en-US" altLang="fr-FR" sz="2000" b="1" dirty="0">
                <a:cs typeface="Times New Roman" pitchFamily="18" charset="0"/>
              </a:rPr>
              <a:t> : </a:t>
            </a:r>
            <a:r>
              <a:rPr lang="en-US" altLang="fr-FR" sz="2000" b="1" dirty="0">
                <a:solidFill>
                  <a:srgbClr val="FF0000"/>
                </a:solidFill>
                <a:cs typeface="Times New Roman" pitchFamily="18" charset="0"/>
              </a:rPr>
              <a:t>5,9±5µg/mL vs. 7,8±6µg/mL</a:t>
            </a:r>
            <a:r>
              <a:rPr lang="en-US" altLang="fr-FR" sz="2000" b="1" dirty="0">
                <a:cs typeface="Times New Roman" pitchFamily="18" charset="0"/>
              </a:rPr>
              <a:t> (p=0,09) </a:t>
            </a:r>
          </a:p>
          <a:p>
            <a:pPr algn="just"/>
            <a:endParaRPr lang="fr-FR" sz="2400" b="1" dirty="0" smtClean="0"/>
          </a:p>
          <a:p>
            <a:pPr algn="just"/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3041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fr-FR" b="1" dirty="0"/>
              <a:t>Différences </a:t>
            </a:r>
            <a:r>
              <a:rPr lang="fr-FR" b="1" dirty="0" smtClean="0"/>
              <a:t>d’immunogénicité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9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2400" b="1" dirty="0" smtClean="0"/>
              <a:t>Ce sont les mêmes </a:t>
            </a:r>
            <a:r>
              <a:rPr lang="fr-FR" sz="2400" b="1" dirty="0" err="1" smtClean="0"/>
              <a:t>Ac</a:t>
            </a:r>
            <a:r>
              <a:rPr lang="fr-FR" sz="2400" b="1" dirty="0"/>
              <a:t> </a:t>
            </a:r>
            <a:endParaRPr lang="fr-FR" sz="2400" b="1" dirty="0" smtClean="0"/>
          </a:p>
          <a:p>
            <a:pPr algn="just"/>
            <a:endParaRPr lang="fr-FR" sz="2400" b="1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283"/>
          <a:stretch/>
        </p:blipFill>
        <p:spPr>
          <a:xfrm>
            <a:off x="3523128" y="2354236"/>
            <a:ext cx="5083215" cy="37785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0950" y="5788840"/>
            <a:ext cx="3320385" cy="22156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21430" y="6141670"/>
            <a:ext cx="293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/>
              <a:t>Reinisch</a:t>
            </a:r>
            <a:r>
              <a:rPr lang="fr-FR" b="1" i="1" dirty="0"/>
              <a:t> et al, </a:t>
            </a:r>
            <a:r>
              <a:rPr lang="fr-FR" b="1" i="1" dirty="0" err="1"/>
              <a:t>BioDrugs</a:t>
            </a:r>
            <a:r>
              <a:rPr lang="fr-FR" b="1" i="1" dirty="0"/>
              <a:t> 2017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131680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fr-FR" b="1" dirty="0" smtClean="0"/>
              <a:t>Quelles sont les économies envisagées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9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fr-FR" sz="2400" b="1" dirty="0" smtClean="0"/>
              <a:t>Réduction du prix selon les molécules, les pays et les marchés : 15 – 70 %</a:t>
            </a:r>
          </a:p>
          <a:p>
            <a:pPr algn="just"/>
            <a:r>
              <a:rPr lang="fr-FR" sz="2400" b="1" dirty="0" smtClean="0"/>
              <a:t>Effet concurrentiel avec baisse du prix du </a:t>
            </a:r>
            <a:r>
              <a:rPr lang="fr-FR" sz="2400" b="1" dirty="0" err="1" smtClean="0"/>
              <a:t>Remicade</a:t>
            </a:r>
            <a:r>
              <a:rPr lang="fr-FR" sz="2400" b="1" dirty="0" smtClean="0"/>
              <a:t>®, modification du tarif d’autorité et négociation des centrales d’achat</a:t>
            </a:r>
          </a:p>
          <a:p>
            <a:pPr algn="just"/>
            <a:endParaRPr lang="fr-FR" sz="2400" b="1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505756"/>
              </p:ext>
            </p:extLst>
          </p:nvPr>
        </p:nvGraphicFramePr>
        <p:xfrm>
          <a:off x="1175657" y="3216119"/>
          <a:ext cx="9855199" cy="3416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5071"/>
                <a:gridCol w="1485030"/>
                <a:gridCol w="1290026"/>
                <a:gridCol w="3555072"/>
              </a:tblGrid>
              <a:tr h="754344">
                <a:tc>
                  <a:txBody>
                    <a:bodyPr/>
                    <a:lstStyle/>
                    <a:p>
                      <a:r>
                        <a:rPr lang="fr-FR" dirty="0" smtClean="0"/>
                        <a:t>Produit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Tarif par UCD</a:t>
                      </a:r>
                      <a:r>
                        <a:rPr lang="fr-FR" baseline="0" dirty="0" smtClean="0"/>
                        <a:t> en 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Remarques</a:t>
                      </a:r>
                      <a:endParaRPr lang="fr-FR" dirty="0"/>
                    </a:p>
                  </a:txBody>
                  <a:tcPr/>
                </a:tc>
              </a:tr>
              <a:tr h="437041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Remicade</a:t>
                      </a:r>
                      <a:r>
                        <a:rPr lang="fr-FR" dirty="0" smtClean="0"/>
                        <a:t>®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01/06/2011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482,67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37041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Remicade</a:t>
                      </a:r>
                      <a:r>
                        <a:rPr lang="fr-FR" dirty="0" smtClean="0"/>
                        <a:t>®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01/11/2014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434,40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-10%</a:t>
                      </a:r>
                      <a:r>
                        <a:rPr lang="fr-FR" baseline="0" dirty="0" smtClean="0"/>
                        <a:t> à l’arrivée des </a:t>
                      </a:r>
                      <a:r>
                        <a:rPr lang="fr-FR" baseline="0" dirty="0" err="1" smtClean="0"/>
                        <a:t>biosimilaires</a:t>
                      </a:r>
                      <a:endParaRPr lang="fr-FR" dirty="0"/>
                    </a:p>
                  </a:txBody>
                  <a:tcPr/>
                </a:tc>
              </a:tr>
              <a:tr h="437041">
                <a:tc>
                  <a:txBody>
                    <a:bodyPr/>
                    <a:lstStyle/>
                    <a:p>
                      <a:r>
                        <a:rPr lang="fr-FR" dirty="0" smtClean="0"/>
                        <a:t>Inflectra®,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Remsima</a:t>
                      </a:r>
                      <a:r>
                        <a:rPr lang="fr-FR" dirty="0" smtClean="0"/>
                        <a:t>®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24/12/2014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434,4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37041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Remicade</a:t>
                      </a:r>
                      <a:r>
                        <a:rPr lang="fr-FR" dirty="0" smtClean="0"/>
                        <a:t>®, Inflectra®, </a:t>
                      </a:r>
                      <a:r>
                        <a:rPr lang="fr-FR" dirty="0" err="1" smtClean="0"/>
                        <a:t>Remsima</a:t>
                      </a:r>
                      <a:r>
                        <a:rPr lang="fr-FR" dirty="0" smtClean="0"/>
                        <a:t>®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01/09/2016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382,27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JO 11/03/2016</a:t>
                      </a:r>
                      <a:endParaRPr lang="fr-FR" dirty="0"/>
                    </a:p>
                  </a:txBody>
                  <a:tcPr/>
                </a:tc>
              </a:tr>
              <a:tr h="437041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Flixabi</a:t>
                      </a:r>
                      <a:r>
                        <a:rPr lang="fr-FR" dirty="0" smtClean="0"/>
                        <a:t>®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21/08/2017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- 52 % !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Appel d’offre</a:t>
                      </a:r>
                      <a:r>
                        <a:rPr lang="fr-FR" baseline="0" dirty="0" smtClean="0"/>
                        <a:t> de l’AGEPS pour l’APHP</a:t>
                      </a:r>
                    </a:p>
                    <a:p>
                      <a:r>
                        <a:rPr lang="fr-FR" baseline="0" dirty="0" smtClean="0"/>
                        <a:t>Economie attendue : 13 M€ par an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14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fr-FR" b="1" dirty="0" smtClean="0"/>
              <a:t>Quelles sont les économies envisagées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9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2400" b="1" dirty="0" smtClean="0"/>
              <a:t>Etude Le Pen </a:t>
            </a:r>
            <a:r>
              <a:rPr lang="fr-FR" sz="2400" b="1" dirty="0"/>
              <a:t>– </a:t>
            </a:r>
            <a:r>
              <a:rPr lang="fr-FR" sz="2400" b="1" dirty="0" smtClean="0"/>
              <a:t>MSD </a:t>
            </a:r>
          </a:p>
          <a:p>
            <a:r>
              <a:rPr lang="fr-FR" sz="2400" b="1" dirty="0" smtClean="0"/>
              <a:t>Hôpitaux publics français : 85 % des prescriptions d’Infliximab</a:t>
            </a:r>
          </a:p>
          <a:p>
            <a:r>
              <a:rPr lang="fr-FR" sz="2400" b="1" dirty="0" smtClean="0"/>
              <a:t>A l’introduction </a:t>
            </a:r>
            <a:r>
              <a:rPr lang="fr-FR" sz="2400" b="1" dirty="0"/>
              <a:t>des </a:t>
            </a:r>
            <a:r>
              <a:rPr lang="fr-FR" sz="2400" b="1" dirty="0" err="1" smtClean="0"/>
              <a:t>biosimilaires</a:t>
            </a:r>
            <a:r>
              <a:rPr lang="fr-FR" sz="2400" b="1" dirty="0" smtClean="0"/>
              <a:t> de l’infliximab entre 02/2015 et 03/2016</a:t>
            </a:r>
            <a:endParaRPr lang="fr-FR" sz="2400" b="1" dirty="0"/>
          </a:p>
          <a:p>
            <a:r>
              <a:rPr lang="fr-FR" sz="2400" b="1" dirty="0"/>
              <a:t>E</a:t>
            </a:r>
            <a:r>
              <a:rPr lang="fr-FR" sz="2400" b="1" dirty="0" smtClean="0"/>
              <a:t>conomie évaluée à </a:t>
            </a:r>
            <a:r>
              <a:rPr lang="fr-FR" sz="2400" b="1" dirty="0"/>
              <a:t>65 millions </a:t>
            </a:r>
            <a:r>
              <a:rPr lang="fr-FR" sz="2400" b="1" dirty="0" smtClean="0"/>
              <a:t>€ HT</a:t>
            </a:r>
          </a:p>
          <a:p>
            <a:pPr lvl="1"/>
            <a:r>
              <a:rPr lang="fr-FR" sz="2000" b="1" dirty="0" smtClean="0"/>
              <a:t>36,7 </a:t>
            </a:r>
            <a:r>
              <a:rPr lang="fr-FR" sz="2000" b="1" dirty="0"/>
              <a:t>millions au titre de </a:t>
            </a:r>
            <a:r>
              <a:rPr lang="fr-FR" sz="2000" b="1" dirty="0" err="1" smtClean="0"/>
              <a:t>Remicade</a:t>
            </a:r>
            <a:r>
              <a:rPr lang="fr-FR" sz="2000" dirty="0"/>
              <a:t> ®</a:t>
            </a:r>
            <a:endParaRPr lang="fr-FR" sz="2000" b="1" dirty="0"/>
          </a:p>
          <a:p>
            <a:pPr lvl="1"/>
            <a:r>
              <a:rPr lang="fr-FR" sz="2000" b="1" dirty="0" smtClean="0"/>
              <a:t>28,3 millions </a:t>
            </a:r>
            <a:r>
              <a:rPr lang="fr-FR" sz="2000" b="1" dirty="0"/>
              <a:t>au titre des </a:t>
            </a:r>
            <a:r>
              <a:rPr lang="fr-FR" sz="2000" b="1" dirty="0" err="1" smtClean="0"/>
              <a:t>biosimilaires</a:t>
            </a:r>
            <a:endParaRPr lang="fr-FR" sz="2000" b="1" dirty="0" smtClean="0"/>
          </a:p>
          <a:p>
            <a:pPr lvl="1"/>
            <a:endParaRPr lang="fr-FR" sz="2000" b="1" dirty="0" smtClean="0"/>
          </a:p>
          <a:p>
            <a:pPr marL="457200" lvl="1" indent="0" algn="r">
              <a:buNone/>
            </a:pPr>
            <a:r>
              <a:rPr lang="fr-FR" sz="1800" b="1" i="1" dirty="0" smtClean="0"/>
              <a:t>www.apmnews.com/documents/201702071023100.MSD_EtudeRemicade1</a:t>
            </a:r>
          </a:p>
          <a:p>
            <a:pPr marL="457200" lvl="1" indent="0">
              <a:buNone/>
            </a:pPr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480224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b="1" dirty="0" smtClean="0"/>
              <a:t>Les anti-TNF</a:t>
            </a:r>
            <a:r>
              <a:rPr lang="el-GR" b="1" dirty="0" smtClean="0"/>
              <a:t>α</a:t>
            </a:r>
            <a:r>
              <a:rPr lang="fr-FR" b="1" dirty="0" smtClean="0"/>
              <a:t> : un coût majeur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9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fr-FR" sz="2400" b="1" dirty="0" smtClean="0"/>
              <a:t>Coût des biothérapie : </a:t>
            </a:r>
          </a:p>
          <a:p>
            <a:pPr lvl="1" algn="just"/>
            <a:r>
              <a:rPr lang="fr-FR" sz="2000" b="1" dirty="0"/>
              <a:t>Marché mondial du médicament : env. 1000 milliards USD.</a:t>
            </a:r>
          </a:p>
          <a:p>
            <a:pPr lvl="1" algn="just"/>
            <a:r>
              <a:rPr lang="fr-FR" sz="2000" b="1" dirty="0"/>
              <a:t>Médicaments biologiques : 210 milliards USD en 2016</a:t>
            </a:r>
          </a:p>
          <a:p>
            <a:pPr lvl="1" algn="just"/>
            <a:r>
              <a:rPr lang="fr-FR" sz="2000" b="1" dirty="0" err="1"/>
              <a:t>Remicade</a:t>
            </a:r>
            <a:r>
              <a:rPr lang="fr-FR" sz="2000" b="1" dirty="0"/>
              <a:t>® : </a:t>
            </a:r>
          </a:p>
          <a:p>
            <a:pPr lvl="2" algn="just"/>
            <a:r>
              <a:rPr lang="fr-FR" b="1" dirty="0"/>
              <a:t>Premier poste de dépense médicamenteuse des hôpitaux publics en France</a:t>
            </a:r>
          </a:p>
          <a:p>
            <a:pPr lvl="2" algn="just"/>
            <a:r>
              <a:rPr lang="fr-FR" b="1" dirty="0"/>
              <a:t>Soit 281 M€ environ en </a:t>
            </a:r>
            <a:r>
              <a:rPr lang="fr-FR" b="1" dirty="0" smtClean="0"/>
              <a:t>2014</a:t>
            </a:r>
            <a:endParaRPr lang="fr-FR" sz="2400" b="1" dirty="0" smtClean="0"/>
          </a:p>
          <a:p>
            <a:pPr algn="just"/>
            <a:r>
              <a:rPr lang="fr-FR" sz="2400" b="1" dirty="0"/>
              <a:t>Patients sous anti-TNF</a:t>
            </a:r>
            <a:r>
              <a:rPr lang="el-GR" sz="2400" b="1" dirty="0"/>
              <a:t>α</a:t>
            </a:r>
            <a:r>
              <a:rPr lang="fr-FR" sz="2400" b="1" dirty="0"/>
              <a:t> pour MICI en France : </a:t>
            </a:r>
          </a:p>
          <a:p>
            <a:pPr lvl="1" algn="just"/>
            <a:r>
              <a:rPr lang="fr-FR" sz="2000" b="1" dirty="0"/>
              <a:t> 1/3 des Crohn</a:t>
            </a:r>
          </a:p>
          <a:p>
            <a:pPr lvl="1" algn="just"/>
            <a:r>
              <a:rPr lang="fr-FR" sz="2000" b="1" dirty="0"/>
              <a:t>13 % des RCH</a:t>
            </a:r>
          </a:p>
          <a:p>
            <a:pPr lvl="1"/>
            <a:r>
              <a:rPr lang="fr-FR" sz="2000" b="1" dirty="0"/>
              <a:t>45000 à 50000 patients			</a:t>
            </a:r>
            <a:r>
              <a:rPr lang="fr-FR" sz="1800" b="1" i="1" dirty="0" err="1"/>
              <a:t>Kirschgesner</a:t>
            </a:r>
            <a:r>
              <a:rPr lang="fr-FR" sz="1800" b="1" i="1" dirty="0"/>
              <a:t> et al, Aliment </a:t>
            </a:r>
            <a:r>
              <a:rPr lang="fr-FR" sz="1800" b="1" i="1" dirty="0" err="1"/>
              <a:t>Pharmacol</a:t>
            </a:r>
            <a:r>
              <a:rPr lang="fr-FR" sz="1800" b="1" i="1" dirty="0"/>
              <a:t> </a:t>
            </a:r>
            <a:r>
              <a:rPr lang="fr-FR" sz="1800" b="1" i="1" dirty="0" err="1"/>
              <a:t>ther</a:t>
            </a:r>
            <a:r>
              <a:rPr lang="fr-FR" sz="1800" b="1" i="1" dirty="0"/>
              <a:t> 2017</a:t>
            </a:r>
            <a:endParaRPr lang="fr-FR" sz="2000" b="1" dirty="0"/>
          </a:p>
          <a:p>
            <a:pPr algn="just"/>
            <a:endParaRPr lang="fr-FR" sz="2400" b="1" dirty="0"/>
          </a:p>
          <a:p>
            <a:pPr marL="457200" lvl="1" indent="0" algn="just">
              <a:buNone/>
            </a:pPr>
            <a:endParaRPr lang="fr-FR" sz="2000" b="1" dirty="0"/>
          </a:p>
          <a:p>
            <a:pPr algn="just"/>
            <a:endParaRPr lang="fr-FR" sz="2400" b="1" dirty="0" smtClean="0"/>
          </a:p>
          <a:p>
            <a:pPr lvl="1" algn="just"/>
            <a:endParaRPr lang="fr-F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86287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fr-FR" b="1" dirty="0" smtClean="0"/>
              <a:t>Quelles sont les économies envisagées ?</a:t>
            </a:r>
            <a:endParaRPr lang="fr-FR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54" y="1815532"/>
            <a:ext cx="8602038" cy="47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7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fr-FR" b="1" dirty="0" smtClean="0"/>
              <a:t>Alors, reste-t-il des questions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9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fr-FR" sz="2400" b="1" dirty="0" smtClean="0"/>
              <a:t>SB2 et immunogénicité</a:t>
            </a:r>
          </a:p>
          <a:p>
            <a:pPr lvl="1" algn="just"/>
            <a:r>
              <a:rPr lang="fr-FR" sz="2000" b="1" dirty="0" smtClean="0"/>
              <a:t>Augmentation des ATI de 5 à 12 % dans la PR, sans conséquence clinique (lié aux tests utilisés ?) </a:t>
            </a:r>
            <a:r>
              <a:rPr lang="fr-FR" sz="1800" i="1" dirty="0" err="1" smtClean="0"/>
              <a:t>European</a:t>
            </a:r>
            <a:r>
              <a:rPr lang="fr-FR" sz="1800" i="1" dirty="0" smtClean="0"/>
              <a:t> </a:t>
            </a:r>
            <a:r>
              <a:rPr lang="fr-FR" sz="1800" i="1" dirty="0" err="1"/>
              <a:t>Medicine</a:t>
            </a:r>
            <a:r>
              <a:rPr lang="fr-FR" sz="1800" i="1" dirty="0"/>
              <a:t> Agency. </a:t>
            </a:r>
            <a:r>
              <a:rPr lang="fr-FR" sz="1800" i="1" dirty="0" err="1"/>
              <a:t>Flixabi</a:t>
            </a:r>
            <a:r>
              <a:rPr lang="fr-FR" sz="1800" i="1" dirty="0"/>
              <a:t>. </a:t>
            </a:r>
            <a:r>
              <a:rPr lang="fr-FR" sz="1800" i="1" dirty="0" err="1"/>
              <a:t>Committee</a:t>
            </a:r>
            <a:r>
              <a:rPr lang="fr-FR" sz="1800" i="1" dirty="0"/>
              <a:t> for </a:t>
            </a:r>
            <a:r>
              <a:rPr lang="fr-FR" sz="1800" i="1" dirty="0" err="1"/>
              <a:t>medicinal</a:t>
            </a:r>
            <a:r>
              <a:rPr lang="fr-FR" sz="1800" i="1" dirty="0"/>
              <a:t> </a:t>
            </a:r>
            <a:r>
              <a:rPr lang="fr-FR" sz="1800" i="1" dirty="0" err="1"/>
              <a:t>products</a:t>
            </a:r>
            <a:r>
              <a:rPr lang="fr-FR" sz="1800" i="1" dirty="0"/>
              <a:t> for </a:t>
            </a:r>
            <a:r>
              <a:rPr lang="fr-FR" sz="1800" i="1" dirty="0" err="1"/>
              <a:t>human</a:t>
            </a:r>
            <a:r>
              <a:rPr lang="fr-FR" sz="1800" i="1" dirty="0"/>
              <a:t> </a:t>
            </a:r>
            <a:r>
              <a:rPr lang="fr-FR" sz="1800" i="1" dirty="0" smtClean="0"/>
              <a:t>use. </a:t>
            </a:r>
            <a:r>
              <a:rPr lang="fr-FR" sz="1800" i="1" dirty="0"/>
              <a:t>CHMP </a:t>
            </a:r>
            <a:r>
              <a:rPr lang="fr-FR" sz="1800" i="1" dirty="0" err="1"/>
              <a:t>assessment</a:t>
            </a:r>
            <a:r>
              <a:rPr lang="fr-FR" sz="1800" i="1" dirty="0"/>
              <a:t> </a:t>
            </a:r>
            <a:r>
              <a:rPr lang="fr-FR" sz="1800" i="1" dirty="0" smtClean="0"/>
              <a:t>report. </a:t>
            </a:r>
            <a:r>
              <a:rPr lang="fr-FR" sz="1800" i="1" dirty="0"/>
              <a:t>London: EMA; </a:t>
            </a:r>
            <a:r>
              <a:rPr lang="fr-FR" sz="1800" i="1" dirty="0" smtClean="0"/>
              <a:t>2016</a:t>
            </a:r>
          </a:p>
          <a:p>
            <a:pPr marL="457200" lvl="1" indent="0" algn="just">
              <a:buNone/>
            </a:pPr>
            <a:endParaRPr lang="fr-FR" sz="1800" b="1" i="1" dirty="0" smtClean="0"/>
          </a:p>
          <a:p>
            <a:pPr algn="just"/>
            <a:r>
              <a:rPr lang="fr-FR" sz="2400" b="1" dirty="0" err="1" smtClean="0"/>
              <a:t>Biosimilaires</a:t>
            </a:r>
            <a:r>
              <a:rPr lang="fr-FR" sz="2400" b="1" dirty="0" smtClean="0"/>
              <a:t> de l’</a:t>
            </a:r>
            <a:r>
              <a:rPr lang="fr-FR" sz="2400" b="1" dirty="0" err="1" smtClean="0"/>
              <a:t>Humira</a:t>
            </a:r>
            <a:r>
              <a:rPr lang="fr-FR" sz="2400" dirty="0" smtClean="0"/>
              <a:t>®</a:t>
            </a:r>
            <a:endParaRPr lang="fr-FR" sz="2400" b="1" dirty="0" smtClean="0"/>
          </a:p>
          <a:p>
            <a:pPr lvl="1" algn="just"/>
            <a:r>
              <a:rPr lang="fr-FR" sz="2000" b="1" dirty="0" smtClean="0"/>
              <a:t>Efficacité similaire dans la PR  		    </a:t>
            </a:r>
            <a:r>
              <a:rPr lang="fr-FR" sz="1800" b="1" i="1" dirty="0" err="1" smtClean="0"/>
              <a:t>Weinblatt</a:t>
            </a:r>
            <a:r>
              <a:rPr lang="fr-FR" sz="1800" b="1" i="1" dirty="0" smtClean="0"/>
              <a:t> et al, </a:t>
            </a:r>
            <a:r>
              <a:rPr lang="fr-FR" sz="1800" b="1" i="1" dirty="0" err="1" smtClean="0"/>
              <a:t>Arthritis</a:t>
            </a:r>
            <a:r>
              <a:rPr lang="fr-FR" sz="1800" b="1" i="1" dirty="0" smtClean="0"/>
              <a:t> </a:t>
            </a:r>
            <a:r>
              <a:rPr lang="fr-FR" sz="1800" b="1" i="1" dirty="0" err="1" smtClean="0"/>
              <a:t>Rheumatol</a:t>
            </a:r>
            <a:r>
              <a:rPr lang="fr-FR" sz="1800" b="1" i="1" dirty="0" smtClean="0"/>
              <a:t>. 2018</a:t>
            </a:r>
            <a:r>
              <a:rPr lang="fr-FR" sz="2000" b="1" dirty="0" smtClean="0"/>
              <a:t> </a:t>
            </a:r>
          </a:p>
          <a:p>
            <a:pPr lvl="1" algn="just"/>
            <a:r>
              <a:rPr lang="fr-FR" sz="2000" b="1" dirty="0" smtClean="0"/>
              <a:t>Une seule étude indienne chez 29 patients avec RCH : à 8 semaines, 24.1 % de réponse, 3.5 % de rémission, 13.8 % de tuberculose ! 		        </a:t>
            </a:r>
            <a:r>
              <a:rPr lang="fr-FR" sz="1800" b="1" i="1" dirty="0" err="1" smtClean="0"/>
              <a:t>Midha</a:t>
            </a:r>
            <a:r>
              <a:rPr lang="fr-FR" sz="1800" b="1" i="1" dirty="0" smtClean="0"/>
              <a:t> et al, </a:t>
            </a:r>
            <a:r>
              <a:rPr lang="fr-FR" sz="1800" b="1" i="1" dirty="0" err="1" smtClean="0"/>
              <a:t>Intest</a:t>
            </a:r>
            <a:r>
              <a:rPr lang="fr-FR" sz="1800" b="1" i="1" dirty="0" smtClean="0"/>
              <a:t> </a:t>
            </a:r>
            <a:r>
              <a:rPr lang="fr-FR" sz="1800" b="1" i="1" dirty="0" err="1" smtClean="0"/>
              <a:t>Res</a:t>
            </a:r>
            <a:r>
              <a:rPr lang="fr-FR" sz="1800" b="1" i="1" dirty="0" smtClean="0"/>
              <a:t>. 2018</a:t>
            </a:r>
          </a:p>
          <a:p>
            <a:pPr marL="457200" lvl="1" indent="0" algn="just">
              <a:buNone/>
            </a:pPr>
            <a:endParaRPr lang="fr-FR" sz="2000" b="1" i="1" dirty="0" smtClean="0"/>
          </a:p>
          <a:p>
            <a:r>
              <a:rPr lang="fr-FR" sz="2400" b="1" dirty="0" smtClean="0"/>
              <a:t>Cas cliniques de 3 patients avec </a:t>
            </a:r>
            <a:r>
              <a:rPr lang="fr-FR" sz="2400" b="1" dirty="0" err="1" smtClean="0"/>
              <a:t>Behcet</a:t>
            </a:r>
            <a:r>
              <a:rPr lang="fr-FR" sz="2400" b="1" dirty="0" smtClean="0"/>
              <a:t> ayant échappé rapidement après un switch 						</a:t>
            </a:r>
            <a:r>
              <a:rPr lang="fr-FR" sz="1800" b="1" i="1" dirty="0" err="1" smtClean="0"/>
              <a:t>Cantini</a:t>
            </a:r>
            <a:r>
              <a:rPr lang="fr-FR" sz="1800" b="1" i="1" dirty="0" smtClean="0"/>
              <a:t> et al, </a:t>
            </a:r>
            <a:r>
              <a:rPr lang="fr-FR" sz="1800" b="1" i="1" dirty="0" err="1"/>
              <a:t>Eur</a:t>
            </a:r>
            <a:r>
              <a:rPr lang="fr-FR" sz="1800" b="1" i="1" dirty="0"/>
              <a:t> J </a:t>
            </a:r>
            <a:r>
              <a:rPr lang="fr-FR" sz="1800" b="1" i="1" dirty="0" err="1"/>
              <a:t>Rheumatol</a:t>
            </a:r>
            <a:r>
              <a:rPr lang="fr-FR" sz="1800" b="1" i="1" dirty="0"/>
              <a:t>. </a:t>
            </a:r>
            <a:r>
              <a:rPr lang="fr-FR" sz="1800" b="1" i="1" dirty="0" smtClean="0"/>
              <a:t>2017</a:t>
            </a:r>
            <a:endParaRPr lang="fr-FR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25913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fr-FR" b="1" dirty="0"/>
              <a:t>Alors, reste-t-il des questions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9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fr-FR" sz="2400" b="1" dirty="0" err="1"/>
              <a:t>Biosimilaires</a:t>
            </a:r>
            <a:r>
              <a:rPr lang="fr-FR" sz="2400" b="1" dirty="0"/>
              <a:t> de l’</a:t>
            </a:r>
            <a:r>
              <a:rPr lang="fr-FR" sz="2400" b="1" dirty="0" err="1"/>
              <a:t>Humira</a:t>
            </a:r>
            <a:r>
              <a:rPr lang="fr-FR" sz="2400" dirty="0"/>
              <a:t>®</a:t>
            </a:r>
            <a:endParaRPr lang="fr-FR" sz="2400" b="1" dirty="0"/>
          </a:p>
          <a:p>
            <a:pPr lvl="1" algn="just"/>
            <a:r>
              <a:rPr lang="fr-FR" sz="2000" b="1" dirty="0"/>
              <a:t>Efficacité similaire dans la PR  		     </a:t>
            </a:r>
            <a:r>
              <a:rPr lang="fr-FR" sz="2000" b="1" dirty="0" smtClean="0"/>
              <a:t> </a:t>
            </a:r>
            <a:r>
              <a:rPr lang="fr-FR" sz="1800" b="1" i="1" dirty="0" err="1" smtClean="0"/>
              <a:t>Weinblatt</a:t>
            </a:r>
            <a:r>
              <a:rPr lang="fr-FR" sz="1800" b="1" i="1" dirty="0" smtClean="0"/>
              <a:t> </a:t>
            </a:r>
            <a:r>
              <a:rPr lang="fr-FR" sz="1800" b="1" i="1" dirty="0"/>
              <a:t>et al, </a:t>
            </a:r>
            <a:r>
              <a:rPr lang="fr-FR" sz="1800" b="1" i="1" dirty="0" err="1"/>
              <a:t>Arthritis</a:t>
            </a:r>
            <a:r>
              <a:rPr lang="fr-FR" sz="1800" b="1" i="1" dirty="0"/>
              <a:t> </a:t>
            </a:r>
            <a:r>
              <a:rPr lang="fr-FR" sz="1800" b="1" i="1" dirty="0" err="1"/>
              <a:t>Rheumatol</a:t>
            </a:r>
            <a:r>
              <a:rPr lang="fr-FR" sz="1800" b="1" i="1" dirty="0"/>
              <a:t>. 2018</a:t>
            </a:r>
            <a:r>
              <a:rPr lang="fr-FR" sz="2000" b="1" dirty="0"/>
              <a:t> </a:t>
            </a:r>
          </a:p>
          <a:p>
            <a:pPr lvl="1" algn="just"/>
            <a:r>
              <a:rPr lang="fr-FR" sz="2000" b="1" dirty="0"/>
              <a:t>Une seule étude indienne chez 29 patients avec RCH : à 8 semaines, 24.1 % de réponse, 3.5 % de rémission, 13.8 % de tuberculose ! 		   </a:t>
            </a:r>
            <a:r>
              <a:rPr lang="fr-FR" sz="2000" b="1" dirty="0" smtClean="0"/>
              <a:t>         </a:t>
            </a:r>
            <a:r>
              <a:rPr lang="fr-FR" sz="1800" b="1" i="1" dirty="0" err="1"/>
              <a:t>Midha</a:t>
            </a:r>
            <a:r>
              <a:rPr lang="fr-FR" sz="1800" b="1" i="1" dirty="0"/>
              <a:t> et al, </a:t>
            </a:r>
            <a:r>
              <a:rPr lang="fr-FR" sz="1800" b="1" i="1" dirty="0" err="1"/>
              <a:t>Intest</a:t>
            </a:r>
            <a:r>
              <a:rPr lang="fr-FR" sz="1800" b="1" i="1" dirty="0"/>
              <a:t> </a:t>
            </a:r>
            <a:r>
              <a:rPr lang="fr-FR" sz="1800" b="1" i="1" dirty="0" err="1"/>
              <a:t>Res</a:t>
            </a:r>
            <a:r>
              <a:rPr lang="fr-FR" sz="1800" b="1" i="1" dirty="0"/>
              <a:t>. 2018</a:t>
            </a:r>
          </a:p>
          <a:p>
            <a:pPr algn="just"/>
            <a:r>
              <a:rPr lang="fr-FR" sz="2400" b="1" dirty="0" err="1" smtClean="0"/>
              <a:t>Multiswitch</a:t>
            </a:r>
            <a:r>
              <a:rPr lang="fr-FR" sz="2400" b="1" dirty="0" smtClean="0"/>
              <a:t> ?</a:t>
            </a:r>
          </a:p>
          <a:p>
            <a:pPr algn="just"/>
            <a:r>
              <a:rPr lang="fr-FR" sz="2400" b="1" dirty="0" smtClean="0"/>
              <a:t>Article L 5125-23-2 (12/2016) du code de la santé publique</a:t>
            </a:r>
          </a:p>
          <a:p>
            <a:pPr lvl="1" algn="just"/>
            <a:r>
              <a:rPr lang="fr-FR" sz="2000" b="1" dirty="0" smtClean="0"/>
              <a:t>Possibilité de noter « non substituable » par le prescripteur</a:t>
            </a:r>
          </a:p>
          <a:p>
            <a:pPr lvl="1" algn="just"/>
            <a:r>
              <a:rPr lang="fr-FR" sz="2000" b="1" dirty="0" smtClean="0"/>
              <a:t>Substitution par le pharmacien :</a:t>
            </a:r>
          </a:p>
          <a:p>
            <a:pPr lvl="2" algn="just"/>
            <a:r>
              <a:rPr lang="fr-FR" b="1" dirty="0" smtClean="0"/>
              <a:t>Médicament du même groupe </a:t>
            </a:r>
            <a:r>
              <a:rPr lang="fr-FR" b="1" dirty="0" err="1" smtClean="0"/>
              <a:t>biosimilaire</a:t>
            </a:r>
            <a:endParaRPr lang="fr-FR" b="1" dirty="0" smtClean="0"/>
          </a:p>
          <a:p>
            <a:pPr lvl="2" algn="just"/>
            <a:r>
              <a:rPr lang="fr-FR" b="1" dirty="0" smtClean="0"/>
              <a:t>En initiation de traitement ou pour permettre la continuité d’un traitement initié avec le même </a:t>
            </a:r>
            <a:r>
              <a:rPr lang="fr-FR" b="1" dirty="0" err="1" smtClean="0"/>
              <a:t>biosimilaire</a:t>
            </a:r>
            <a:endParaRPr lang="fr-FR" b="1" dirty="0" smtClean="0"/>
          </a:p>
          <a:p>
            <a:pPr lvl="2" algn="just"/>
            <a:r>
              <a:rPr lang="fr-FR" b="1" dirty="0" smtClean="0"/>
              <a:t>Lorsque le prescripteur ne l’a pas exclue</a:t>
            </a:r>
          </a:p>
        </p:txBody>
      </p:sp>
    </p:spTree>
    <p:extLst>
      <p:ext uri="{BB962C8B-B14F-4D97-AF65-F5344CB8AC3E}">
        <p14:creationId xmlns:p14="http://schemas.microsoft.com/office/powerpoint/2010/main" val="144476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9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2400" b="1" dirty="0"/>
              <a:t>L’inquiétude est passée</a:t>
            </a:r>
          </a:p>
          <a:p>
            <a:r>
              <a:rPr lang="fr-FR" sz="2400" b="1" dirty="0"/>
              <a:t>Les économies sont là</a:t>
            </a:r>
          </a:p>
          <a:p>
            <a:r>
              <a:rPr lang="fr-FR" sz="2400" b="1" dirty="0"/>
              <a:t>Les patients aussi</a:t>
            </a:r>
          </a:p>
          <a:p>
            <a:r>
              <a:rPr lang="fr-FR" sz="2400" b="1" dirty="0"/>
              <a:t>Cela pourrait permettre une meilleure prise en charge </a:t>
            </a:r>
            <a:r>
              <a:rPr lang="fr-FR" sz="2400" b="1"/>
              <a:t>dans </a:t>
            </a:r>
            <a:r>
              <a:rPr lang="fr-FR" sz="2400" b="1" smtClean="0"/>
              <a:t>certains </a:t>
            </a:r>
            <a:r>
              <a:rPr lang="fr-FR" sz="2400" b="1" dirty="0" smtClean="0"/>
              <a:t>pays</a:t>
            </a:r>
          </a:p>
          <a:p>
            <a:pPr lvl="1"/>
            <a:r>
              <a:rPr lang="fr-FR" sz="2000" b="1" dirty="0" smtClean="0"/>
              <a:t>7 pays consomment 75 % des </a:t>
            </a:r>
            <a:r>
              <a:rPr lang="fr-FR" sz="2000" b="1" dirty="0"/>
              <a:t>biothérapies </a:t>
            </a:r>
            <a:r>
              <a:rPr lang="fr-FR" sz="2000" b="1" dirty="0" smtClean="0"/>
              <a:t>!</a:t>
            </a:r>
          </a:p>
          <a:p>
            <a:pPr marL="0" indent="0" algn="r">
              <a:buNone/>
            </a:pPr>
            <a:r>
              <a:rPr lang="fr-FR" sz="1800" b="1" i="1" dirty="0" smtClean="0"/>
              <a:t>https</a:t>
            </a:r>
            <a:r>
              <a:rPr lang="fr-FR" sz="1800" b="1" i="1" dirty="0"/>
              <a:t>://</a:t>
            </a:r>
            <a:r>
              <a:rPr lang="fr-FR" sz="1800" b="1" i="1" dirty="0" smtClean="0"/>
              <a:t>pharmacie.hug-ge.ch/ens/conferences/2017_Biosimilaires_ColloquePharmacie.pdf</a:t>
            </a:r>
            <a:endParaRPr lang="fr-FR" sz="2400" b="1" dirty="0" smtClean="0"/>
          </a:p>
          <a:p>
            <a:r>
              <a:rPr lang="fr-FR" sz="2400" b="1" dirty="0" smtClean="0"/>
              <a:t>ECCO </a:t>
            </a:r>
            <a:r>
              <a:rPr lang="fr-FR" sz="2400" b="1" dirty="0" err="1" smtClean="0"/>
              <a:t>statement</a:t>
            </a:r>
            <a:r>
              <a:rPr lang="fr-FR" sz="2400" b="1" dirty="0" smtClean="0"/>
              <a:t> 2017</a:t>
            </a:r>
            <a:endParaRPr lang="fr-FR" sz="2400" b="1" dirty="0"/>
          </a:p>
          <a:p>
            <a:pPr lvl="1"/>
            <a:r>
              <a:rPr lang="en-US" sz="2000" b="1" i="1" dirty="0"/>
              <a:t>Switching from the originator to a biosimilar in patients with IBD is acceptable. </a:t>
            </a:r>
            <a:endParaRPr lang="en-US" sz="2000" b="1" i="1" dirty="0" smtClean="0"/>
          </a:p>
          <a:p>
            <a:pPr lvl="1"/>
            <a:r>
              <a:rPr lang="en-US" sz="2000" b="1" i="1" dirty="0" smtClean="0"/>
              <a:t>Adverse </a:t>
            </a:r>
            <a:r>
              <a:rPr lang="en-US" sz="2000" b="1" i="1" dirty="0"/>
              <a:t>events and loss of response due to immunogenicity to a biologic drug cannot be expected to be overcome with a biosimilar of the same molecule.</a:t>
            </a:r>
          </a:p>
        </p:txBody>
      </p:sp>
    </p:spTree>
    <p:extLst>
      <p:ext uri="{BB962C8B-B14F-4D97-AF65-F5344CB8AC3E}">
        <p14:creationId xmlns:p14="http://schemas.microsoft.com/office/powerpoint/2010/main" val="2259293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b="1" dirty="0" smtClean="0"/>
              <a:t>Les anti-TNF</a:t>
            </a:r>
            <a:r>
              <a:rPr lang="el-GR" b="1" dirty="0" smtClean="0"/>
              <a:t>α</a:t>
            </a:r>
            <a:r>
              <a:rPr lang="fr-FR" b="1" dirty="0" smtClean="0"/>
              <a:t> : un coût majeur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9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fr-FR" sz="2400" b="1" dirty="0" smtClean="0"/>
              <a:t>Part des anti-TNF</a:t>
            </a:r>
            <a:r>
              <a:rPr lang="el-GR" sz="2400" b="1" dirty="0" smtClean="0"/>
              <a:t>α</a:t>
            </a:r>
            <a:r>
              <a:rPr lang="fr-FR" sz="2400" b="1" dirty="0" smtClean="0"/>
              <a:t> dans les dépenses pour les MICI</a:t>
            </a:r>
          </a:p>
          <a:p>
            <a:pPr algn="just"/>
            <a:endParaRPr lang="fr-FR" sz="2400" b="1" dirty="0"/>
          </a:p>
          <a:p>
            <a:pPr algn="just"/>
            <a:endParaRPr lang="fr-FR" sz="2400" b="1" dirty="0" smtClean="0"/>
          </a:p>
          <a:p>
            <a:pPr algn="just"/>
            <a:endParaRPr lang="fr-FR" sz="2400" b="1" dirty="0"/>
          </a:p>
          <a:p>
            <a:pPr algn="just"/>
            <a:endParaRPr lang="fr-FR" sz="2400" b="1" dirty="0" smtClean="0"/>
          </a:p>
          <a:p>
            <a:pPr algn="just"/>
            <a:endParaRPr lang="fr-FR" sz="2400" b="1" dirty="0"/>
          </a:p>
          <a:p>
            <a:pPr marL="0" indent="0" algn="just">
              <a:buNone/>
            </a:pPr>
            <a:endParaRPr lang="fr-FR" sz="2400" b="1" dirty="0" smtClean="0"/>
          </a:p>
          <a:p>
            <a:pPr marL="0" indent="0" algn="just">
              <a:buNone/>
            </a:pPr>
            <a:endParaRPr lang="fr-FR" sz="2400" b="1" dirty="0"/>
          </a:p>
          <a:p>
            <a:pPr algn="just"/>
            <a:endParaRPr lang="fr-FR" sz="2400" b="1" dirty="0" smtClean="0"/>
          </a:p>
          <a:p>
            <a:pPr algn="just"/>
            <a:endParaRPr lang="fr-FR" sz="2400" b="1" dirty="0" smtClean="0"/>
          </a:p>
          <a:p>
            <a:pPr marL="457200" lvl="1" indent="0" algn="just">
              <a:buNone/>
            </a:pPr>
            <a:r>
              <a:rPr lang="fr-FR" sz="2000" b="1" dirty="0" smtClean="0"/>
              <a:t>							</a:t>
            </a:r>
            <a:r>
              <a:rPr lang="fr-FR" sz="1800" b="1" i="1" dirty="0" smtClean="0"/>
              <a:t>Van </a:t>
            </a:r>
            <a:r>
              <a:rPr lang="fr-FR" sz="1800" b="1" i="1" dirty="0"/>
              <a:t>Der </a:t>
            </a:r>
            <a:r>
              <a:rPr lang="fr-FR" sz="1800" b="1" i="1" dirty="0" err="1" smtClean="0"/>
              <a:t>Valk</a:t>
            </a:r>
            <a:r>
              <a:rPr lang="fr-FR" sz="1800" b="1" i="1" dirty="0" smtClean="0"/>
              <a:t> et al, </a:t>
            </a:r>
            <a:r>
              <a:rPr lang="fr-FR" sz="1800" b="1" i="1" dirty="0"/>
              <a:t>Gut </a:t>
            </a:r>
            <a:r>
              <a:rPr lang="fr-FR" sz="1800" b="1" i="1" dirty="0" smtClean="0"/>
              <a:t>2014</a:t>
            </a:r>
            <a:endParaRPr lang="fr-FR" sz="2000" b="1" i="1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193" y="2610822"/>
            <a:ext cx="9185641" cy="29904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9577" y="2729752"/>
            <a:ext cx="510988" cy="375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700360" y="3319061"/>
            <a:ext cx="443139" cy="376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498601" y="3924504"/>
            <a:ext cx="2711823" cy="376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459380" y="4515054"/>
            <a:ext cx="2751043" cy="371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553450" y="3843338"/>
            <a:ext cx="323849" cy="81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342094" y="2729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719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b="1" dirty="0" smtClean="0"/>
              <a:t>Les anti-TNF</a:t>
            </a:r>
            <a:r>
              <a:rPr lang="el-GR" b="1" dirty="0" smtClean="0"/>
              <a:t>α</a:t>
            </a:r>
            <a:r>
              <a:rPr lang="fr-FR" b="1" dirty="0" smtClean="0"/>
              <a:t> : un coût majeur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9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/>
            <a:endParaRPr lang="fr-FR" sz="2400" b="1" dirty="0" smtClean="0"/>
          </a:p>
          <a:p>
            <a:pPr lvl="1" algn="just"/>
            <a:endParaRPr lang="fr-FR" sz="2000" b="1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6306" y="2043359"/>
            <a:ext cx="5580529" cy="4357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09257" y="2656113"/>
            <a:ext cx="5558972" cy="217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316517" y="3127828"/>
            <a:ext cx="5558972" cy="217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569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b="1" dirty="0" smtClean="0"/>
              <a:t>Les anti-TNF</a:t>
            </a:r>
            <a:r>
              <a:rPr lang="el-GR" b="1" dirty="0" smtClean="0"/>
              <a:t>α</a:t>
            </a:r>
            <a:r>
              <a:rPr lang="fr-FR" b="1" dirty="0" smtClean="0"/>
              <a:t> : un coût majeur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9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/>
            <a:endParaRPr lang="fr-FR" sz="2400" b="1" dirty="0" smtClean="0"/>
          </a:p>
          <a:p>
            <a:pPr lvl="1" algn="just"/>
            <a:endParaRPr lang="fr-FR" sz="2000" b="1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09" y="2026124"/>
            <a:ext cx="5795403" cy="439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5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b="1" dirty="0" smtClean="0"/>
              <a:t>Un </a:t>
            </a:r>
            <a:r>
              <a:rPr lang="fr-FR" b="1" dirty="0" err="1"/>
              <a:t>b</a:t>
            </a:r>
            <a:r>
              <a:rPr lang="fr-FR" b="1" dirty="0" err="1" smtClean="0"/>
              <a:t>iosimilaire</a:t>
            </a:r>
            <a:r>
              <a:rPr lang="fr-FR" b="1" dirty="0" smtClean="0"/>
              <a:t> n’est pas un générique!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54151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fr-FR" sz="2400" b="1" dirty="0" smtClean="0"/>
              <a:t>Médicament issu de la biotechnologie</a:t>
            </a:r>
          </a:p>
          <a:p>
            <a:pPr algn="just"/>
            <a:r>
              <a:rPr lang="fr-FR" sz="2400" b="1" dirty="0" smtClean="0"/>
              <a:t>Présentant une </a:t>
            </a:r>
            <a:r>
              <a:rPr lang="fr-FR" sz="2400" b="1" dirty="0"/>
              <a:t>structure </a:t>
            </a:r>
            <a:r>
              <a:rPr lang="fr-FR" sz="2400" b="1" dirty="0" smtClean="0"/>
              <a:t>protéique</a:t>
            </a:r>
          </a:p>
          <a:p>
            <a:pPr algn="just"/>
            <a:r>
              <a:rPr lang="fr-FR" sz="2400" b="1" dirty="0"/>
              <a:t>P</a:t>
            </a:r>
            <a:r>
              <a:rPr lang="fr-FR" sz="2400" b="1" dirty="0" smtClean="0"/>
              <a:t>roduits </a:t>
            </a:r>
            <a:r>
              <a:rPr lang="fr-FR" sz="2400" b="1" dirty="0"/>
              <a:t>par des organismes </a:t>
            </a:r>
            <a:r>
              <a:rPr lang="fr-FR" sz="2400" b="1" dirty="0" smtClean="0"/>
              <a:t>vivants</a:t>
            </a:r>
            <a:endParaRPr lang="fr-FR" sz="2400" b="1" dirty="0"/>
          </a:p>
          <a:p>
            <a:pPr algn="just"/>
            <a:endParaRPr lang="fr-FR" sz="2400" b="1" dirty="0"/>
          </a:p>
          <a:p>
            <a:pPr algn="just"/>
            <a:endParaRPr lang="fr-FR" sz="2400" b="1" dirty="0"/>
          </a:p>
          <a:p>
            <a:pPr algn="just"/>
            <a:endParaRPr lang="fr-FR" sz="2400" b="1" dirty="0" smtClean="0"/>
          </a:p>
          <a:p>
            <a:pPr algn="just"/>
            <a:endParaRPr lang="fr-FR" sz="2400" b="1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951" y="2048989"/>
            <a:ext cx="4383743" cy="403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8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b="1" dirty="0" smtClean="0"/>
              <a:t>Un </a:t>
            </a:r>
            <a:r>
              <a:rPr lang="fr-FR" b="1" dirty="0" err="1"/>
              <a:t>b</a:t>
            </a:r>
            <a:r>
              <a:rPr lang="fr-FR" b="1" dirty="0" err="1" smtClean="0"/>
              <a:t>iosimilaire</a:t>
            </a:r>
            <a:r>
              <a:rPr lang="fr-FR" b="1" dirty="0" smtClean="0"/>
              <a:t> n’est pas un générique!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54151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 fontAlgn="ctr">
              <a:buNone/>
            </a:pPr>
            <a:endParaRPr lang="fr-FR" sz="2400" dirty="0"/>
          </a:p>
          <a:p>
            <a:pPr algn="just"/>
            <a:r>
              <a:rPr lang="fr-FR" sz="2400" b="1" dirty="0" smtClean="0"/>
              <a:t>Formule Azathioprine : C</a:t>
            </a:r>
            <a:r>
              <a:rPr lang="fr-FR" sz="1800" b="1" dirty="0" smtClean="0"/>
              <a:t>9</a:t>
            </a:r>
            <a:r>
              <a:rPr lang="fr-FR" sz="2400" b="1" dirty="0" smtClean="0"/>
              <a:t>H</a:t>
            </a:r>
            <a:r>
              <a:rPr lang="fr-FR" sz="1800" b="1" dirty="0" smtClean="0"/>
              <a:t>7</a:t>
            </a:r>
            <a:r>
              <a:rPr lang="fr-FR" sz="2400" b="1" dirty="0" smtClean="0"/>
              <a:t>N</a:t>
            </a:r>
            <a:r>
              <a:rPr lang="fr-FR" sz="1800" b="1" dirty="0" smtClean="0"/>
              <a:t>7</a:t>
            </a:r>
            <a:r>
              <a:rPr lang="fr-FR" sz="2400" b="1" dirty="0" smtClean="0"/>
              <a:t>O</a:t>
            </a:r>
            <a:r>
              <a:rPr lang="fr-FR" sz="1800" b="1" dirty="0" smtClean="0"/>
              <a:t>2</a:t>
            </a:r>
            <a:r>
              <a:rPr lang="fr-FR" sz="2400" b="1" dirty="0" smtClean="0"/>
              <a:t>S</a:t>
            </a:r>
          </a:p>
          <a:p>
            <a:pPr algn="just"/>
            <a:r>
              <a:rPr lang="fr-FR" sz="2400" b="1" dirty="0" smtClean="0"/>
              <a:t>Formule Infliximab : C</a:t>
            </a:r>
            <a:r>
              <a:rPr lang="fr-FR" sz="1800" b="1" dirty="0" smtClean="0"/>
              <a:t>6428</a:t>
            </a:r>
            <a:r>
              <a:rPr lang="fr-FR" sz="2400" b="1" dirty="0" smtClean="0"/>
              <a:t>H</a:t>
            </a:r>
            <a:r>
              <a:rPr lang="fr-FR" sz="1800" b="1" dirty="0" smtClean="0"/>
              <a:t>9912</a:t>
            </a:r>
            <a:r>
              <a:rPr lang="fr-FR" sz="2400" b="1" dirty="0" smtClean="0"/>
              <a:t>N</a:t>
            </a:r>
            <a:r>
              <a:rPr lang="fr-FR" sz="1800" b="1" dirty="0" smtClean="0"/>
              <a:t>1694</a:t>
            </a:r>
            <a:r>
              <a:rPr lang="fr-FR" sz="2400" b="1" dirty="0" smtClean="0"/>
              <a:t>O</a:t>
            </a:r>
            <a:r>
              <a:rPr lang="fr-FR" sz="1800" b="1" dirty="0" smtClean="0"/>
              <a:t>1987</a:t>
            </a:r>
            <a:r>
              <a:rPr lang="fr-FR" sz="2400" b="1" dirty="0" smtClean="0"/>
              <a:t>S</a:t>
            </a:r>
            <a:r>
              <a:rPr lang="fr-FR" sz="1800" b="1" dirty="0" smtClean="0"/>
              <a:t>46</a:t>
            </a:r>
          </a:p>
          <a:p>
            <a:pPr algn="just"/>
            <a:endParaRPr lang="fr-FR" sz="2400" b="1" dirty="0"/>
          </a:p>
          <a:p>
            <a:pPr algn="just"/>
            <a:endParaRPr lang="fr-FR" sz="2400" b="1" dirty="0" smtClean="0"/>
          </a:p>
          <a:p>
            <a:pPr algn="just"/>
            <a:endParaRPr lang="fr-FR" sz="2400" b="1" dirty="0"/>
          </a:p>
          <a:p>
            <a:pPr algn="just"/>
            <a:endParaRPr lang="fr-FR" sz="2400" b="1" dirty="0" smtClean="0"/>
          </a:p>
          <a:p>
            <a:pPr algn="just"/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6136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b="1" dirty="0"/>
              <a:t>S</a:t>
            </a:r>
            <a:r>
              <a:rPr lang="fr-FR" b="1" dirty="0" smtClean="0"/>
              <a:t>imilaire ne signifie pas identique!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54151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fr-FR" sz="2400" b="1" dirty="0"/>
              <a:t>Séquence d’acides aminés </a:t>
            </a:r>
            <a:r>
              <a:rPr lang="fr-FR" sz="2400" b="1" dirty="0" smtClean="0"/>
              <a:t>identique</a:t>
            </a:r>
            <a:endParaRPr lang="fr-FR" sz="2400" b="1" dirty="0"/>
          </a:p>
          <a:p>
            <a:pPr algn="just"/>
            <a:r>
              <a:rPr lang="fr-FR" sz="2400" b="1" dirty="0"/>
              <a:t>Mais des différences </a:t>
            </a:r>
          </a:p>
          <a:p>
            <a:pPr lvl="1" algn="just"/>
            <a:r>
              <a:rPr lang="fr-FR" sz="2000" b="1" dirty="0"/>
              <a:t>de glycosylation</a:t>
            </a:r>
          </a:p>
          <a:p>
            <a:pPr lvl="1" algn="just"/>
            <a:r>
              <a:rPr lang="fr-FR" sz="2000" b="1" dirty="0"/>
              <a:t>éventuellement </a:t>
            </a:r>
            <a:r>
              <a:rPr lang="fr-FR" sz="2000" b="1" dirty="0" err="1"/>
              <a:t>conformationnelles</a:t>
            </a:r>
            <a:r>
              <a:rPr lang="fr-FR" sz="2000" b="1" dirty="0"/>
              <a:t> </a:t>
            </a:r>
          </a:p>
          <a:p>
            <a:pPr lvl="1" algn="just"/>
            <a:r>
              <a:rPr lang="fr-FR" sz="2000" b="1" dirty="0"/>
              <a:t>et donc potentiellement d’affinité</a:t>
            </a:r>
          </a:p>
          <a:p>
            <a:pPr algn="just"/>
            <a:endParaRPr lang="fr-FR" sz="2400" b="1" dirty="0"/>
          </a:p>
          <a:p>
            <a:pPr algn="just"/>
            <a:endParaRPr lang="fr-FR" sz="2400" b="1" dirty="0" smtClean="0"/>
          </a:p>
          <a:p>
            <a:pPr algn="just"/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9912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15562</TotalTime>
  <Words>1298</Words>
  <Application>Microsoft Macintosh PowerPoint</Application>
  <PresentationFormat>Personnalisé</PresentationFormat>
  <Paragraphs>266</Paragraphs>
  <Slides>33</Slides>
  <Notes>0</Notes>
  <HiddenSlides>5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Les biosimilaires des anti-TNFα  sont-ils aussi efficaces… Que le medicament d’origine </vt:lpstr>
      <vt:lpstr>Liens d’intérêts</vt:lpstr>
      <vt:lpstr>Les anti-TNFα : un coût majeur</vt:lpstr>
      <vt:lpstr>Les anti-TNFα : un coût majeur</vt:lpstr>
      <vt:lpstr>Les anti-TNFα : un coût majeur</vt:lpstr>
      <vt:lpstr>Les anti-TNFα : un coût majeur</vt:lpstr>
      <vt:lpstr>Un biosimilaire n’est pas un générique!</vt:lpstr>
      <vt:lpstr>Un biosimilaire n’est pas un générique!</vt:lpstr>
      <vt:lpstr>Similaire ne signifie pas identique!</vt:lpstr>
      <vt:lpstr>Remicade® et Humira® actuels sont déjà leur propre biosimilaire…</vt:lpstr>
      <vt:lpstr>Définitions officielles</vt:lpstr>
      <vt:lpstr>Les biosimilaires des anti-TNFα</vt:lpstr>
      <vt:lpstr>Les biosimilaires des anti-TNFα</vt:lpstr>
      <vt:lpstr>Quels problèmes théoriques ?</vt:lpstr>
      <vt:lpstr>Différences de pharmacocinétique ?</vt:lpstr>
      <vt:lpstr>Différences de pharmacocinétique ?</vt:lpstr>
      <vt:lpstr>Différences d’efficacité ?</vt:lpstr>
      <vt:lpstr>Différences d’efficacité?</vt:lpstr>
      <vt:lpstr>Différences d’efficacité ?</vt:lpstr>
      <vt:lpstr>Différences d’efficacité ?</vt:lpstr>
      <vt:lpstr>Différences d’efficacité ?</vt:lpstr>
      <vt:lpstr>Différences d’efficacité ?</vt:lpstr>
      <vt:lpstr>Différences d’efficacité ?</vt:lpstr>
      <vt:lpstr>L’étude qu’on attendait pour le Crohn ?</vt:lpstr>
      <vt:lpstr>Différences d’effets indésirables ?</vt:lpstr>
      <vt:lpstr>Différences d’immunogénicité ?</vt:lpstr>
      <vt:lpstr>Différences d’immunogénicité ?</vt:lpstr>
      <vt:lpstr>Quelles sont les économies envisagées ?</vt:lpstr>
      <vt:lpstr>Quelles sont les économies envisagées ?</vt:lpstr>
      <vt:lpstr>Quelles sont les économies envisagées ?</vt:lpstr>
      <vt:lpstr>Alors, reste-t-il des questions ?</vt:lpstr>
      <vt:lpstr>Alors, reste-t-il des questions ?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of colonoscopy  in case of positive fecal immunochemical test Results on 181 patients in routine practice in France</dc:title>
  <dc:creator>Maryan Cavicchi</dc:creator>
  <cp:lastModifiedBy>Office Microsoft</cp:lastModifiedBy>
  <cp:revision>235</cp:revision>
  <dcterms:created xsi:type="dcterms:W3CDTF">2016-12-11T13:42:30Z</dcterms:created>
  <dcterms:modified xsi:type="dcterms:W3CDTF">2018-11-06T22:27:58Z</dcterms:modified>
</cp:coreProperties>
</file>