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5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6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2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21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2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2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24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5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6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7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9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0" r:id="rId2"/>
    <p:sldMasterId id="2147483732" r:id="rId3"/>
    <p:sldMasterId id="2147483814" r:id="rId4"/>
    <p:sldMasterId id="2147483822" r:id="rId5"/>
    <p:sldMasterId id="2147483830" r:id="rId6"/>
    <p:sldMasterId id="2147483864" r:id="rId7"/>
    <p:sldMasterId id="2147483920" r:id="rId8"/>
    <p:sldMasterId id="2147483951" r:id="rId9"/>
    <p:sldMasterId id="2147483960" r:id="rId10"/>
    <p:sldMasterId id="2147483968" r:id="rId11"/>
    <p:sldMasterId id="2147484266" r:id="rId12"/>
    <p:sldMasterId id="2147484376" r:id="rId13"/>
    <p:sldMasterId id="2147484487" r:id="rId14"/>
    <p:sldMasterId id="2147484513" r:id="rId15"/>
    <p:sldMasterId id="2147484549" r:id="rId16"/>
    <p:sldMasterId id="2147484574" r:id="rId17"/>
    <p:sldMasterId id="2147484655" r:id="rId18"/>
    <p:sldMasterId id="2147484660" r:id="rId19"/>
    <p:sldMasterId id="2147484672" r:id="rId20"/>
    <p:sldMasterId id="2147484684" r:id="rId21"/>
    <p:sldMasterId id="2147484696" r:id="rId22"/>
    <p:sldMasterId id="2147484708" r:id="rId23"/>
    <p:sldMasterId id="2147484721" r:id="rId24"/>
    <p:sldMasterId id="2147484734" r:id="rId25"/>
    <p:sldMasterId id="2147484751" r:id="rId26"/>
    <p:sldMasterId id="2147484801" r:id="rId27"/>
    <p:sldMasterId id="2147484814" r:id="rId28"/>
    <p:sldMasterId id="2147484817" r:id="rId29"/>
    <p:sldMasterId id="2147484830" r:id="rId30"/>
  </p:sldMasterIdLst>
  <p:notesMasterIdLst>
    <p:notesMasterId r:id="rId65"/>
  </p:notesMasterIdLst>
  <p:sldIdLst>
    <p:sldId id="708" r:id="rId31"/>
    <p:sldId id="697" r:id="rId32"/>
    <p:sldId id="586" r:id="rId33"/>
    <p:sldId id="585" r:id="rId34"/>
    <p:sldId id="612" r:id="rId35"/>
    <p:sldId id="602" r:id="rId36"/>
    <p:sldId id="709" r:id="rId37"/>
    <p:sldId id="710" r:id="rId38"/>
    <p:sldId id="649" r:id="rId39"/>
    <p:sldId id="711" r:id="rId40"/>
    <p:sldId id="712" r:id="rId41"/>
    <p:sldId id="713" r:id="rId42"/>
    <p:sldId id="652" r:id="rId43"/>
    <p:sldId id="662" r:id="rId44"/>
    <p:sldId id="660" r:id="rId45"/>
    <p:sldId id="661" r:id="rId46"/>
    <p:sldId id="694" r:id="rId47"/>
    <p:sldId id="700" r:id="rId48"/>
    <p:sldId id="702" r:id="rId49"/>
    <p:sldId id="703" r:id="rId50"/>
    <p:sldId id="654" r:id="rId51"/>
    <p:sldId id="656" r:id="rId52"/>
    <p:sldId id="684" r:id="rId53"/>
    <p:sldId id="658" r:id="rId54"/>
    <p:sldId id="683" r:id="rId55"/>
    <p:sldId id="677" r:id="rId56"/>
    <p:sldId id="678" r:id="rId57"/>
    <p:sldId id="692" r:id="rId58"/>
    <p:sldId id="680" r:id="rId59"/>
    <p:sldId id="681" r:id="rId60"/>
    <p:sldId id="714" r:id="rId61"/>
    <p:sldId id="704" r:id="rId62"/>
    <p:sldId id="705" r:id="rId63"/>
    <p:sldId id="707" r:id="rId6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wati Hazra" initials="SH" lastIdx="3" clrIdx="0"/>
  <p:cmAuthor id="1" name="Vlad Ratziu" initials="VR" lastIdx="2" clrIdx="1"/>
  <p:cmAuthor id="2" name="Megan Murphy" initials="MM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99"/>
    <a:srgbClr val="FF6699"/>
    <a:srgbClr val="FF6600"/>
    <a:srgbClr val="FFCC99"/>
    <a:srgbClr val="DBE923"/>
    <a:srgbClr val="33CC33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4" autoAdjust="0"/>
  </p:normalViewPr>
  <p:slideViewPr>
    <p:cSldViewPr>
      <p:cViewPr>
        <p:scale>
          <a:sx n="93" d="100"/>
          <a:sy n="93" d="100"/>
        </p:scale>
        <p:origin x="-80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33.xml"/><Relationship Id="rId64" Type="http://schemas.openxmlformats.org/officeDocument/2006/relationships/slide" Target="slides/slide34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commentAuthors" Target="commentAuthors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20.xml"/><Relationship Id="rId51" Type="http://schemas.openxmlformats.org/officeDocument/2006/relationships/slide" Target="slides/slide21.xml"/><Relationship Id="rId52" Type="http://schemas.openxmlformats.org/officeDocument/2006/relationships/slide" Target="slides/slide22.xml"/><Relationship Id="rId53" Type="http://schemas.openxmlformats.org/officeDocument/2006/relationships/slide" Target="slides/slide23.xml"/><Relationship Id="rId54" Type="http://schemas.openxmlformats.org/officeDocument/2006/relationships/slide" Target="slides/slide24.xml"/><Relationship Id="rId55" Type="http://schemas.openxmlformats.org/officeDocument/2006/relationships/slide" Target="slides/slide25.xml"/><Relationship Id="rId56" Type="http://schemas.openxmlformats.org/officeDocument/2006/relationships/slide" Target="slides/slide26.xml"/><Relationship Id="rId57" Type="http://schemas.openxmlformats.org/officeDocument/2006/relationships/slide" Target="slides/slide27.xml"/><Relationship Id="rId58" Type="http://schemas.openxmlformats.org/officeDocument/2006/relationships/slide" Target="slides/slide28.xml"/><Relationship Id="rId59" Type="http://schemas.openxmlformats.org/officeDocument/2006/relationships/slide" Target="slides/slide29.xml"/><Relationship Id="rId40" Type="http://schemas.openxmlformats.org/officeDocument/2006/relationships/slide" Target="slides/slide10.xml"/><Relationship Id="rId41" Type="http://schemas.openxmlformats.org/officeDocument/2006/relationships/slide" Target="slides/slide11.xml"/><Relationship Id="rId42" Type="http://schemas.openxmlformats.org/officeDocument/2006/relationships/slide" Target="slides/slide12.xml"/><Relationship Id="rId43" Type="http://schemas.openxmlformats.org/officeDocument/2006/relationships/slide" Target="slides/slide13.xml"/><Relationship Id="rId44" Type="http://schemas.openxmlformats.org/officeDocument/2006/relationships/slide" Target="slides/slide14.xml"/><Relationship Id="rId45" Type="http://schemas.openxmlformats.org/officeDocument/2006/relationships/slide" Target="slides/slide15.xml"/><Relationship Id="rId46" Type="http://schemas.openxmlformats.org/officeDocument/2006/relationships/slide" Target="slides/slide16.xml"/><Relationship Id="rId47" Type="http://schemas.openxmlformats.org/officeDocument/2006/relationships/slide" Target="slides/slide17.xml"/><Relationship Id="rId48" Type="http://schemas.openxmlformats.org/officeDocument/2006/relationships/slide" Target="slides/slide18.xml"/><Relationship Id="rId4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" Target="slides/slide1.xml"/><Relationship Id="rId32" Type="http://schemas.openxmlformats.org/officeDocument/2006/relationships/slide" Target="slides/slide2.xml"/><Relationship Id="rId33" Type="http://schemas.openxmlformats.org/officeDocument/2006/relationships/slide" Target="slides/slide3.xml"/><Relationship Id="rId34" Type="http://schemas.openxmlformats.org/officeDocument/2006/relationships/slide" Target="slides/slide4.xml"/><Relationship Id="rId35" Type="http://schemas.openxmlformats.org/officeDocument/2006/relationships/slide" Target="slides/slide5.xml"/><Relationship Id="rId36" Type="http://schemas.openxmlformats.org/officeDocument/2006/relationships/slide" Target="slides/slide6.xml"/><Relationship Id="rId37" Type="http://schemas.openxmlformats.org/officeDocument/2006/relationships/slide" Target="slides/slide7.xml"/><Relationship Id="rId38" Type="http://schemas.openxmlformats.org/officeDocument/2006/relationships/slide" Target="slides/slide8.xml"/><Relationship Id="rId39" Type="http://schemas.openxmlformats.org/officeDocument/2006/relationships/slide" Target="slides/slide9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slide" Target="slides/slide30.xml"/><Relationship Id="rId61" Type="http://schemas.openxmlformats.org/officeDocument/2006/relationships/slide" Target="slides/slide31.xml"/><Relationship Id="rId62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9900"/>
              </a:solidFill>
            </c:spPr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29.0</c:v>
                </c:pt>
                <c:pt idx="1">
                  <c:v>27.0</c:v>
                </c:pt>
                <c:pt idx="2">
                  <c:v>22.0</c:v>
                </c:pt>
                <c:pt idx="3">
                  <c:v>10.0</c:v>
                </c:pt>
                <c:pt idx="4">
                  <c:v>4.0</c:v>
                </c:pt>
                <c:pt idx="5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46882-DFA5-47A9-B232-EB010668EFA1}" type="datetimeFigureOut">
              <a:rPr lang="fr-FR" smtClean="0"/>
              <a:pPr/>
              <a:t>06/11/18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601B0-8E3B-4DCB-9658-9807A797220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30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9ACBC-A968-477A-8C7D-6CC3253ACA42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Changes in </a:t>
            </a:r>
            <a:r>
              <a:rPr lang="fr-FR" dirty="0" err="1" smtClean="0"/>
              <a:t>Ishak</a:t>
            </a:r>
            <a:r>
              <a:rPr lang="fr-FR" baseline="0" dirty="0" smtClean="0"/>
              <a:t> stage as a </a:t>
            </a:r>
            <a:r>
              <a:rPr lang="fr-FR" baseline="0" dirty="0" err="1" smtClean="0"/>
              <a:t>function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therapy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baseline</a:t>
            </a:r>
            <a:r>
              <a:rPr lang="fr-FR" baseline="0" dirty="0" smtClean="0"/>
              <a:t> pro-C3 </a:t>
            </a:r>
            <a:r>
              <a:rPr lang="fr-FR" baseline="0" dirty="0" err="1" smtClean="0"/>
              <a:t>levels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&gt;20.3 are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risk</a:t>
            </a:r>
            <a:r>
              <a:rPr lang="fr-FR" baseline="0" dirty="0" smtClean="0"/>
              <a:t> patients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601B0-8E3B-4DCB-9658-9807A797220C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82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 defTabSz="1082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 defTabSz="1082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 defTabSz="1082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 defTabSz="1082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1082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1082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1082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1082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174E80-A110-489C-9EA6-DA6B0840C5BF}" type="slidenum">
              <a:rPr lang="fr-FR" altLang="en-US" sz="150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en-US" sz="1500" smtClean="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baseline="0" dirty="0" smtClean="0"/>
              <a:t>the 2 </a:t>
            </a:r>
            <a:r>
              <a:rPr lang="fr-FR" altLang="en-US" baseline="0" dirty="0" err="1" smtClean="0"/>
              <a:t>lesions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that</a:t>
            </a:r>
            <a:r>
              <a:rPr lang="fr-FR" altLang="en-US" baseline="0" dirty="0" smtClean="0"/>
              <a:t> are </a:t>
            </a:r>
            <a:r>
              <a:rPr lang="fr-FR" altLang="en-US" baseline="0" dirty="0" err="1" smtClean="0"/>
              <a:t>clinically</a:t>
            </a:r>
            <a:r>
              <a:rPr lang="fr-FR" altLang="en-US" baseline="0" dirty="0" smtClean="0"/>
              <a:t> and </a:t>
            </a:r>
            <a:r>
              <a:rPr lang="fr-FR" altLang="en-US" baseline="0" dirty="0" err="1" smtClean="0"/>
              <a:t>prognostically</a:t>
            </a:r>
            <a:r>
              <a:rPr lang="fr-FR" altLang="en-US" baseline="0" dirty="0" smtClean="0"/>
              <a:t> relevant are stage of </a:t>
            </a:r>
            <a:r>
              <a:rPr lang="fr-FR" altLang="en-US" baseline="0" dirty="0" err="1" smtClean="0"/>
              <a:t>fibrosis</a:t>
            </a:r>
            <a:r>
              <a:rPr lang="fr-FR" altLang="en-US" baseline="0" dirty="0" smtClean="0"/>
              <a:t> and </a:t>
            </a:r>
            <a:r>
              <a:rPr lang="fr-FR" altLang="en-US" baseline="0" dirty="0" err="1" smtClean="0"/>
              <a:t>presence</a:t>
            </a:r>
            <a:r>
              <a:rPr lang="fr-FR" altLang="en-US" baseline="0" dirty="0" smtClean="0"/>
              <a:t> of NASH. </a:t>
            </a:r>
            <a:r>
              <a:rPr lang="fr-FR" altLang="en-US" baseline="0" dirty="0" err="1" smtClean="0"/>
              <a:t>Indeed</a:t>
            </a:r>
            <a:r>
              <a:rPr lang="fr-FR" altLang="en-US" baseline="0" dirty="0" smtClean="0"/>
              <a:t>, </a:t>
            </a:r>
            <a:r>
              <a:rPr lang="fr-FR" altLang="en-US" baseline="0" dirty="0" err="1" smtClean="0"/>
              <a:t>this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study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from</a:t>
            </a:r>
            <a:r>
              <a:rPr lang="fr-FR" altLang="en-US" baseline="0" dirty="0" smtClean="0"/>
              <a:t> Dr </a:t>
            </a:r>
            <a:r>
              <a:rPr lang="fr-FR" altLang="en-US" baseline="0" dirty="0" err="1" smtClean="0"/>
              <a:t>Younossi</a:t>
            </a:r>
            <a:r>
              <a:rPr lang="fr-FR" altLang="en-US" baseline="0" dirty="0" smtClean="0"/>
              <a:t> group </a:t>
            </a:r>
            <a:r>
              <a:rPr lang="fr-FR" altLang="en-US" baseline="0" dirty="0" err="1" smtClean="0"/>
              <a:t>clearly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confirmed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that</a:t>
            </a:r>
            <a:r>
              <a:rPr lang="fr-FR" altLang="en-US" baseline="0" dirty="0" smtClean="0"/>
              <a:t> LRM </a:t>
            </a:r>
            <a:r>
              <a:rPr lang="fr-FR" altLang="en-US" baseline="0" dirty="0" err="1" smtClean="0"/>
              <a:t>is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significantly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increased</a:t>
            </a:r>
            <a:r>
              <a:rPr lang="fr-FR" altLang="en-US" baseline="0" dirty="0" smtClean="0"/>
              <a:t> in patients </a:t>
            </a:r>
            <a:r>
              <a:rPr lang="fr-FR" altLang="en-US" baseline="0" dirty="0" err="1" smtClean="0"/>
              <a:t>with</a:t>
            </a:r>
            <a:r>
              <a:rPr lang="fr-FR" altLang="en-US" baseline="0" dirty="0" smtClean="0"/>
              <a:t> septal </a:t>
            </a:r>
            <a:r>
              <a:rPr lang="fr-FR" altLang="en-US" baseline="0" dirty="0" err="1" smtClean="0"/>
              <a:t>fibrosis</a:t>
            </a:r>
            <a:r>
              <a:rPr lang="fr-FR" altLang="en-US" baseline="0" dirty="0" smtClean="0"/>
              <a:t> (F3) and </a:t>
            </a:r>
            <a:r>
              <a:rPr lang="fr-FR" altLang="en-US" baseline="0" dirty="0" err="1" smtClean="0"/>
              <a:t>cirrhosis</a:t>
            </a:r>
            <a:r>
              <a:rPr lang="fr-FR" altLang="en-US" baseline="0" dirty="0" smtClean="0"/>
              <a:t> (F4) </a:t>
            </a:r>
            <a:r>
              <a:rPr lang="fr-FR" altLang="en-US" baseline="0" dirty="0" err="1" smtClean="0"/>
              <a:t>independently</a:t>
            </a:r>
            <a:r>
              <a:rPr lang="fr-FR" altLang="en-US" baseline="0" dirty="0" smtClean="0"/>
              <a:t> of </a:t>
            </a:r>
            <a:r>
              <a:rPr lang="fr-FR" altLang="en-US" baseline="0" dirty="0" err="1" smtClean="0"/>
              <a:t>other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criteria</a:t>
            </a:r>
            <a:r>
              <a:rPr lang="fr-FR" altLang="en-US" baseline="0" dirty="0" smtClean="0"/>
              <a:t>. </a:t>
            </a:r>
            <a:r>
              <a:rPr lang="fr-FR" altLang="en-US" baseline="0" dirty="0" err="1" smtClean="0"/>
              <a:t>Similarly</a:t>
            </a:r>
            <a:r>
              <a:rPr lang="fr-FR" altLang="en-US" baseline="0" dirty="0" smtClean="0"/>
              <a:t> patients </a:t>
            </a:r>
            <a:r>
              <a:rPr lang="fr-FR" altLang="en-US" baseline="0" dirty="0" err="1" smtClean="0"/>
              <a:t>with</a:t>
            </a:r>
            <a:r>
              <a:rPr lang="fr-FR" altLang="en-US" baseline="0" dirty="0" smtClean="0"/>
              <a:t> NASH display </a:t>
            </a:r>
            <a:r>
              <a:rPr lang="fr-FR" altLang="en-US" baseline="0" dirty="0" err="1" smtClean="0"/>
              <a:t>significantly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increased</a:t>
            </a:r>
            <a:r>
              <a:rPr lang="fr-FR" altLang="en-US" baseline="0" dirty="0" smtClean="0"/>
              <a:t> LRM in </a:t>
            </a:r>
            <a:r>
              <a:rPr lang="fr-FR" altLang="en-US" baseline="0" dirty="0" err="1" smtClean="0"/>
              <a:t>their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follow</a:t>
            </a:r>
            <a:r>
              <a:rPr lang="fr-FR" altLang="en-US" baseline="0" dirty="0" smtClean="0"/>
              <a:t>-up </a:t>
            </a:r>
            <a:r>
              <a:rPr lang="fr-FR" altLang="en-US" baseline="0" dirty="0" err="1" smtClean="0"/>
              <a:t>according</a:t>
            </a:r>
            <a:r>
              <a:rPr lang="fr-FR" altLang="en-US" baseline="0" dirty="0" smtClean="0"/>
              <a:t> to </a:t>
            </a:r>
            <a:r>
              <a:rPr lang="fr-FR" altLang="en-US" baseline="0" dirty="0" err="1" smtClean="0"/>
              <a:t>those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who</a:t>
            </a:r>
            <a:r>
              <a:rPr lang="fr-FR" altLang="en-US" baseline="0" dirty="0" smtClean="0"/>
              <a:t> have not. </a:t>
            </a:r>
          </a:p>
          <a:p>
            <a:pPr eaLnBrk="1" hangingPunct="1">
              <a:spcBef>
                <a:spcPct val="0"/>
              </a:spcBef>
            </a:pPr>
            <a:r>
              <a:rPr lang="fr-FR" altLang="en-US" baseline="0" dirty="0" err="1" smtClean="0"/>
              <a:t>Because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both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accurate</a:t>
            </a:r>
            <a:r>
              <a:rPr lang="fr-FR" altLang="en-US" baseline="0" dirty="0" smtClean="0"/>
              <a:t> </a:t>
            </a:r>
            <a:r>
              <a:rPr lang="fr-FR" altLang="en-US" baseline="0" dirty="0" err="1" smtClean="0"/>
              <a:t>staging</a:t>
            </a:r>
            <a:r>
              <a:rPr lang="fr-FR" altLang="en-US" baseline="0" dirty="0" smtClean="0"/>
              <a:t> of </a:t>
            </a:r>
            <a:r>
              <a:rPr lang="fr-FR" altLang="en-US" baseline="0" dirty="0" err="1" smtClean="0"/>
              <a:t>fibrosis</a:t>
            </a:r>
            <a:r>
              <a:rPr lang="fr-FR" altLang="en-US" baseline="0" dirty="0" smtClean="0"/>
              <a:t> and </a:t>
            </a:r>
            <a:r>
              <a:rPr lang="fr-FR" altLang="en-US" baseline="0" dirty="0" err="1" smtClean="0"/>
              <a:t>diagnosis</a:t>
            </a:r>
            <a:r>
              <a:rPr lang="fr-FR" altLang="en-US" baseline="0" dirty="0" smtClean="0"/>
              <a:t> of NASH </a:t>
            </a:r>
            <a:r>
              <a:rPr lang="fr-FR" altLang="en-US" baseline="0" dirty="0" err="1" smtClean="0"/>
              <a:t>rely</a:t>
            </a:r>
            <a:r>
              <a:rPr lang="fr-FR" altLang="en-US" baseline="0" dirty="0" smtClean="0"/>
              <a:t> on </a:t>
            </a:r>
            <a:r>
              <a:rPr lang="fr-FR" altLang="en-US" baseline="0" dirty="0" err="1" smtClean="0"/>
              <a:t>histology</a:t>
            </a:r>
            <a:r>
              <a:rPr lang="fr-FR" altLang="en-US" baseline="0" dirty="0" smtClean="0"/>
              <a:t>, the </a:t>
            </a:r>
            <a:r>
              <a:rPr lang="fr-FR" altLang="en-US" baseline="0" dirty="0" err="1" smtClean="0"/>
              <a:t>logical</a:t>
            </a:r>
            <a:r>
              <a:rPr lang="fr-FR" altLang="en-US" baseline="0" dirty="0" smtClean="0"/>
              <a:t> question </a:t>
            </a:r>
            <a:r>
              <a:rPr lang="fr-FR" altLang="en-US" baseline="0" dirty="0" err="1" smtClean="0"/>
              <a:t>that</a:t>
            </a:r>
            <a:r>
              <a:rPr lang="fr-FR" altLang="en-US" baseline="0" dirty="0" smtClean="0"/>
              <a:t> arise </a:t>
            </a:r>
            <a:r>
              <a:rPr lang="fr-FR" altLang="en-US" baseline="0" dirty="0" err="1" smtClean="0"/>
              <a:t>is</a:t>
            </a:r>
            <a:r>
              <a:rPr lang="fr-FR" altLang="en-US" baseline="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9124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9ACBC-A968-477A-8C7D-6CC3253ACA42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 a </a:t>
            </a:r>
            <a:r>
              <a:rPr lang="fr-FR" dirty="0" err="1" smtClean="0"/>
              <a:t>series</a:t>
            </a:r>
            <a:r>
              <a:rPr lang="fr-FR" dirty="0" smtClean="0"/>
              <a:t> of patients BMI &gt;28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HCV or NAFLD</a:t>
            </a:r>
          </a:p>
          <a:p>
            <a:r>
              <a:rPr lang="fr-FR" baseline="0" dirty="0" smtClean="0"/>
              <a:t>XL second line if M </a:t>
            </a:r>
            <a:r>
              <a:rPr lang="fr-FR" baseline="0" dirty="0" err="1" smtClean="0"/>
              <a:t>fails</a:t>
            </a:r>
            <a:r>
              <a:rPr lang="fr-FR" baseline="0" dirty="0" smtClean="0"/>
              <a:t> (30 % in </a:t>
            </a:r>
            <a:r>
              <a:rPr lang="fr-FR" baseline="0" dirty="0" err="1" smtClean="0"/>
              <a:t>overweight</a:t>
            </a:r>
            <a:r>
              <a:rPr lang="fr-FR" baseline="0" dirty="0" smtClean="0"/>
              <a:t> NASH)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F4E16-66B2-4620-8942-288798320D2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852"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defTabSz="864852"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defTabSz="864852"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33D38-2E2F-493E-946A-A0997373FC28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112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MRE </a:t>
            </a:r>
            <a:r>
              <a:rPr lang="fr-FR" dirty="0" err="1" smtClean="0"/>
              <a:t>goes</a:t>
            </a:r>
            <a:r>
              <a:rPr lang="fr-FR" dirty="0" smtClean="0"/>
              <a:t> up </a:t>
            </a:r>
            <a:r>
              <a:rPr lang="fr-FR" dirty="0" err="1" smtClean="0"/>
              <a:t>with</a:t>
            </a:r>
            <a:r>
              <a:rPr lang="fr-FR" dirty="0" smtClean="0"/>
              <a:t> inflammation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9ACBC-A968-477A-8C7D-6CC3253ACA42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NFS, NAFLD Fibrosis</a:t>
            </a:r>
            <a:r>
              <a:rPr lang="en-US" i="1" baseline="0" dirty="0"/>
              <a:t> Score.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33D38-2E2F-493E-946A-A0997373FC28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660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3686-E42C-4645-9590-458D837D1D2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3686-E42C-4645-9590-458D837D1D2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2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6.jpeg"/><Relationship Id="rId5" Type="http://schemas.openxmlformats.org/officeDocument/2006/relationships/image" Target="../media/image25.jpe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3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8.jpe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9.jpe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30.gif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3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32.jpe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33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34.jpeg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35.jpe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36.jpe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37.jpe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jpeg"/><Relationship Id="rId3" Type="http://schemas.openxmlformats.org/officeDocument/2006/relationships/image" Target="../media/image1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5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281" y="2943279"/>
            <a:ext cx="6395349" cy="49277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830" y="3436001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60" y="6248658"/>
            <a:ext cx="979267" cy="297291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589" y="-10048"/>
            <a:ext cx="9142413" cy="6856413"/>
            <a:chOff x="1587" y="-10048"/>
            <a:chExt cx="9142413" cy="6856413"/>
          </a:xfrm>
        </p:grpSpPr>
        <p:pic>
          <p:nvPicPr>
            <p:cNvPr id="1026" name="Picture 2" descr="C:\Users\kfoutsitzis\Desktop\PNGs_3-4\PNGs For Account 3_4\IPT_Corporate Powerpoint_OPTION 1\Slide1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" y="-10048"/>
              <a:ext cx="9142413" cy="685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 userDrawn="1"/>
          </p:nvSpPr>
          <p:spPr>
            <a:xfrm>
              <a:off x="7571480" y="6088249"/>
              <a:ext cx="1514475" cy="590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7533" y="6234878"/>
              <a:ext cx="979267" cy="297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54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601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D78F-57A7-4D41-B9EE-91230EFE6B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4609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èr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 userDrawn="1"/>
        </p:nvCxnSpPr>
        <p:spPr>
          <a:xfrm rot="5400000">
            <a:off x="7714478" y="714381"/>
            <a:ext cx="571504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isocèle 14"/>
          <p:cNvSpPr/>
          <p:nvPr userDrawn="1"/>
        </p:nvSpPr>
        <p:spPr>
          <a:xfrm rot="16200000" flipH="1">
            <a:off x="8655643" y="3939717"/>
            <a:ext cx="360000" cy="360204"/>
          </a:xfrm>
          <a:prstGeom prst="triangle">
            <a:avLst/>
          </a:prstGeom>
          <a:solidFill>
            <a:srgbClr val="005B7F"/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Arrondir un rectangle à un seul coin 20"/>
          <p:cNvSpPr/>
          <p:nvPr userDrawn="1"/>
        </p:nvSpPr>
        <p:spPr>
          <a:xfrm flipH="1" flipV="1">
            <a:off x="0" y="-23720"/>
            <a:ext cx="9001156" cy="3380712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4" descr="Logo Genfit 200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52"/>
          <a:stretch>
            <a:fillRect/>
          </a:stretch>
        </p:blipFill>
        <p:spPr bwMode="auto">
          <a:xfrm>
            <a:off x="714348" y="4786372"/>
            <a:ext cx="3600000" cy="1133953"/>
          </a:xfrm>
          <a:prstGeom prst="rect">
            <a:avLst/>
          </a:prstGeom>
          <a:noFill/>
        </p:spPr>
      </p:pic>
      <p:cxnSp>
        <p:nvCxnSpPr>
          <p:cNvPr id="19" name="Connecteur droit 18"/>
          <p:cNvCxnSpPr/>
          <p:nvPr userDrawn="1"/>
        </p:nvCxnSpPr>
        <p:spPr>
          <a:xfrm>
            <a:off x="4742976" y="4890274"/>
            <a:ext cx="3857652" cy="1588"/>
          </a:xfrm>
          <a:prstGeom prst="line">
            <a:avLst/>
          </a:prstGeom>
          <a:ln w="38100"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9001189" y="-27921"/>
            <a:ext cx="142844" cy="6876000"/>
          </a:xfrm>
          <a:prstGeom prst="rect">
            <a:avLst/>
          </a:prstGeom>
          <a:solidFill>
            <a:srgbClr val="005B7F"/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riangle isocèle 24"/>
          <p:cNvSpPr/>
          <p:nvPr userDrawn="1"/>
        </p:nvSpPr>
        <p:spPr>
          <a:xfrm rot="16200000" flipH="1">
            <a:off x="8807941" y="3991869"/>
            <a:ext cx="252000" cy="252000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Arrondir un rectangle à un seul coin 25"/>
          <p:cNvSpPr/>
          <p:nvPr userDrawn="1"/>
        </p:nvSpPr>
        <p:spPr>
          <a:xfrm flipH="1" flipV="1">
            <a:off x="0" y="3324825"/>
            <a:ext cx="216000" cy="3094960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Espace réservé du contenu 39"/>
          <p:cNvSpPr>
            <a:spLocks noGrp="1"/>
          </p:cNvSpPr>
          <p:nvPr>
            <p:ph sz="quarter" idx="10" hasCustomPrompt="1"/>
          </p:nvPr>
        </p:nvSpPr>
        <p:spPr>
          <a:xfrm>
            <a:off x="313878" y="3737918"/>
            <a:ext cx="8286750" cy="928695"/>
          </a:xfrm>
        </p:spPr>
        <p:txBody>
          <a:bodyPr>
            <a:normAutofit/>
          </a:bodyPr>
          <a:lstStyle>
            <a:lvl1pPr marL="0" indent="0" algn="r">
              <a:spcBef>
                <a:spcPts val="1800"/>
              </a:spcBef>
              <a:defRPr sz="3600">
                <a:solidFill>
                  <a:srgbClr val="005B7F"/>
                </a:solidFill>
              </a:defRPr>
            </a:lvl1pPr>
          </a:lstStyle>
          <a:p>
            <a:pPr lvl="0"/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41" name="Espace réservé du contenu 39"/>
          <p:cNvSpPr>
            <a:spLocks noGrp="1"/>
          </p:cNvSpPr>
          <p:nvPr>
            <p:ph sz="quarter" idx="11" hasCustomPrompt="1"/>
          </p:nvPr>
        </p:nvSpPr>
        <p:spPr>
          <a:xfrm>
            <a:off x="4742976" y="5072074"/>
            <a:ext cx="3857652" cy="714380"/>
          </a:xfrm>
        </p:spPr>
        <p:txBody>
          <a:bodyPr>
            <a:noAutofit/>
          </a:bodyPr>
          <a:lstStyle>
            <a:lvl1pPr marL="0" indent="0" algn="r">
              <a:spcBef>
                <a:spcPts val="1800"/>
              </a:spcBef>
              <a:defRPr sz="2400">
                <a:solidFill>
                  <a:srgbClr val="005B7F"/>
                </a:solidFill>
              </a:defRPr>
            </a:lvl1pPr>
          </a:lstStyle>
          <a:p>
            <a:pPr lvl="0"/>
            <a:r>
              <a:rPr lang="fr-FR" noProof="0" dirty="0" smtClean="0"/>
              <a:t>Date</a:t>
            </a:r>
            <a:endParaRPr lang="fr-FR" noProof="0" dirty="0"/>
          </a:p>
        </p:txBody>
      </p:sp>
      <p:cxnSp>
        <p:nvCxnSpPr>
          <p:cNvPr id="43" name="Connecteur droit 42"/>
          <p:cNvCxnSpPr/>
          <p:nvPr userDrawn="1"/>
        </p:nvCxnSpPr>
        <p:spPr>
          <a:xfrm rot="5400000">
            <a:off x="5169384" y="1670541"/>
            <a:ext cx="33840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iStock_Pill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26114"/>
            <a:ext cx="2267744" cy="1665099"/>
          </a:xfrm>
          <a:prstGeom prst="rect">
            <a:avLst/>
          </a:prstGeom>
        </p:spPr>
      </p:pic>
      <p:pic>
        <p:nvPicPr>
          <p:cNvPr id="42" name="Image 41" descr="iStock_Science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3254" y="-27921"/>
            <a:ext cx="2132816" cy="3384475"/>
          </a:xfrm>
          <a:prstGeom prst="rect">
            <a:avLst/>
          </a:prstGeom>
          <a:ln w="12700">
            <a:noFill/>
          </a:ln>
        </p:spPr>
      </p:pic>
      <p:pic>
        <p:nvPicPr>
          <p:cNvPr id="46" name="Image 45" descr="iStock_Family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006" y="1628800"/>
            <a:ext cx="2598010" cy="1728192"/>
          </a:xfrm>
          <a:prstGeom prst="rect">
            <a:avLst/>
          </a:prstGeom>
        </p:spPr>
      </p:pic>
      <p:sp>
        <p:nvSpPr>
          <p:cNvPr id="48" name="Arrondir un rectangle à un seul coin 47"/>
          <p:cNvSpPr/>
          <p:nvPr userDrawn="1"/>
        </p:nvSpPr>
        <p:spPr>
          <a:xfrm flipH="1" flipV="1">
            <a:off x="9" y="1626062"/>
            <a:ext cx="2267401" cy="1728000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Arrondir un rectangle à un seul coin 48"/>
          <p:cNvSpPr/>
          <p:nvPr userDrawn="1"/>
        </p:nvSpPr>
        <p:spPr>
          <a:xfrm flipH="1" flipV="1">
            <a:off x="4615904" y="1628800"/>
            <a:ext cx="561948" cy="1728000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27"/>
          <p:cNvCxnSpPr/>
          <p:nvPr userDrawn="1"/>
        </p:nvCxnSpPr>
        <p:spPr>
          <a:xfrm rot="5400000">
            <a:off x="581815" y="1666131"/>
            <a:ext cx="33840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 userDrawn="1"/>
        </p:nvCxnSpPr>
        <p:spPr>
          <a:xfrm rot="5400000">
            <a:off x="5172242" y="1663847"/>
            <a:ext cx="33840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 rot="10800000" flipV="1">
            <a:off x="-9678" y="1621536"/>
            <a:ext cx="6876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 userDrawn="1"/>
        </p:nvCxnSpPr>
        <p:spPr>
          <a:xfrm rot="5400000">
            <a:off x="2916607" y="1666131"/>
            <a:ext cx="33840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0" y="6324500"/>
            <a:ext cx="9144000" cy="540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prstClr val="black">
                    <a:lumMod val="10000"/>
                  </a:prstClr>
                </a:solidFill>
              </a:rPr>
              <a:t>RESTREINT</a:t>
            </a:r>
            <a:endParaRPr lang="fr-FR" sz="2400" b="1" dirty="0">
              <a:solidFill>
                <a:prstClr val="black">
                  <a:lumMod val="1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 userDrawn="1"/>
        </p:nvCxnSpPr>
        <p:spPr>
          <a:xfrm rot="5400000">
            <a:off x="7714478" y="714381"/>
            <a:ext cx="571504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isocèle 14"/>
          <p:cNvSpPr/>
          <p:nvPr userDrawn="1"/>
        </p:nvSpPr>
        <p:spPr>
          <a:xfrm rot="16200000" flipH="1">
            <a:off x="8655643" y="3939717"/>
            <a:ext cx="360000" cy="360204"/>
          </a:xfrm>
          <a:prstGeom prst="triangle">
            <a:avLst/>
          </a:prstGeom>
          <a:solidFill>
            <a:srgbClr val="005B7F"/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Arrondir un rectangle à un seul coin 20"/>
          <p:cNvSpPr/>
          <p:nvPr userDrawn="1"/>
        </p:nvSpPr>
        <p:spPr>
          <a:xfrm flipH="1" flipV="1">
            <a:off x="0" y="-23912"/>
            <a:ext cx="9001156" cy="3380712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4" descr="Logo Genfit 200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52"/>
          <a:stretch>
            <a:fillRect/>
          </a:stretch>
        </p:blipFill>
        <p:spPr bwMode="auto">
          <a:xfrm>
            <a:off x="714348" y="4786372"/>
            <a:ext cx="3600000" cy="1133953"/>
          </a:xfrm>
          <a:prstGeom prst="rect">
            <a:avLst/>
          </a:prstGeom>
          <a:noFill/>
        </p:spPr>
      </p:pic>
      <p:cxnSp>
        <p:nvCxnSpPr>
          <p:cNvPr id="19" name="Connecteur droit 18"/>
          <p:cNvCxnSpPr/>
          <p:nvPr userDrawn="1"/>
        </p:nvCxnSpPr>
        <p:spPr>
          <a:xfrm>
            <a:off x="4742976" y="4890274"/>
            <a:ext cx="3857652" cy="1588"/>
          </a:xfrm>
          <a:prstGeom prst="line">
            <a:avLst/>
          </a:prstGeom>
          <a:ln w="38100"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9001189" y="-47500"/>
            <a:ext cx="142844" cy="6876000"/>
          </a:xfrm>
          <a:prstGeom prst="rect">
            <a:avLst/>
          </a:prstGeom>
          <a:solidFill>
            <a:srgbClr val="005B7F"/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riangle isocèle 24"/>
          <p:cNvSpPr/>
          <p:nvPr userDrawn="1"/>
        </p:nvSpPr>
        <p:spPr>
          <a:xfrm rot="16200000" flipH="1">
            <a:off x="8807941" y="3991869"/>
            <a:ext cx="252000" cy="252000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Arrondir un rectangle à un seul coin 25"/>
          <p:cNvSpPr/>
          <p:nvPr userDrawn="1"/>
        </p:nvSpPr>
        <p:spPr>
          <a:xfrm flipH="1" flipV="1">
            <a:off x="0" y="3324825"/>
            <a:ext cx="216000" cy="3094960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Arrondir un rectangle à un seul coin 33"/>
          <p:cNvSpPr/>
          <p:nvPr userDrawn="1"/>
        </p:nvSpPr>
        <p:spPr>
          <a:xfrm flipH="1" flipV="1">
            <a:off x="1682094" y="1541475"/>
            <a:ext cx="561948" cy="1809100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Arrondir un rectangle à un seul coin 34"/>
          <p:cNvSpPr/>
          <p:nvPr userDrawn="1"/>
        </p:nvSpPr>
        <p:spPr>
          <a:xfrm flipH="1" flipV="1">
            <a:off x="4619688" y="1425725"/>
            <a:ext cx="561948" cy="1924850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Arrondir un rectangle à un seul coin 35"/>
          <p:cNvSpPr/>
          <p:nvPr userDrawn="1"/>
        </p:nvSpPr>
        <p:spPr>
          <a:xfrm flipH="1" flipV="1">
            <a:off x="2257940" y="1121231"/>
            <a:ext cx="2383200" cy="496114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Arrondir un rectangle à un seul coin 38"/>
          <p:cNvSpPr/>
          <p:nvPr userDrawn="1"/>
        </p:nvSpPr>
        <p:spPr>
          <a:xfrm flipH="1" flipV="1">
            <a:off x="1705453" y="1627461"/>
            <a:ext cx="561948" cy="1710000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313200" y="3736801"/>
            <a:ext cx="82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dirty="0" smtClean="0">
                <a:solidFill>
                  <a:srgbClr val="005B7F"/>
                </a:solidFill>
              </a:rPr>
              <a:t>Merci</a:t>
            </a:r>
            <a:endParaRPr lang="fr-FR" sz="4400" dirty="0">
              <a:solidFill>
                <a:srgbClr val="005B7F"/>
              </a:solidFill>
            </a:endParaRP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4714876" y="507240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5B7F"/>
                </a:solidFill>
              </a:rPr>
              <a:t>www</a:t>
            </a:r>
            <a:r>
              <a:rPr lang="en-US" sz="2800" dirty="0" smtClean="0">
                <a:solidFill>
                  <a:srgbClr val="F58220"/>
                </a:solidFill>
              </a:rPr>
              <a:t>.</a:t>
            </a:r>
            <a:r>
              <a:rPr lang="en-US" sz="2800" dirty="0" smtClean="0">
                <a:solidFill>
                  <a:srgbClr val="005B7F"/>
                </a:solidFill>
              </a:rPr>
              <a:t>genfit</a:t>
            </a:r>
            <a:r>
              <a:rPr lang="en-US" sz="2800" dirty="0" smtClean="0">
                <a:solidFill>
                  <a:srgbClr val="F58220"/>
                </a:solidFill>
              </a:rPr>
              <a:t>.</a:t>
            </a:r>
            <a:r>
              <a:rPr lang="en-US" sz="2800" dirty="0" smtClean="0">
                <a:solidFill>
                  <a:srgbClr val="005B7F"/>
                </a:solidFill>
              </a:rPr>
              <a:t>com</a:t>
            </a:r>
            <a:endParaRPr lang="en-US" sz="2800" dirty="0">
              <a:solidFill>
                <a:srgbClr val="005B7F"/>
              </a:solidFill>
            </a:endParaRPr>
          </a:p>
        </p:txBody>
      </p:sp>
      <p:pic>
        <p:nvPicPr>
          <p:cNvPr id="40" name="Image 39" descr="iStock_Pill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26114"/>
            <a:ext cx="2267744" cy="1665099"/>
          </a:xfrm>
          <a:prstGeom prst="rect">
            <a:avLst/>
          </a:prstGeom>
        </p:spPr>
      </p:pic>
      <p:pic>
        <p:nvPicPr>
          <p:cNvPr id="41" name="Image 40" descr="iStock_Family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006" y="1628800"/>
            <a:ext cx="2598010" cy="1728192"/>
          </a:xfrm>
          <a:prstGeom prst="rect">
            <a:avLst/>
          </a:prstGeom>
        </p:spPr>
      </p:pic>
      <p:pic>
        <p:nvPicPr>
          <p:cNvPr id="42" name="Image 41" descr="iStock_Science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3254" y="-27921"/>
            <a:ext cx="2132816" cy="3384475"/>
          </a:xfrm>
          <a:prstGeom prst="rect">
            <a:avLst/>
          </a:prstGeom>
          <a:ln w="12700">
            <a:noFill/>
          </a:ln>
        </p:spPr>
      </p:pic>
      <p:sp>
        <p:nvSpPr>
          <p:cNvPr id="43" name="Arrondir un rectangle à un seul coin 42"/>
          <p:cNvSpPr/>
          <p:nvPr userDrawn="1"/>
        </p:nvSpPr>
        <p:spPr>
          <a:xfrm flipH="1" flipV="1">
            <a:off x="9" y="1626062"/>
            <a:ext cx="2267401" cy="1728000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Arrondir un rectangle à un seul coin 43"/>
          <p:cNvSpPr/>
          <p:nvPr userDrawn="1"/>
        </p:nvSpPr>
        <p:spPr>
          <a:xfrm flipH="1" flipV="1">
            <a:off x="4615904" y="1628800"/>
            <a:ext cx="561948" cy="1728000"/>
          </a:xfrm>
          <a:prstGeom prst="round1Rect">
            <a:avLst>
              <a:gd name="adj" fmla="val 0"/>
            </a:avLst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Connecteur droit 44"/>
          <p:cNvCxnSpPr/>
          <p:nvPr userDrawn="1"/>
        </p:nvCxnSpPr>
        <p:spPr>
          <a:xfrm rot="10800000" flipV="1">
            <a:off x="-9678" y="1621536"/>
            <a:ext cx="6876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 userDrawn="1"/>
        </p:nvCxnSpPr>
        <p:spPr>
          <a:xfrm rot="5400000">
            <a:off x="581815" y="1666131"/>
            <a:ext cx="33840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 userDrawn="1"/>
        </p:nvCxnSpPr>
        <p:spPr>
          <a:xfrm rot="5400000">
            <a:off x="2916607" y="1666131"/>
            <a:ext cx="33840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 userDrawn="1"/>
        </p:nvCxnSpPr>
        <p:spPr>
          <a:xfrm rot="5400000">
            <a:off x="5183462" y="1663847"/>
            <a:ext cx="33840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 userDrawn="1"/>
        </p:nvSpPr>
        <p:spPr>
          <a:xfrm>
            <a:off x="0" y="6324500"/>
            <a:ext cx="9144000" cy="5400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prstClr val="black">
                    <a:lumMod val="10000"/>
                  </a:prstClr>
                </a:solidFill>
              </a:rPr>
              <a:t>RESTREINT</a:t>
            </a:r>
            <a:endParaRPr lang="fr-FR" sz="2400" b="1" dirty="0">
              <a:solidFill>
                <a:prstClr val="black">
                  <a:lumMod val="1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V="1">
            <a:off x="0" y="0"/>
            <a:ext cx="7500958" cy="1428736"/>
          </a:xfrm>
          <a:prstGeom prst="round1Rect">
            <a:avLst/>
          </a:prstGeom>
          <a:solidFill>
            <a:srgbClr val="005B7F"/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500034" y="505997"/>
            <a:ext cx="2071702" cy="5836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GENFIT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6286512" y="505997"/>
            <a:ext cx="1071570" cy="5836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800" dirty="0" smtClean="0">
                <a:solidFill>
                  <a:prstClr val="white"/>
                </a:solidFill>
              </a:rPr>
              <a:t>2015</a:t>
            </a: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6142842" y="785025"/>
            <a:ext cx="571504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8"/>
          <p:cNvSpPr>
            <a:spLocks noGrp="1"/>
          </p:cNvSpPr>
          <p:nvPr>
            <p:ph type="title" hasCustomPrompt="1"/>
          </p:nvPr>
        </p:nvSpPr>
        <p:spPr>
          <a:xfrm>
            <a:off x="2428861" y="357171"/>
            <a:ext cx="3929090" cy="881309"/>
          </a:xfrm>
        </p:spPr>
        <p:txBody>
          <a:bodyPr/>
          <a:lstStyle>
            <a:lvl1pPr algn="r">
              <a:defRPr sz="2800">
                <a:solidFill>
                  <a:srgbClr val="F58220"/>
                </a:solidFill>
              </a:defRPr>
            </a:lvl1pPr>
          </a:lstStyle>
          <a:p>
            <a:r>
              <a:rPr lang="fr-FR" noProof="0" dirty="0" smtClean="0"/>
              <a:t>Classification</a:t>
            </a:r>
            <a:endParaRPr lang="fr-FR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740353" y="620688"/>
            <a:ext cx="1224136" cy="2880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>
                    <a:lumMod val="10000"/>
                  </a:prstClr>
                </a:solidFill>
              </a:rPr>
              <a:t>RESTREINT</a:t>
            </a:r>
            <a:endParaRPr lang="fr-FR" b="1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15" name="Espace réservé du tableau 14"/>
          <p:cNvSpPr>
            <a:spLocks noGrp="1"/>
          </p:cNvSpPr>
          <p:nvPr>
            <p:ph type="tbl" sz="quarter" idx="10"/>
          </p:nvPr>
        </p:nvSpPr>
        <p:spPr>
          <a:xfrm>
            <a:off x="827088" y="1989138"/>
            <a:ext cx="6985000" cy="4176712"/>
          </a:xfrm>
        </p:spPr>
        <p:txBody>
          <a:bodyPr/>
          <a:lstStyle/>
          <a:p>
            <a:r>
              <a:rPr lang="fr-FR" smtClean="0"/>
              <a:t>Cliquez sur l'icône pour ajouter un tableau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85800" y="1066800"/>
            <a:ext cx="79248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5" name="Line 25"/>
          <p:cNvSpPr>
            <a:spLocks noChangeShapeType="1"/>
          </p:cNvSpPr>
          <p:nvPr userDrawn="1"/>
        </p:nvSpPr>
        <p:spPr bwMode="auto">
          <a:xfrm>
            <a:off x="685800" y="1143000"/>
            <a:ext cx="79248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8280423" y="6578600"/>
            <a:ext cx="824265" cy="23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1400" baseline="-25000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 bwMode="auto">
          <a:xfrm>
            <a:off x="-13716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</a:rPr>
              <a:t>Slide </a:t>
            </a:r>
            <a:fld id="{F24B6647-8305-4186-91EC-E5847CD1E7F6}" type="slidenum">
              <a:rPr lang="en-US" sz="10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des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V="1">
            <a:off x="0" y="0"/>
            <a:ext cx="7500958" cy="1428736"/>
          </a:xfrm>
          <a:prstGeom prst="round1Rect">
            <a:avLst/>
          </a:prstGeom>
          <a:solidFill>
            <a:srgbClr val="005B7F"/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500034" y="505997"/>
            <a:ext cx="2071702" cy="5836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GENFIT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6286512" y="505997"/>
            <a:ext cx="1071570" cy="5836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800" dirty="0" smtClean="0">
                <a:solidFill>
                  <a:prstClr val="white"/>
                </a:solidFill>
              </a:rPr>
              <a:t>2015</a:t>
            </a: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6142842" y="785025"/>
            <a:ext cx="571504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2428861" y="357171"/>
            <a:ext cx="3929090" cy="881309"/>
          </a:xfrm>
        </p:spPr>
        <p:txBody>
          <a:bodyPr/>
          <a:lstStyle>
            <a:lvl1pPr algn="r">
              <a:defRPr sz="2800">
                <a:solidFill>
                  <a:srgbClr val="F58220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00034" y="1692000"/>
            <a:ext cx="8359200" cy="4856400"/>
          </a:xfrm>
        </p:spPr>
        <p:txBody>
          <a:bodyPr>
            <a:normAutofit/>
          </a:bodyPr>
          <a:lstStyle>
            <a:lvl1pPr marL="355600" indent="-355600">
              <a:buClr>
                <a:srgbClr val="005B7F"/>
              </a:buClr>
              <a:buSzPct val="100000"/>
              <a:buFont typeface="Webdings" pitchFamily="18" charset="2"/>
              <a:buChar char="4"/>
              <a:defRPr sz="2800">
                <a:latin typeface="+mn-lt"/>
                <a:cs typeface="Arial" pitchFamily="34" charset="0"/>
              </a:defRPr>
            </a:lvl1pPr>
            <a:lvl2pPr marL="723900" indent="-273050">
              <a:buClr>
                <a:srgbClr val="F58220"/>
              </a:buClr>
              <a:buFont typeface="Webdings" pitchFamily="18" charset="2"/>
              <a:buChar char="4"/>
              <a:defRPr sz="2400">
                <a:latin typeface="+mn-lt"/>
                <a:cs typeface="Arial" pitchFamily="34" charset="0"/>
              </a:defRPr>
            </a:lvl2pPr>
            <a:lvl3pPr marL="1077913" indent="-273050" defTabSz="808038">
              <a:buClr>
                <a:srgbClr val="F58220"/>
              </a:buClr>
              <a:buSzPct val="70000"/>
              <a:buFont typeface="Webdings" pitchFamily="18" charset="2"/>
              <a:buChar char="4"/>
              <a:defRPr sz="2000" b="0">
                <a:latin typeface="+mn-lt"/>
                <a:cs typeface="Arial" pitchFamily="34" charset="0"/>
              </a:defRPr>
            </a:lvl3pPr>
            <a:lvl4pPr marL="1350963" indent="-273050" defTabSz="985838">
              <a:buClr>
                <a:srgbClr val="F58220"/>
              </a:buClr>
              <a:buSzPct val="70000"/>
              <a:buFont typeface="Webdings" pitchFamily="18" charset="2"/>
              <a:buChar char="4"/>
              <a:tabLst/>
              <a:defRPr sz="1800">
                <a:latin typeface="+mn-lt"/>
                <a:cs typeface="Arial" pitchFamily="34" charset="0"/>
              </a:defRPr>
            </a:lvl4pPr>
            <a:lvl5pPr marL="1609725" indent="-258763">
              <a:buClr>
                <a:srgbClr val="F58220"/>
              </a:buClr>
              <a:buFont typeface="Webdings" pitchFamily="18" charset="2"/>
              <a:buChar char="4"/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740353" y="620688"/>
            <a:ext cx="1224136" cy="2880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>
                    <a:lumMod val="10000"/>
                  </a:prstClr>
                </a:solidFill>
              </a:rPr>
              <a:t>RESTREINT</a:t>
            </a:r>
            <a:endParaRPr lang="fr-FR" b="1" dirty="0">
              <a:solidFill>
                <a:prstClr val="black">
                  <a:lumMod val="1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94"/>
            <a:ext cx="8856000" cy="1024185"/>
          </a:xfrm>
        </p:spPr>
        <p:txBody>
          <a:bodyPr/>
          <a:lstStyle>
            <a:lvl1pPr marL="534988" indent="-534988">
              <a:buClr>
                <a:srgbClr val="005B7F"/>
              </a:buClr>
              <a:buSzPct val="120000"/>
              <a:buFont typeface="Wingdings 3" pitchFamily="18" charset="2"/>
              <a:buChar char=""/>
              <a:defRPr sz="3200"/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00034" y="1374046"/>
            <a:ext cx="8352000" cy="5112000"/>
          </a:xfrm>
        </p:spPr>
        <p:txBody>
          <a:bodyPr>
            <a:normAutofit/>
          </a:bodyPr>
          <a:lstStyle>
            <a:lvl1pPr marL="355600" indent="-355600">
              <a:buClr>
                <a:srgbClr val="005B7F"/>
              </a:buClr>
              <a:buSzPct val="100000"/>
              <a:buFont typeface="Webdings" pitchFamily="18" charset="2"/>
              <a:buChar char=""/>
              <a:defRPr sz="2400">
                <a:latin typeface="+mn-lt"/>
                <a:cs typeface="Arial" pitchFamily="34" charset="0"/>
              </a:defRPr>
            </a:lvl1pPr>
            <a:lvl2pPr marL="723900" indent="-273050">
              <a:buClr>
                <a:srgbClr val="F58220"/>
              </a:buClr>
              <a:buFont typeface="Webdings" pitchFamily="18" charset="2"/>
              <a:buChar char=""/>
              <a:defRPr sz="2000">
                <a:latin typeface="+mn-lt"/>
                <a:cs typeface="Arial" pitchFamily="34" charset="0"/>
              </a:defRPr>
            </a:lvl2pPr>
            <a:lvl3pPr marL="1077913" indent="-273050" defTabSz="808038">
              <a:buClr>
                <a:srgbClr val="F58220"/>
              </a:buClr>
              <a:buSzPct val="70000"/>
              <a:buFont typeface="Webdings" pitchFamily="18" charset="2"/>
              <a:buChar char=""/>
              <a:defRPr sz="1800" b="0">
                <a:latin typeface="+mn-lt"/>
                <a:cs typeface="Arial" pitchFamily="34" charset="0"/>
              </a:defRPr>
            </a:lvl3pPr>
            <a:lvl4pPr marL="1350963" indent="-273050" defTabSz="985838">
              <a:buClr>
                <a:srgbClr val="F58220"/>
              </a:buClr>
              <a:buSzPct val="70000"/>
              <a:buFont typeface="Webdings" pitchFamily="18" charset="2"/>
              <a:buChar char=""/>
              <a:tabLst/>
              <a:defRPr sz="1600">
                <a:latin typeface="+mn-lt"/>
                <a:cs typeface="Arial" pitchFamily="34" charset="0"/>
              </a:defRPr>
            </a:lvl4pPr>
            <a:lvl5pPr marL="1609725" indent="-258763">
              <a:buClr>
                <a:srgbClr val="F58220"/>
              </a:buClr>
              <a:buFont typeface="Webdings" pitchFamily="18" charset="2"/>
              <a:buChar char=""/>
              <a:defRPr sz="14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 </a:t>
            </a:r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 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500034" y="1221208"/>
            <a:ext cx="8352000" cy="1588"/>
          </a:xfrm>
          <a:prstGeom prst="line">
            <a:avLst/>
          </a:prstGeom>
          <a:ln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iangle isocèle 6"/>
          <p:cNvSpPr/>
          <p:nvPr userDrawn="1"/>
        </p:nvSpPr>
        <p:spPr>
          <a:xfrm rot="27000000" flipH="1">
            <a:off x="135192" y="592746"/>
            <a:ext cx="180000" cy="180000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740353" y="620688"/>
            <a:ext cx="1224136" cy="2880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>
                    <a:lumMod val="10000"/>
                  </a:prstClr>
                </a:solidFill>
              </a:rPr>
              <a:t>RESTREINT</a:t>
            </a:r>
            <a:endParaRPr lang="fr-FR" b="1" dirty="0">
              <a:solidFill>
                <a:prstClr val="black">
                  <a:lumMod val="1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94"/>
            <a:ext cx="8856000" cy="1024185"/>
          </a:xfrm>
        </p:spPr>
        <p:txBody>
          <a:bodyPr/>
          <a:lstStyle>
            <a:lvl1pPr marL="534988" indent="-534988">
              <a:buClr>
                <a:srgbClr val="005B7F"/>
              </a:buClr>
              <a:buSzPct val="120000"/>
              <a:buFont typeface="Wingdings 3" pitchFamily="18" charset="2"/>
              <a:buChar char=""/>
              <a:defRPr/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500034" y="1221208"/>
            <a:ext cx="8352000" cy="1588"/>
          </a:xfrm>
          <a:prstGeom prst="line">
            <a:avLst/>
          </a:prstGeom>
          <a:ln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iangle isocèle 5"/>
          <p:cNvSpPr/>
          <p:nvPr userDrawn="1"/>
        </p:nvSpPr>
        <p:spPr>
          <a:xfrm rot="27000000" flipH="1">
            <a:off x="135192" y="592746"/>
            <a:ext cx="180000" cy="180000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740353" y="620688"/>
            <a:ext cx="1224136" cy="2880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>
                    <a:lumMod val="10000"/>
                  </a:prstClr>
                </a:solidFill>
              </a:rPr>
              <a:t>RESTREINT</a:t>
            </a:r>
            <a:endParaRPr lang="fr-FR" b="1" dirty="0">
              <a:solidFill>
                <a:prstClr val="black">
                  <a:lumMod val="1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itres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32" y="214293"/>
            <a:ext cx="8856000" cy="500065"/>
          </a:xfrm>
        </p:spPr>
        <p:txBody>
          <a:bodyPr/>
          <a:lstStyle>
            <a:lvl1pPr marL="534988" indent="-534988">
              <a:buClr>
                <a:srgbClr val="005B7F"/>
              </a:buClr>
              <a:buSzPct val="120000"/>
              <a:buFont typeface="Wingdings 3" pitchFamily="18" charset="2"/>
              <a:buChar char=""/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00034" y="1221208"/>
            <a:ext cx="8352000" cy="1588"/>
          </a:xfrm>
          <a:prstGeom prst="line">
            <a:avLst/>
          </a:prstGeom>
          <a:ln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-32" y="714356"/>
            <a:ext cx="8856000" cy="500066"/>
          </a:xfrm>
        </p:spPr>
        <p:txBody>
          <a:bodyPr>
            <a:normAutofit/>
          </a:bodyPr>
          <a:lstStyle>
            <a:lvl1pPr marL="530225" indent="0">
              <a:buClr>
                <a:srgbClr val="005B7F"/>
              </a:buClr>
              <a:buSzPct val="100000"/>
              <a:buFont typeface="Wingdings 3" pitchFamily="18" charset="2"/>
              <a:buNone/>
              <a:defRPr sz="2400" baseline="0">
                <a:solidFill>
                  <a:srgbClr val="F58220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F58220"/>
              </a:buClr>
              <a:buFont typeface="Wingdings 3" pitchFamily="18" charset="2"/>
              <a:buNone/>
              <a:defRPr sz="2400">
                <a:solidFill>
                  <a:srgbClr val="F58220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58220"/>
              </a:buClr>
              <a:buSzPct val="70000"/>
              <a:buFont typeface="Wingdings 3" pitchFamily="18" charset="2"/>
              <a:buNone/>
              <a:defRPr sz="2000">
                <a:solidFill>
                  <a:srgbClr val="F58220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F58220"/>
              </a:buClr>
              <a:buSzPct val="70000"/>
              <a:buFont typeface="Wingdings 3" pitchFamily="18" charset="2"/>
              <a:buNone/>
              <a:defRPr sz="1800">
                <a:solidFill>
                  <a:srgbClr val="F58220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F58220"/>
              </a:buClr>
              <a:buFont typeface="Wingdings 3" pitchFamily="18" charset="2"/>
              <a:buNone/>
              <a:defRPr sz="1600">
                <a:solidFill>
                  <a:srgbClr val="F5822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noProof="0" dirty="0" smtClean="0"/>
              <a:t>Titre 2</a:t>
            </a:r>
          </a:p>
        </p:txBody>
      </p:sp>
      <p:sp>
        <p:nvSpPr>
          <p:cNvPr id="11" name="Triangle isocèle 10"/>
          <p:cNvSpPr/>
          <p:nvPr userDrawn="1"/>
        </p:nvSpPr>
        <p:spPr>
          <a:xfrm rot="27000000" flipH="1">
            <a:off x="135192" y="329857"/>
            <a:ext cx="180000" cy="180000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74046"/>
            <a:ext cx="8352000" cy="5112000"/>
          </a:xfrm>
        </p:spPr>
        <p:txBody>
          <a:bodyPr>
            <a:normAutofit/>
          </a:bodyPr>
          <a:lstStyle>
            <a:lvl1pPr marL="355600" indent="-355600">
              <a:buClr>
                <a:srgbClr val="005B7F"/>
              </a:buClr>
              <a:buSzPct val="100000"/>
              <a:buFont typeface="Webdings" pitchFamily="18" charset="2"/>
              <a:buChar char="4"/>
              <a:defRPr sz="2400">
                <a:latin typeface="+mn-lt"/>
                <a:cs typeface="Arial" pitchFamily="34" charset="0"/>
              </a:defRPr>
            </a:lvl1pPr>
            <a:lvl2pPr marL="723900" indent="-273050">
              <a:buClr>
                <a:srgbClr val="F58220"/>
              </a:buClr>
              <a:buFont typeface="Webdings" pitchFamily="18" charset="2"/>
              <a:buChar char="4"/>
              <a:defRPr sz="2000">
                <a:latin typeface="+mn-lt"/>
                <a:cs typeface="Arial" pitchFamily="34" charset="0"/>
              </a:defRPr>
            </a:lvl2pPr>
            <a:lvl3pPr marL="1077913" indent="-273050" defTabSz="808038">
              <a:buClr>
                <a:srgbClr val="F58220"/>
              </a:buClr>
              <a:buSzPct val="70000"/>
              <a:buFont typeface="Webdings" pitchFamily="18" charset="2"/>
              <a:buChar char="4"/>
              <a:defRPr sz="1800" b="0">
                <a:latin typeface="+mn-lt"/>
                <a:cs typeface="Arial" pitchFamily="34" charset="0"/>
              </a:defRPr>
            </a:lvl3pPr>
            <a:lvl4pPr marL="1350963" indent="-273050" defTabSz="985838">
              <a:buClr>
                <a:srgbClr val="F58220"/>
              </a:buClr>
              <a:buSzPct val="70000"/>
              <a:buFont typeface="Webdings" pitchFamily="18" charset="2"/>
              <a:buChar char="4"/>
              <a:tabLst/>
              <a:defRPr sz="1600">
                <a:latin typeface="+mn-lt"/>
                <a:cs typeface="Arial" pitchFamily="34" charset="0"/>
              </a:defRPr>
            </a:lvl4pPr>
            <a:lvl5pPr marL="1609725" indent="-258763">
              <a:buClr>
                <a:srgbClr val="F58220"/>
              </a:buClr>
              <a:buFont typeface="Webdings" pitchFamily="18" charset="2"/>
              <a:buChar char="4"/>
              <a:defRPr sz="14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740353" y="620688"/>
            <a:ext cx="1224136" cy="2880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>
                    <a:lumMod val="10000"/>
                  </a:prstClr>
                </a:solidFill>
              </a:rPr>
              <a:t>RESTREINT</a:t>
            </a:r>
            <a:endParaRPr lang="fr-FR" b="1" dirty="0">
              <a:solidFill>
                <a:prstClr val="black">
                  <a:lumMod val="1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itres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32" y="214290"/>
            <a:ext cx="8856000" cy="500065"/>
          </a:xfrm>
        </p:spPr>
        <p:txBody>
          <a:bodyPr/>
          <a:lstStyle>
            <a:lvl1pPr marL="534988" indent="-534988">
              <a:buClr>
                <a:srgbClr val="005B7F"/>
              </a:buClr>
              <a:buSzPct val="120000"/>
              <a:buFont typeface="Wingdings 3" pitchFamily="18" charset="2"/>
              <a:buChar char=""/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00034" y="1221208"/>
            <a:ext cx="8352000" cy="1588"/>
          </a:xfrm>
          <a:prstGeom prst="line">
            <a:avLst/>
          </a:prstGeom>
          <a:ln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0" y="714356"/>
            <a:ext cx="8856000" cy="500066"/>
          </a:xfrm>
        </p:spPr>
        <p:txBody>
          <a:bodyPr>
            <a:normAutofit/>
          </a:bodyPr>
          <a:lstStyle>
            <a:lvl1pPr marL="531813" indent="0">
              <a:buClr>
                <a:srgbClr val="005B7F"/>
              </a:buClr>
              <a:buSzPct val="100000"/>
              <a:buFont typeface="Wingdings 3" pitchFamily="18" charset="2"/>
              <a:buNone/>
              <a:defRPr sz="2400" b="0" baseline="0">
                <a:solidFill>
                  <a:srgbClr val="F58220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F58220"/>
              </a:buClr>
              <a:buFont typeface="Wingdings 3" pitchFamily="18" charset="2"/>
              <a:buNone/>
              <a:defRPr sz="2400">
                <a:solidFill>
                  <a:srgbClr val="F58220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58220"/>
              </a:buClr>
              <a:buSzPct val="70000"/>
              <a:buFont typeface="Wingdings 3" pitchFamily="18" charset="2"/>
              <a:buNone/>
              <a:defRPr sz="2000">
                <a:solidFill>
                  <a:srgbClr val="F58220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F58220"/>
              </a:buClr>
              <a:buSzPct val="70000"/>
              <a:buFont typeface="Wingdings 3" pitchFamily="18" charset="2"/>
              <a:buNone/>
              <a:defRPr sz="1800">
                <a:solidFill>
                  <a:srgbClr val="F58220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F58220"/>
              </a:buClr>
              <a:buFont typeface="Wingdings 3" pitchFamily="18" charset="2"/>
              <a:buNone/>
              <a:defRPr sz="1600">
                <a:solidFill>
                  <a:srgbClr val="F5822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noProof="0" dirty="0" smtClean="0"/>
              <a:t>Titre 2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27000000" flipH="1">
            <a:off x="135192" y="331200"/>
            <a:ext cx="180000" cy="180000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740353" y="620688"/>
            <a:ext cx="1224136" cy="2880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>
                    <a:lumMod val="10000"/>
                  </a:prstClr>
                </a:solidFill>
              </a:rPr>
              <a:t>RESTREINT</a:t>
            </a:r>
            <a:endParaRPr lang="fr-FR" b="1" dirty="0">
              <a:solidFill>
                <a:prstClr val="black">
                  <a:lumMod val="1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itres &amp;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32" y="214293"/>
            <a:ext cx="8856000" cy="500065"/>
          </a:xfrm>
        </p:spPr>
        <p:txBody>
          <a:bodyPr/>
          <a:lstStyle>
            <a:lvl1pPr marL="534988" indent="-534988">
              <a:buClr>
                <a:srgbClr val="005B7F"/>
              </a:buClr>
              <a:buSzPct val="120000"/>
              <a:buFont typeface="Wingdings 3" pitchFamily="18" charset="2"/>
              <a:buChar char=""/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00034" y="1221208"/>
            <a:ext cx="8352000" cy="1588"/>
          </a:xfrm>
          <a:prstGeom prst="line">
            <a:avLst/>
          </a:prstGeom>
          <a:ln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-32" y="714356"/>
            <a:ext cx="8856000" cy="500066"/>
          </a:xfrm>
        </p:spPr>
        <p:txBody>
          <a:bodyPr>
            <a:normAutofit/>
          </a:bodyPr>
          <a:lstStyle>
            <a:lvl1pPr marL="530225" indent="0">
              <a:buClr>
                <a:srgbClr val="005B7F"/>
              </a:buClr>
              <a:buSzPct val="100000"/>
              <a:buFont typeface="Wingdings 3" pitchFamily="18" charset="2"/>
              <a:buNone/>
              <a:defRPr sz="2400" baseline="0">
                <a:solidFill>
                  <a:srgbClr val="F58220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F58220"/>
              </a:buClr>
              <a:buFont typeface="Wingdings 3" pitchFamily="18" charset="2"/>
              <a:buNone/>
              <a:defRPr sz="2400">
                <a:solidFill>
                  <a:srgbClr val="F58220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58220"/>
              </a:buClr>
              <a:buSzPct val="70000"/>
              <a:buFont typeface="Wingdings 3" pitchFamily="18" charset="2"/>
              <a:buNone/>
              <a:defRPr sz="2000">
                <a:solidFill>
                  <a:srgbClr val="F58220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F58220"/>
              </a:buClr>
              <a:buSzPct val="70000"/>
              <a:buFont typeface="Wingdings 3" pitchFamily="18" charset="2"/>
              <a:buNone/>
              <a:defRPr sz="1800">
                <a:solidFill>
                  <a:srgbClr val="F58220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F58220"/>
              </a:buClr>
              <a:buFont typeface="Wingdings 3" pitchFamily="18" charset="2"/>
              <a:buNone/>
              <a:defRPr sz="1600">
                <a:solidFill>
                  <a:srgbClr val="F5822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noProof="0" dirty="0" smtClean="0"/>
              <a:t>Titre 2</a:t>
            </a:r>
          </a:p>
        </p:txBody>
      </p:sp>
      <p:sp>
        <p:nvSpPr>
          <p:cNvPr id="11" name="Triangle isocèle 10"/>
          <p:cNvSpPr/>
          <p:nvPr userDrawn="1"/>
        </p:nvSpPr>
        <p:spPr>
          <a:xfrm rot="27000000" flipH="1">
            <a:off x="135192" y="329857"/>
            <a:ext cx="180000" cy="180000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1"/>
          </p:nvPr>
        </p:nvSpPr>
        <p:spPr>
          <a:xfrm>
            <a:off x="4716000" y="1374046"/>
            <a:ext cx="4233600" cy="5112000"/>
          </a:xfrm>
        </p:spPr>
        <p:txBody>
          <a:bodyPr>
            <a:normAutofit/>
          </a:bodyPr>
          <a:lstStyle>
            <a:lvl1pPr marL="273050" indent="-273050">
              <a:buClr>
                <a:srgbClr val="005B7F"/>
              </a:buClr>
              <a:buSzPct val="100000"/>
              <a:buFont typeface="Webdings" pitchFamily="18" charset="2"/>
              <a:buChar char="4"/>
              <a:defRPr sz="2400">
                <a:latin typeface="+mn-lt"/>
                <a:cs typeface="Arial" pitchFamily="34" charset="0"/>
              </a:defRPr>
            </a:lvl1pPr>
            <a:lvl2pPr marL="531813" indent="-176213">
              <a:buClr>
                <a:srgbClr val="F58220"/>
              </a:buClr>
              <a:buFont typeface="Webdings" pitchFamily="18" charset="2"/>
              <a:buChar char="4"/>
              <a:defRPr sz="2000">
                <a:latin typeface="+mn-lt"/>
                <a:cs typeface="Arial" pitchFamily="34" charset="0"/>
              </a:defRPr>
            </a:lvl2pPr>
            <a:lvl3pPr marL="804863" indent="-176213" defTabSz="808038">
              <a:buClr>
                <a:srgbClr val="F58220"/>
              </a:buClr>
              <a:buSzPct val="70000"/>
              <a:buFont typeface="Webdings" pitchFamily="18" charset="2"/>
              <a:buChar char="4"/>
              <a:defRPr sz="1800" b="0">
                <a:latin typeface="+mn-lt"/>
                <a:cs typeface="Arial" pitchFamily="34" charset="0"/>
              </a:defRPr>
            </a:lvl3pPr>
            <a:lvl4pPr marL="1081088" indent="-177800" defTabSz="985838">
              <a:buClr>
                <a:srgbClr val="F58220"/>
              </a:buClr>
              <a:buSzPct val="70000"/>
              <a:buFont typeface="Webdings" pitchFamily="18" charset="2"/>
              <a:buChar char="4"/>
              <a:defRPr sz="1600">
                <a:latin typeface="+mn-lt"/>
                <a:cs typeface="Arial" pitchFamily="34" charset="0"/>
              </a:defRPr>
            </a:lvl4pPr>
            <a:lvl5pPr marL="1255713" indent="-150813">
              <a:buClr>
                <a:srgbClr val="F58220"/>
              </a:buClr>
              <a:buFont typeface="Webdings" pitchFamily="18" charset="2"/>
              <a:buChar char="4"/>
              <a:defRPr sz="14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2"/>
          </p:nvPr>
        </p:nvSpPr>
        <p:spPr>
          <a:xfrm>
            <a:off x="428596" y="1375200"/>
            <a:ext cx="4233600" cy="5112000"/>
          </a:xfrm>
        </p:spPr>
        <p:txBody>
          <a:bodyPr>
            <a:normAutofit/>
          </a:bodyPr>
          <a:lstStyle>
            <a:lvl1pPr marL="273050" indent="-273050">
              <a:buClr>
                <a:srgbClr val="005B7F"/>
              </a:buClr>
              <a:buSzPct val="100000"/>
              <a:buFont typeface="Webdings" pitchFamily="18" charset="2"/>
              <a:buChar char="4"/>
              <a:defRPr sz="2400">
                <a:latin typeface="+mn-lt"/>
                <a:cs typeface="Arial" pitchFamily="34" charset="0"/>
              </a:defRPr>
            </a:lvl1pPr>
            <a:lvl2pPr marL="531813" indent="-176213">
              <a:buClr>
                <a:srgbClr val="F58220"/>
              </a:buClr>
              <a:buFont typeface="Webdings" pitchFamily="18" charset="2"/>
              <a:buChar char="4"/>
              <a:defRPr sz="2000">
                <a:latin typeface="+mn-lt"/>
                <a:cs typeface="Arial" pitchFamily="34" charset="0"/>
              </a:defRPr>
            </a:lvl2pPr>
            <a:lvl3pPr marL="804863" indent="-176213" defTabSz="808038">
              <a:buClr>
                <a:srgbClr val="F58220"/>
              </a:buClr>
              <a:buSzPct val="70000"/>
              <a:buFont typeface="Webdings" pitchFamily="18" charset="2"/>
              <a:buChar char="4"/>
              <a:defRPr sz="1800" b="0">
                <a:latin typeface="+mn-lt"/>
                <a:cs typeface="Arial" pitchFamily="34" charset="0"/>
              </a:defRPr>
            </a:lvl3pPr>
            <a:lvl4pPr marL="1081088" indent="-177800" defTabSz="985838">
              <a:buClr>
                <a:srgbClr val="F58220"/>
              </a:buClr>
              <a:buSzPct val="70000"/>
              <a:buFont typeface="Webdings" pitchFamily="18" charset="2"/>
              <a:buChar char="4"/>
              <a:defRPr sz="1600">
                <a:latin typeface="+mn-lt"/>
                <a:cs typeface="Arial" pitchFamily="34" charset="0"/>
              </a:defRPr>
            </a:lvl4pPr>
            <a:lvl5pPr marL="1255713" indent="-150813">
              <a:buClr>
                <a:srgbClr val="F58220"/>
              </a:buClr>
              <a:buFont typeface="Webdings" pitchFamily="18" charset="2"/>
              <a:buChar char="4"/>
              <a:defRPr sz="14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740353" y="620688"/>
            <a:ext cx="1224136" cy="2880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>
                    <a:lumMod val="10000"/>
                  </a:prstClr>
                </a:solidFill>
              </a:rPr>
              <a:t>RESTREINT</a:t>
            </a:r>
            <a:endParaRPr lang="fr-FR" b="1" dirty="0">
              <a:solidFill>
                <a:prstClr val="black">
                  <a:lumMod val="1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itres &amp;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32" y="214293"/>
            <a:ext cx="8856000" cy="500065"/>
          </a:xfrm>
        </p:spPr>
        <p:txBody>
          <a:bodyPr/>
          <a:lstStyle>
            <a:lvl1pPr marL="534988" indent="-534988">
              <a:buClr>
                <a:srgbClr val="005B7F"/>
              </a:buClr>
              <a:buSzPct val="120000"/>
              <a:buFont typeface="Wingdings 3" pitchFamily="18" charset="2"/>
              <a:buChar char=""/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00034" y="1221208"/>
            <a:ext cx="8352000" cy="1588"/>
          </a:xfrm>
          <a:prstGeom prst="line">
            <a:avLst/>
          </a:prstGeom>
          <a:ln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-32" y="714356"/>
            <a:ext cx="8856000" cy="500066"/>
          </a:xfrm>
        </p:spPr>
        <p:txBody>
          <a:bodyPr>
            <a:normAutofit/>
          </a:bodyPr>
          <a:lstStyle>
            <a:lvl1pPr marL="530225" indent="0">
              <a:buClr>
                <a:srgbClr val="005B7F"/>
              </a:buClr>
              <a:buSzPct val="100000"/>
              <a:buFont typeface="Wingdings 3" pitchFamily="18" charset="2"/>
              <a:buNone/>
              <a:defRPr sz="2400" baseline="0">
                <a:solidFill>
                  <a:srgbClr val="F58220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F58220"/>
              </a:buClr>
              <a:buFont typeface="Wingdings 3" pitchFamily="18" charset="2"/>
              <a:buNone/>
              <a:defRPr sz="2400">
                <a:solidFill>
                  <a:srgbClr val="F58220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58220"/>
              </a:buClr>
              <a:buSzPct val="70000"/>
              <a:buFont typeface="Wingdings 3" pitchFamily="18" charset="2"/>
              <a:buNone/>
              <a:defRPr sz="2000">
                <a:solidFill>
                  <a:srgbClr val="F58220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F58220"/>
              </a:buClr>
              <a:buSzPct val="70000"/>
              <a:buFont typeface="Wingdings 3" pitchFamily="18" charset="2"/>
              <a:buNone/>
              <a:defRPr sz="1800">
                <a:solidFill>
                  <a:srgbClr val="F58220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F58220"/>
              </a:buClr>
              <a:buFont typeface="Wingdings 3" pitchFamily="18" charset="2"/>
              <a:buNone/>
              <a:defRPr sz="1600">
                <a:solidFill>
                  <a:srgbClr val="F5822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noProof="0" dirty="0" smtClean="0"/>
              <a:t>Titre 2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2"/>
          </p:nvPr>
        </p:nvSpPr>
        <p:spPr>
          <a:xfrm>
            <a:off x="428598" y="1375200"/>
            <a:ext cx="421484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4878" y="1375200"/>
            <a:ext cx="421484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13" name="Triangle isocèle 12"/>
          <p:cNvSpPr/>
          <p:nvPr userDrawn="1"/>
        </p:nvSpPr>
        <p:spPr>
          <a:xfrm rot="27000000" flipH="1">
            <a:off x="135192" y="329857"/>
            <a:ext cx="180000" cy="180000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428596" y="2041200"/>
            <a:ext cx="4215600" cy="4428000"/>
          </a:xfrm>
        </p:spPr>
        <p:txBody>
          <a:bodyPr>
            <a:normAutofit/>
          </a:bodyPr>
          <a:lstStyle>
            <a:lvl1pPr marL="273050" indent="-273050">
              <a:buClr>
                <a:srgbClr val="005B7F"/>
              </a:buClr>
              <a:buSzPct val="100000"/>
              <a:buFont typeface="Webdings" pitchFamily="18" charset="2"/>
              <a:buChar char="4"/>
              <a:defRPr sz="2400">
                <a:latin typeface="+mn-lt"/>
                <a:cs typeface="Arial" pitchFamily="34" charset="0"/>
              </a:defRPr>
            </a:lvl1pPr>
            <a:lvl2pPr marL="531813" indent="-176213">
              <a:buClr>
                <a:srgbClr val="F58220"/>
              </a:buClr>
              <a:buFont typeface="Webdings" pitchFamily="18" charset="2"/>
              <a:buChar char="4"/>
              <a:defRPr sz="2000">
                <a:latin typeface="+mn-lt"/>
                <a:cs typeface="Arial" pitchFamily="34" charset="0"/>
              </a:defRPr>
            </a:lvl2pPr>
            <a:lvl3pPr marL="804863" indent="-176213" defTabSz="808038">
              <a:buClr>
                <a:srgbClr val="F58220"/>
              </a:buClr>
              <a:buSzPct val="70000"/>
              <a:buFont typeface="Webdings" pitchFamily="18" charset="2"/>
              <a:buChar char="4"/>
              <a:defRPr sz="1800" b="0">
                <a:latin typeface="+mn-lt"/>
                <a:cs typeface="Arial" pitchFamily="34" charset="0"/>
              </a:defRPr>
            </a:lvl3pPr>
            <a:lvl4pPr marL="1081088" indent="-177800" defTabSz="985838">
              <a:buClr>
                <a:srgbClr val="F58220"/>
              </a:buClr>
              <a:buSzPct val="70000"/>
              <a:buFont typeface="Webdings" pitchFamily="18" charset="2"/>
              <a:buChar char="4"/>
              <a:defRPr sz="1600">
                <a:latin typeface="+mn-lt"/>
                <a:cs typeface="Arial" pitchFamily="34" charset="0"/>
              </a:defRPr>
            </a:lvl4pPr>
            <a:lvl5pPr marL="1255713" indent="-150813">
              <a:buClr>
                <a:srgbClr val="F58220"/>
              </a:buClr>
              <a:buFont typeface="Webdings" pitchFamily="18" charset="2"/>
              <a:buChar char="4"/>
              <a:defRPr sz="14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714876" y="2041200"/>
            <a:ext cx="4215600" cy="4428000"/>
          </a:xfrm>
        </p:spPr>
        <p:txBody>
          <a:bodyPr>
            <a:normAutofit/>
          </a:bodyPr>
          <a:lstStyle>
            <a:lvl1pPr marL="273050" indent="-273050">
              <a:buClr>
                <a:srgbClr val="005B7F"/>
              </a:buClr>
              <a:buSzPct val="100000"/>
              <a:buFont typeface="Webdings" pitchFamily="18" charset="2"/>
              <a:buChar char="4"/>
              <a:defRPr sz="2400">
                <a:latin typeface="+mn-lt"/>
                <a:cs typeface="Arial" pitchFamily="34" charset="0"/>
              </a:defRPr>
            </a:lvl1pPr>
            <a:lvl2pPr marL="531813" indent="-176213">
              <a:buClr>
                <a:srgbClr val="F58220"/>
              </a:buClr>
              <a:buFont typeface="Webdings" pitchFamily="18" charset="2"/>
              <a:buChar char="4"/>
              <a:defRPr sz="2000">
                <a:latin typeface="+mn-lt"/>
                <a:cs typeface="Arial" pitchFamily="34" charset="0"/>
              </a:defRPr>
            </a:lvl2pPr>
            <a:lvl3pPr marL="804863" indent="-176213" defTabSz="808038">
              <a:buClr>
                <a:srgbClr val="F58220"/>
              </a:buClr>
              <a:buSzPct val="70000"/>
              <a:buFont typeface="Webdings" pitchFamily="18" charset="2"/>
              <a:buChar char="4"/>
              <a:defRPr sz="1800" b="0">
                <a:latin typeface="+mn-lt"/>
                <a:cs typeface="Arial" pitchFamily="34" charset="0"/>
              </a:defRPr>
            </a:lvl3pPr>
            <a:lvl4pPr marL="1081088" indent="-177800" defTabSz="985838">
              <a:buClr>
                <a:srgbClr val="F58220"/>
              </a:buClr>
              <a:buSzPct val="70000"/>
              <a:buFont typeface="Webdings" pitchFamily="18" charset="2"/>
              <a:buChar char="4"/>
              <a:defRPr sz="1600">
                <a:latin typeface="+mn-lt"/>
                <a:cs typeface="Arial" pitchFamily="34" charset="0"/>
              </a:defRPr>
            </a:lvl4pPr>
            <a:lvl5pPr marL="1255713" indent="-150813">
              <a:buClr>
                <a:srgbClr val="F58220"/>
              </a:buClr>
              <a:buFont typeface="Webdings" pitchFamily="18" charset="2"/>
              <a:buChar char="4"/>
              <a:defRPr sz="14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740353" y="620688"/>
            <a:ext cx="1224136" cy="2880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>
                    <a:lumMod val="10000"/>
                  </a:prstClr>
                </a:solidFill>
              </a:rPr>
              <a:t>RESTREINT</a:t>
            </a:r>
            <a:endParaRPr lang="fr-FR" b="1" dirty="0">
              <a:solidFill>
                <a:prstClr val="black">
                  <a:lumMod val="1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/>
              <a:pPr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 userDrawn="1"/>
        </p:nvCxnSpPr>
        <p:spPr>
          <a:xfrm rot="5400000">
            <a:off x="7714478" y="714358"/>
            <a:ext cx="571504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 userDrawn="1"/>
        </p:nvSpPr>
        <p:spPr>
          <a:xfrm>
            <a:off x="8443509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59319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F443-3698-480B-AAD9-3557C9D09511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06/11/18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4D33-7725-4027-BD3C-E248961D62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345" y="6111682"/>
            <a:ext cx="8382000" cy="138113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4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C95E-7BCD-4226-8F46-EECB9C5CF961}" type="datetimeFigureOut">
              <a:rPr lang="fr-FR"/>
              <a:pPr>
                <a:defRPr/>
              </a:pPr>
              <a:t>06/11/18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5713-3851-44BE-834F-CF28237870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55431782-06BF-45CA-82EE-9B3B72C02673}" type="datetimeFigureOut">
              <a:rPr lang="fr-FR"/>
              <a:pPr>
                <a:defRPr/>
              </a:pPr>
              <a:t>06/11/18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C4580A31-4937-4974-BE2A-51CA72C6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C7F6-C5B0-41F1-89B2-512530DF4C78}" type="datetimeFigureOut">
              <a:rPr lang="fr-FR"/>
              <a:pPr>
                <a:defRPr/>
              </a:pPr>
              <a:t>06/11/18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AF77-BBCC-4088-9E49-D7B387370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85800" y="6497638"/>
            <a:ext cx="6858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78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0" y="6503988"/>
            <a:ext cx="6858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78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1"/>
            <a:ext cx="7924800" cy="787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7772400" cy="44196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1" y="6248400"/>
            <a:ext cx="7794170" cy="457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 userDrawn="1"/>
        </p:nvSpPr>
        <p:spPr>
          <a:xfrm>
            <a:off x="685800" y="6497638"/>
            <a:ext cx="6858000" cy="277812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defTabSz="9142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6134"/>
            <a:ext cx="7924800" cy="787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4F1D4BA5-5302-4CB5-AC6D-38B3FFDBB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1" y="6248400"/>
            <a:ext cx="7794170" cy="457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8" y="0"/>
            <a:ext cx="9166225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defTabSz="914278"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2400" b="1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-3175" y="3581399"/>
            <a:ext cx="9170988" cy="3278188"/>
          </a:xfrm>
          <a:prstGeom prst="rect">
            <a:avLst/>
          </a:prstGeom>
          <a:solidFill>
            <a:srgbClr val="DDDDDD"/>
          </a:solidFill>
          <a:ln w="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14278" fontAlgn="base">
              <a:spcBef>
                <a:spcPct val="0"/>
              </a:spcBef>
              <a:spcAft>
                <a:spcPct val="25000"/>
              </a:spcAft>
              <a:defRPr/>
            </a:pPr>
            <a:endParaRPr lang="en-GB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-3175" y="3429000"/>
            <a:ext cx="9170988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pPr defTabSz="9142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3175" y="3516313"/>
            <a:ext cx="9170988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pPr defTabSz="9142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96815" y="6497143"/>
            <a:ext cx="8771021" cy="29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 defTabSz="914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</a:rPr>
              <a:t>EASL 2017, Amsterdam</a:t>
            </a:r>
            <a:endParaRPr lang="en-US" sz="1300" b="1" baseline="30000" dirty="0">
              <a:solidFill>
                <a:srgbClr val="000000"/>
              </a:solidFill>
              <a:ea typeface="MS PGothic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919" y="457200"/>
            <a:ext cx="7924800" cy="2816352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5" y="4114801"/>
            <a:ext cx="7924800" cy="609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139" indent="0" algn="ctr">
              <a:buNone/>
              <a:defRPr/>
            </a:lvl2pPr>
            <a:lvl3pPr marL="914278" indent="0" algn="ctr">
              <a:buNone/>
              <a:defRPr/>
            </a:lvl3pPr>
            <a:lvl4pPr marL="1371418" indent="0" algn="ctr">
              <a:buNone/>
              <a:defRPr/>
            </a:lvl4pPr>
            <a:lvl5pPr marL="1828556" indent="0" algn="ctr">
              <a:buNone/>
              <a:defRPr/>
            </a:lvl5pPr>
            <a:lvl6pPr marL="2285695" indent="0" algn="ctr">
              <a:buNone/>
              <a:defRPr/>
            </a:lvl6pPr>
            <a:lvl7pPr marL="2742834" indent="0" algn="ctr">
              <a:buNone/>
              <a:defRPr/>
            </a:lvl7pPr>
            <a:lvl8pPr marL="3199973" indent="0" algn="ctr">
              <a:buNone/>
              <a:defRPr/>
            </a:lvl8pPr>
            <a:lvl9pPr marL="36571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0715" y="5029200"/>
            <a:ext cx="7924800" cy="9144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8" y="1600199"/>
            <a:ext cx="8229601" cy="452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6342" y="6515190"/>
            <a:ext cx="275556" cy="276999"/>
          </a:xfrm>
        </p:spPr>
        <p:txBody>
          <a:bodyPr/>
          <a:lstStyle/>
          <a:p>
            <a:fld id="{27E50E6B-74CD-47E4-B85F-439F6C4A1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3200" y="6573636"/>
            <a:ext cx="2034211" cy="184666"/>
          </a:xfrm>
        </p:spPr>
        <p:txBody>
          <a:bodyPr wrap="none"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6167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5" y="1676400"/>
            <a:ext cx="37750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52" y="1676400"/>
            <a:ext cx="37750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7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7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Tx/>
              <a:defRPr/>
            </a:lvl2pPr>
            <a:lvl3pPr>
              <a:buClr>
                <a:schemeClr val="accent2"/>
              </a:buClr>
              <a:defRPr/>
            </a:lvl3pPr>
            <a:lvl4pPr>
              <a:buClrTx/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16838" y="6308468"/>
            <a:ext cx="3960000" cy="432000"/>
          </a:xfrm>
        </p:spPr>
        <p:txBody>
          <a:bodyPr rIns="0" bIns="0" anchor="b">
            <a:normAutofit/>
          </a:bodyPr>
          <a:lstStyle>
            <a:lvl1pPr marL="0" indent="0" algn="r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  <a:lvl3pPr marL="534988" indent="0">
              <a:buNone/>
              <a:defRPr/>
            </a:lvl3pPr>
            <a:lvl4pPr marL="80168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 smtClean="0"/>
              <a:t>Click to add reference/s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6610" y="6308468"/>
            <a:ext cx="3960000" cy="432000"/>
          </a:xfrm>
        </p:spPr>
        <p:txBody>
          <a:bodyPr rIns="0" bIns="0" anchor="b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  <a:lvl3pPr marL="534988" indent="0">
              <a:buNone/>
              <a:defRPr/>
            </a:lvl3pPr>
            <a:lvl4pPr marL="80168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 smtClean="0"/>
              <a:t>Click to add footnote/s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12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007532"/>
          </a:xfrm>
          <a:prstGeom prst="rect">
            <a:avLst/>
          </a:prstGeom>
          <a:solidFill>
            <a:srgbClr val="005B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32" y="-8466"/>
            <a:ext cx="9144032" cy="516466"/>
          </a:xfrm>
        </p:spPr>
        <p:txBody>
          <a:bodyPr/>
          <a:lstStyle>
            <a:lvl1pPr marL="0" indent="0">
              <a:buClr>
                <a:srgbClr val="005B7F"/>
              </a:buClr>
              <a:buSzPct val="120000"/>
              <a:buFont typeface="Wingdings 3" pitchFamily="18" charset="2"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-32" y="549558"/>
            <a:ext cx="9144032" cy="449510"/>
          </a:xfrm>
        </p:spPr>
        <p:txBody>
          <a:bodyPr>
            <a:normAutofit/>
          </a:bodyPr>
          <a:lstStyle>
            <a:lvl1pPr marL="0" indent="0" algn="ctr">
              <a:buClr>
                <a:srgbClr val="005B7F"/>
              </a:buClr>
              <a:buSzPct val="100000"/>
              <a:buFont typeface="Wingdings 3" pitchFamily="18" charset="2"/>
              <a:buNone/>
              <a:defRPr sz="2000" b="0" i="0" baseline="0">
                <a:solidFill>
                  <a:srgbClr val="FFFFFF"/>
                </a:solidFill>
                <a:latin typeface="+mn-lt"/>
                <a:cs typeface="Interstate-Light"/>
              </a:defRPr>
            </a:lvl1pPr>
            <a:lvl2pPr>
              <a:buClr>
                <a:srgbClr val="F58220"/>
              </a:buClr>
              <a:buFont typeface="Wingdings 3" pitchFamily="18" charset="2"/>
              <a:buNone/>
              <a:defRPr sz="2400">
                <a:solidFill>
                  <a:srgbClr val="F58220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58220"/>
              </a:buClr>
              <a:buSzPct val="70000"/>
              <a:buFont typeface="Wingdings 3" pitchFamily="18" charset="2"/>
              <a:buNone/>
              <a:defRPr sz="2000">
                <a:solidFill>
                  <a:srgbClr val="F58220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F58220"/>
              </a:buClr>
              <a:buSzPct val="70000"/>
              <a:buFont typeface="Wingdings 3" pitchFamily="18" charset="2"/>
              <a:buNone/>
              <a:defRPr sz="1800">
                <a:solidFill>
                  <a:srgbClr val="F58220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F58220"/>
              </a:buClr>
              <a:buFont typeface="Wingdings 3" pitchFamily="18" charset="2"/>
              <a:buNone/>
              <a:defRPr sz="1600">
                <a:solidFill>
                  <a:srgbClr val="F5822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 2</a:t>
            </a:r>
            <a:endParaRPr lang="en-US" noProof="0" dirty="0" smtClean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619672" y="522676"/>
            <a:ext cx="6048672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"/>
          <p:cNvSpPr>
            <a:spLocks noGrp="1"/>
          </p:cNvSpPr>
          <p:nvPr>
            <p:ph idx="1"/>
          </p:nvPr>
        </p:nvSpPr>
        <p:spPr>
          <a:xfrm>
            <a:off x="203200" y="1134534"/>
            <a:ext cx="8686800" cy="519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3175">
              <a:buClr>
                <a:srgbClr val="005B7F"/>
              </a:buCl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1pPr>
            <a:lvl2pP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5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 </a:t>
            </a:r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" y="-12700"/>
            <a:ext cx="9144001" cy="6477000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 userDrawn="1"/>
        </p:nvSpPr>
        <p:spPr>
          <a:xfrm>
            <a:off x="5364088" y="476672"/>
            <a:ext cx="3312368" cy="3312368"/>
          </a:xfrm>
          <a:prstGeom prst="rect">
            <a:avLst/>
          </a:prstGeom>
          <a:solidFill>
            <a:srgbClr val="005B7F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5364088" y="1412780"/>
            <a:ext cx="3312368" cy="928695"/>
          </a:xfrm>
        </p:spPr>
        <p:txBody>
          <a:bodyPr>
            <a:noAutofit/>
          </a:bodyPr>
          <a:lstStyle>
            <a:lvl1pPr>
              <a:defRPr sz="2600" b="0" i="0" cap="all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noProof="0" dirty="0" smtClean="0"/>
              <a:t>Title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40030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Stock_000020704194Lar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9144001" cy="6468345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5364088" y="476672"/>
            <a:ext cx="3312368" cy="3312368"/>
          </a:xfrm>
          <a:prstGeom prst="rect">
            <a:avLst/>
          </a:prstGeom>
          <a:solidFill>
            <a:srgbClr val="005B7F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40030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5364088" y="1412780"/>
            <a:ext cx="3312368" cy="928695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600" b="0" i="0" cap="all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noProof="0" dirty="0" smtClean="0"/>
              <a:t>Title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159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Stock_000021826664Medium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99" r="27808" b="15787"/>
          <a:stretch>
            <a:fillRect/>
          </a:stretch>
        </p:blipFill>
        <p:spPr>
          <a:xfrm>
            <a:off x="-11875" y="18"/>
            <a:ext cx="9185259" cy="6467475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611560" y="476672"/>
            <a:ext cx="3312368" cy="3312368"/>
          </a:xfrm>
          <a:prstGeom prst="rect">
            <a:avLst/>
          </a:prstGeom>
          <a:solidFill>
            <a:srgbClr val="005B7F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611560" y="1412780"/>
            <a:ext cx="3312368" cy="928695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600" b="0" i="0" cap="all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noProof="0" dirty="0" smtClean="0"/>
              <a:t>Title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40030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120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Stock_000019330025Small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6468534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611560" y="476672"/>
            <a:ext cx="3312368" cy="3312368"/>
          </a:xfrm>
          <a:prstGeom prst="rect">
            <a:avLst/>
          </a:prstGeom>
          <a:solidFill>
            <a:srgbClr val="005B7F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611560" y="1412780"/>
            <a:ext cx="3312368" cy="928695"/>
          </a:xfrm>
        </p:spPr>
        <p:txBody>
          <a:bodyPr>
            <a:noAutofit/>
          </a:bodyPr>
          <a:lstStyle>
            <a:lvl1pPr>
              <a:defRPr sz="2600" b="0" i="0" cap="all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noProof="0" dirty="0" smtClean="0"/>
              <a:t>Title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40030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470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6022"/>
            <a:ext cx="8229600" cy="4525963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1pPr>
            <a:lvl2pPr>
              <a:buClr>
                <a:schemeClr val="accent3"/>
              </a:buCl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659738" cy="80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4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1981200" cy="581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9400"/>
            <a:ext cx="5791200" cy="581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Stock_000014534462Larg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13146"/>
            <a:ext cx="9144001" cy="6584642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611560" y="476672"/>
            <a:ext cx="3312368" cy="3312368"/>
          </a:xfrm>
          <a:prstGeom prst="rect">
            <a:avLst/>
          </a:prstGeom>
          <a:solidFill>
            <a:srgbClr val="005B7F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611560" y="1412780"/>
            <a:ext cx="3312368" cy="928695"/>
          </a:xfrm>
        </p:spPr>
        <p:txBody>
          <a:bodyPr>
            <a:noAutofit/>
          </a:bodyPr>
          <a:lstStyle>
            <a:lvl1pPr>
              <a:defRPr sz="2600" b="0" i="0" cap="all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noProof="0" dirty="0" smtClean="0"/>
              <a:t>Title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40030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428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Stock_000015923980Mediu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6474036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611560" y="476672"/>
            <a:ext cx="3312368" cy="3312368"/>
          </a:xfrm>
          <a:prstGeom prst="rect">
            <a:avLst/>
          </a:prstGeom>
          <a:solidFill>
            <a:srgbClr val="005B7F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611560" y="1412780"/>
            <a:ext cx="3312368" cy="928695"/>
          </a:xfrm>
        </p:spPr>
        <p:txBody>
          <a:bodyPr>
            <a:noAutofit/>
          </a:bodyPr>
          <a:lstStyle>
            <a:lvl1pPr>
              <a:defRPr sz="2600" b="0" i="0" cap="all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noProof="0" dirty="0" smtClean="0"/>
              <a:t>Title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40030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967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Stock_000018778598Mediu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74036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5183560" y="476672"/>
            <a:ext cx="3312368" cy="3312368"/>
          </a:xfrm>
          <a:prstGeom prst="rect">
            <a:avLst/>
          </a:prstGeom>
          <a:solidFill>
            <a:srgbClr val="005B7F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5183560" y="1412780"/>
            <a:ext cx="3312368" cy="928695"/>
          </a:xfrm>
        </p:spPr>
        <p:txBody>
          <a:bodyPr>
            <a:noAutofit/>
          </a:bodyPr>
          <a:lstStyle>
            <a:lvl1pPr>
              <a:defRPr sz="2600" b="0" i="0" cap="all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noProof="0" dirty="0" smtClean="0"/>
              <a:t>Title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40030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699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Stock_000021791204Mediu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480134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611560" y="476672"/>
            <a:ext cx="3312368" cy="3312368"/>
          </a:xfrm>
          <a:prstGeom prst="rect">
            <a:avLst/>
          </a:prstGeom>
          <a:solidFill>
            <a:srgbClr val="005B7F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611560" y="1412780"/>
            <a:ext cx="3312368" cy="928695"/>
          </a:xfrm>
        </p:spPr>
        <p:txBody>
          <a:bodyPr>
            <a:noAutofit/>
          </a:bodyPr>
          <a:lstStyle>
            <a:lvl1pPr>
              <a:defRPr sz="2600" b="0" i="0" cap="all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noProof="0" dirty="0" smtClean="0"/>
              <a:t>Title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40030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444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Stock_000025658995Mediu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"/>
            <a:ext cx="9144001" cy="6468501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611560" y="476672"/>
            <a:ext cx="3312368" cy="3312368"/>
          </a:xfrm>
          <a:prstGeom prst="rect">
            <a:avLst/>
          </a:prstGeom>
          <a:solidFill>
            <a:srgbClr val="005B7F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611560" y="1412780"/>
            <a:ext cx="3312368" cy="928695"/>
          </a:xfrm>
        </p:spPr>
        <p:txBody>
          <a:bodyPr>
            <a:noAutofit/>
          </a:bodyPr>
          <a:lstStyle>
            <a:lvl1pPr>
              <a:defRPr sz="2600" b="0" i="0" cap="all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noProof="0" dirty="0" smtClean="0"/>
              <a:t>Title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40030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411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 userDrawn="1"/>
        </p:nvCxnSpPr>
        <p:spPr>
          <a:xfrm rot="5400000">
            <a:off x="7714478" y="714365"/>
            <a:ext cx="571504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7532"/>
          </a:xfrm>
          <a:prstGeom prst="rect">
            <a:avLst/>
          </a:prstGeom>
          <a:solidFill>
            <a:srgbClr val="005B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34"/>
            <a:ext cx="9144000" cy="977399"/>
          </a:xfrm>
        </p:spPr>
        <p:txBody>
          <a:bodyPr/>
          <a:lstStyle>
            <a:lvl1pPr marL="0" indent="0">
              <a:buClr>
                <a:srgbClr val="005B7F"/>
              </a:buClr>
              <a:buSzPct val="120000"/>
              <a:buFont typeface="Wingdings 3" pitchFamily="18" charset="2"/>
              <a:buNone/>
              <a:defRPr sz="3200">
                <a:solidFill>
                  <a:srgbClr val="FFFFFF"/>
                </a:solidFill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en-US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03200" y="1134534"/>
            <a:ext cx="8686800" cy="519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b="0" i="0" kern="1200" noProof="0" dirty="0" smtClean="0">
                <a:solidFill>
                  <a:srgbClr val="005B7F"/>
                </a:solidFill>
                <a:latin typeface="Calibri"/>
                <a:ea typeface="+mn-ea"/>
                <a:cs typeface="Calibri"/>
              </a:defRPr>
            </a:lvl1pPr>
            <a:lvl2pPr>
              <a:defRPr lang="en-US" sz="1600" b="0" i="0" kern="1200" noProof="0" dirty="0" smtClean="0">
                <a:solidFill>
                  <a:srgbClr val="005B7F"/>
                </a:solidFill>
                <a:latin typeface="Calibri"/>
                <a:ea typeface="+mn-ea"/>
                <a:cs typeface="Calibri"/>
              </a:defRPr>
            </a:lvl2pPr>
            <a:lvl3pPr>
              <a:defRPr lang="en-US" sz="1400" b="0" i="0" kern="1200" noProof="0" dirty="0" smtClean="0">
                <a:solidFill>
                  <a:srgbClr val="005B7F"/>
                </a:solidFill>
                <a:latin typeface="Calibri"/>
                <a:ea typeface="+mn-ea"/>
                <a:cs typeface="Calibri"/>
              </a:defRPr>
            </a:lvl3pPr>
            <a:lvl4pPr>
              <a:defRPr lang="en-US" sz="1200" b="0" i="0" kern="1200" noProof="0" dirty="0" smtClean="0">
                <a:solidFill>
                  <a:srgbClr val="005B7F"/>
                </a:solidFill>
                <a:latin typeface="Calibri"/>
                <a:ea typeface="+mn-ea"/>
                <a:cs typeface="Calibri"/>
              </a:defRPr>
            </a:lvl4pPr>
            <a:lvl5pPr>
              <a:defRPr lang="en-US" sz="1000" b="0" i="0" kern="1200" noProof="0" dirty="0">
                <a:solidFill>
                  <a:srgbClr val="005B7F"/>
                </a:solidFill>
                <a:latin typeface="Calibri"/>
                <a:ea typeface="+mn-ea"/>
                <a:cs typeface="Calibri"/>
              </a:defRPr>
            </a:lvl5pPr>
          </a:lstStyle>
          <a:p>
            <a:pPr marL="0" lvl="0" indent="3175" algn="l" defTabSz="914400" rtl="0" eaLnBrk="1" latinLnBrk="0" hangingPunct="1">
              <a:spcBef>
                <a:spcPct val="20000"/>
              </a:spcBef>
              <a:buClr>
                <a:srgbClr val="005B7F"/>
              </a:buClr>
              <a:buSzPct val="100000"/>
              <a:buFont typeface="Arial" pitchFamily="34" charset="0"/>
              <a:buChar char="•"/>
            </a:pPr>
            <a:r>
              <a:rPr lang="en-US" noProof="0" dirty="0" smtClean="0"/>
              <a:t> </a:t>
            </a:r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marL="450850" lvl="1" indent="-177800" algn="l" defTabSz="914400" rtl="0" eaLnBrk="1" latinLnBrk="0" hangingPunct="1">
              <a:spcBef>
                <a:spcPct val="20000"/>
              </a:spcBef>
              <a:buClr>
                <a:srgbClr val="005B7F"/>
              </a:buClr>
              <a:buSzPct val="100000"/>
              <a:buFont typeface="Arial" pitchFamily="34" charset="0"/>
              <a:buChar char="•"/>
            </a:pPr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808038" lvl="2" indent="-265113" algn="l" defTabSz="914400" rtl="0" eaLnBrk="1" latinLnBrk="0" hangingPunct="1">
              <a:spcBef>
                <a:spcPct val="20000"/>
              </a:spcBef>
              <a:buClr>
                <a:srgbClr val="005B7F"/>
              </a:buClr>
              <a:buSzPct val="70000"/>
              <a:buFont typeface="Arial" pitchFamily="34" charset="0"/>
              <a:buChar char="•"/>
            </a:pPr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993775" lvl="3" indent="-177800" algn="l" defTabSz="914400" rtl="0" eaLnBrk="1" latinLnBrk="0" hangingPunct="1">
              <a:spcBef>
                <a:spcPct val="20000"/>
              </a:spcBef>
              <a:buClr>
                <a:srgbClr val="005B7F"/>
              </a:buClr>
              <a:buSzPct val="70000"/>
              <a:buFont typeface="Arial" pitchFamily="34" charset="0"/>
              <a:buChar char="•"/>
            </a:pPr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1254125" lvl="4" indent="-180975" algn="l" defTabSz="914400" rtl="0" eaLnBrk="1" latinLnBrk="0" hangingPunct="1">
              <a:spcBef>
                <a:spcPct val="20000"/>
              </a:spcBef>
              <a:buClr>
                <a:srgbClr val="005B7F"/>
              </a:buClr>
              <a:buSzPct val="70000"/>
              <a:buFont typeface="Arial" pitchFamily="34" charset="0"/>
              <a:buChar char="•"/>
            </a:pPr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Stock_000015928373Small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18"/>
            <a:ext cx="9144000" cy="6467475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5364088" y="476672"/>
            <a:ext cx="3312368" cy="3312368"/>
          </a:xfrm>
          <a:prstGeom prst="rect">
            <a:avLst/>
          </a:prstGeom>
          <a:solidFill>
            <a:srgbClr val="005B7F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5364088" y="1412780"/>
            <a:ext cx="3312368" cy="928695"/>
          </a:xfrm>
        </p:spPr>
        <p:txBody>
          <a:bodyPr>
            <a:noAutofit/>
          </a:bodyPr>
          <a:lstStyle>
            <a:lvl1pPr>
              <a:defRPr sz="2600" b="0" i="0" cap="all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noProof="0" dirty="0" smtClean="0"/>
              <a:t>Title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400309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007532"/>
          </a:xfrm>
          <a:prstGeom prst="rect">
            <a:avLst/>
          </a:prstGeom>
          <a:solidFill>
            <a:srgbClr val="005B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32" y="-8466"/>
            <a:ext cx="9144032" cy="516466"/>
          </a:xfrm>
        </p:spPr>
        <p:txBody>
          <a:bodyPr/>
          <a:lstStyle>
            <a:lvl1pPr marL="0" indent="0">
              <a:buClr>
                <a:srgbClr val="005B7F"/>
              </a:buClr>
              <a:buSzPct val="120000"/>
              <a:buFont typeface="Wingdings 3" pitchFamily="18" charset="2"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-32" y="549558"/>
            <a:ext cx="9144032" cy="449510"/>
          </a:xfrm>
        </p:spPr>
        <p:txBody>
          <a:bodyPr>
            <a:normAutofit/>
          </a:bodyPr>
          <a:lstStyle>
            <a:lvl1pPr marL="0" indent="0" algn="ctr">
              <a:buClr>
                <a:srgbClr val="005B7F"/>
              </a:buClr>
              <a:buSzPct val="100000"/>
              <a:buFont typeface="Wingdings 3" pitchFamily="18" charset="2"/>
              <a:buNone/>
              <a:defRPr sz="2000" b="0" i="0" baseline="0">
                <a:solidFill>
                  <a:srgbClr val="FFFFFF"/>
                </a:solidFill>
                <a:latin typeface="+mn-lt"/>
                <a:cs typeface="Interstate-Light"/>
              </a:defRPr>
            </a:lvl1pPr>
            <a:lvl2pPr>
              <a:buClr>
                <a:srgbClr val="F58220"/>
              </a:buClr>
              <a:buFont typeface="Wingdings 3" pitchFamily="18" charset="2"/>
              <a:buNone/>
              <a:defRPr sz="2400">
                <a:solidFill>
                  <a:srgbClr val="F58220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58220"/>
              </a:buClr>
              <a:buSzPct val="70000"/>
              <a:buFont typeface="Wingdings 3" pitchFamily="18" charset="2"/>
              <a:buNone/>
              <a:defRPr sz="2000">
                <a:solidFill>
                  <a:srgbClr val="F58220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F58220"/>
              </a:buClr>
              <a:buSzPct val="70000"/>
              <a:buFont typeface="Wingdings 3" pitchFamily="18" charset="2"/>
              <a:buNone/>
              <a:defRPr sz="1800">
                <a:solidFill>
                  <a:srgbClr val="F58220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F58220"/>
              </a:buClr>
              <a:buFont typeface="Wingdings 3" pitchFamily="18" charset="2"/>
              <a:buNone/>
              <a:defRPr sz="1600">
                <a:solidFill>
                  <a:srgbClr val="F5822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 2</a:t>
            </a:r>
            <a:endParaRPr lang="en-US" noProof="0" dirty="0" smtClean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619672" y="522676"/>
            <a:ext cx="6048672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"/>
          <p:cNvSpPr>
            <a:spLocks noGrp="1"/>
          </p:cNvSpPr>
          <p:nvPr>
            <p:ph idx="1"/>
          </p:nvPr>
        </p:nvSpPr>
        <p:spPr>
          <a:xfrm>
            <a:off x="203200" y="1134534"/>
            <a:ext cx="8686800" cy="519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3175">
              <a:buClr>
                <a:srgbClr val="005B7F"/>
              </a:buCl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1pPr>
            <a:lvl2pP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5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 </a:t>
            </a:r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007532"/>
          </a:xfrm>
          <a:prstGeom prst="rect">
            <a:avLst/>
          </a:prstGeom>
          <a:solidFill>
            <a:srgbClr val="005B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32" y="-8466"/>
            <a:ext cx="9144032" cy="516466"/>
          </a:xfrm>
        </p:spPr>
        <p:txBody>
          <a:bodyPr/>
          <a:lstStyle>
            <a:lvl1pPr marL="0" indent="0">
              <a:buClr>
                <a:srgbClr val="005B7F"/>
              </a:buClr>
              <a:buSzPct val="120000"/>
              <a:buFont typeface="Wingdings 3" pitchFamily="18" charset="2"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-32" y="549558"/>
            <a:ext cx="9144032" cy="449510"/>
          </a:xfrm>
        </p:spPr>
        <p:txBody>
          <a:bodyPr>
            <a:normAutofit/>
          </a:bodyPr>
          <a:lstStyle>
            <a:lvl1pPr marL="0" indent="0" algn="ctr">
              <a:buClr>
                <a:srgbClr val="005B7F"/>
              </a:buClr>
              <a:buSzPct val="100000"/>
              <a:buFont typeface="Wingdings 3" pitchFamily="18" charset="2"/>
              <a:buNone/>
              <a:defRPr sz="2000" b="0" i="0" baseline="0">
                <a:solidFill>
                  <a:srgbClr val="FFFFFF"/>
                </a:solidFill>
                <a:latin typeface="+mn-lt"/>
                <a:cs typeface="Interstate-Light"/>
              </a:defRPr>
            </a:lvl1pPr>
            <a:lvl2pPr>
              <a:buClr>
                <a:srgbClr val="F58220"/>
              </a:buClr>
              <a:buFont typeface="Wingdings 3" pitchFamily="18" charset="2"/>
              <a:buNone/>
              <a:defRPr sz="2400">
                <a:solidFill>
                  <a:srgbClr val="F58220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58220"/>
              </a:buClr>
              <a:buSzPct val="70000"/>
              <a:buFont typeface="Wingdings 3" pitchFamily="18" charset="2"/>
              <a:buNone/>
              <a:defRPr sz="2000">
                <a:solidFill>
                  <a:srgbClr val="F58220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F58220"/>
              </a:buClr>
              <a:buSzPct val="70000"/>
              <a:buFont typeface="Wingdings 3" pitchFamily="18" charset="2"/>
              <a:buNone/>
              <a:defRPr sz="1800">
                <a:solidFill>
                  <a:srgbClr val="F58220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F58220"/>
              </a:buClr>
              <a:buFont typeface="Wingdings 3" pitchFamily="18" charset="2"/>
              <a:buNone/>
              <a:defRPr sz="1600">
                <a:solidFill>
                  <a:srgbClr val="F5822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 2</a:t>
            </a:r>
            <a:endParaRPr lang="en-US" noProof="0" dirty="0" smtClean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619672" y="522676"/>
            <a:ext cx="6048672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"/>
          <p:cNvSpPr>
            <a:spLocks noGrp="1"/>
          </p:cNvSpPr>
          <p:nvPr>
            <p:ph idx="1"/>
          </p:nvPr>
        </p:nvSpPr>
        <p:spPr>
          <a:xfrm>
            <a:off x="203200" y="1134534"/>
            <a:ext cx="8686800" cy="519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3175">
              <a:buClr>
                <a:srgbClr val="005B7F"/>
              </a:buCl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1pPr>
            <a:lvl2pP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5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 </a:t>
            </a:r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400"/>
            <a:ext cx="7924800" cy="787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76400"/>
            <a:ext cx="770255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007532"/>
          </a:xfrm>
          <a:prstGeom prst="rect">
            <a:avLst/>
          </a:prstGeom>
          <a:solidFill>
            <a:srgbClr val="005B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32" y="-8466"/>
            <a:ext cx="9144032" cy="989194"/>
          </a:xfrm>
        </p:spPr>
        <p:txBody>
          <a:bodyPr/>
          <a:lstStyle>
            <a:lvl1pPr marL="0" indent="0">
              <a:buClr>
                <a:srgbClr val="005B7F"/>
              </a:buClr>
              <a:buSzPct val="120000"/>
              <a:buFont typeface="Wingdings 3" pitchFamily="18" charset="2"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7" name="Espace réservé du texte 2"/>
          <p:cNvSpPr>
            <a:spLocks noGrp="1"/>
          </p:cNvSpPr>
          <p:nvPr>
            <p:ph idx="1"/>
          </p:nvPr>
        </p:nvSpPr>
        <p:spPr>
          <a:xfrm>
            <a:off x="203200" y="1134534"/>
            <a:ext cx="8686800" cy="519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3175">
              <a:buClr>
                <a:srgbClr val="005B7F"/>
              </a:buCl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1pPr>
            <a:lvl2pP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5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 </a:t>
            </a:r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007532"/>
          </a:xfrm>
          <a:prstGeom prst="rect">
            <a:avLst/>
          </a:prstGeom>
          <a:solidFill>
            <a:srgbClr val="005B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32" y="-8466"/>
            <a:ext cx="9144032" cy="989194"/>
          </a:xfrm>
        </p:spPr>
        <p:txBody>
          <a:bodyPr/>
          <a:lstStyle>
            <a:lvl1pPr marL="0" indent="0">
              <a:buClr>
                <a:srgbClr val="005B7F"/>
              </a:buClr>
              <a:buSzPct val="120000"/>
              <a:buFont typeface="Wingdings 3" pitchFamily="18" charset="2"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7" name="Espace réservé du texte 2"/>
          <p:cNvSpPr>
            <a:spLocks noGrp="1"/>
          </p:cNvSpPr>
          <p:nvPr>
            <p:ph idx="1"/>
          </p:nvPr>
        </p:nvSpPr>
        <p:spPr>
          <a:xfrm>
            <a:off x="203200" y="1134534"/>
            <a:ext cx="8686800" cy="519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3175">
              <a:buClr>
                <a:srgbClr val="005B7F"/>
              </a:buCl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1pPr>
            <a:lvl2pP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5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 </a:t>
            </a:r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8443510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1089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 defTabSz="911089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281" y="2943279"/>
            <a:ext cx="6395349" cy="49277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830" y="3436001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60" y="6168450"/>
            <a:ext cx="979267" cy="297291"/>
          </a:xfrm>
          <a:prstGeom prst="rect">
            <a:avLst/>
          </a:prstGeom>
        </p:spPr>
      </p:pic>
      <p:pic>
        <p:nvPicPr>
          <p:cNvPr id="1026" name="Picture 2" descr="C:\Users\kfoutsitzis\Desktop\PNGs_3-4\PNGs For Account 3_4\IPT_Corporate Powerpoint_OPTION 3\Slide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560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/>
          <p:cNvGrpSpPr/>
          <p:nvPr userDrawn="1"/>
        </p:nvGrpSpPr>
        <p:grpSpPr>
          <a:xfrm>
            <a:off x="7147420" y="5352223"/>
            <a:ext cx="1996580" cy="1400962"/>
            <a:chOff x="7147420" y="5352223"/>
            <a:chExt cx="1996580" cy="1400962"/>
          </a:xfrm>
        </p:grpSpPr>
        <p:sp>
          <p:nvSpPr>
            <p:cNvPr id="5" name="Rectangle 4"/>
            <p:cNvSpPr/>
            <p:nvPr userDrawn="1"/>
          </p:nvSpPr>
          <p:spPr>
            <a:xfrm>
              <a:off x="7147420" y="5352223"/>
              <a:ext cx="1996580" cy="140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7533" y="6182853"/>
              <a:ext cx="979267" cy="297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87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640F5D30-516D-45B1-A9E5-12E0CA67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140970"/>
            <a:ext cx="7637062" cy="76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BF51C5F3-C12D-420E-A134-BD35D774E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9" y="6479939"/>
            <a:ext cx="7519403" cy="376991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627C0A3-B31C-459A-B3C8-9B3F9090034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19314" y="1340768"/>
            <a:ext cx="41796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2F1DD51-3C50-491A-A440-B86443B20BF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5086" y="1340768"/>
            <a:ext cx="41796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5685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9" y="6479939"/>
            <a:ext cx="7519403" cy="376991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657FAC6-2395-4983-BCEC-E661BAE01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14" y="1340768"/>
            <a:ext cx="8506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91142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9" y="6479939"/>
            <a:ext cx="7519403" cy="376991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332086467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6" y="238136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11" y="1513048"/>
            <a:ext cx="8158147" cy="465068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7183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36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29"/>
            <a:ext cx="3981959" cy="467873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9476" y="1510738"/>
            <a:ext cx="3963976" cy="46794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24033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6" y="238136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11" y="1513048"/>
            <a:ext cx="8158147" cy="465068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7183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26" y="238136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9476" y="1510729"/>
            <a:ext cx="3947108" cy="466574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29"/>
            <a:ext cx="3981959" cy="467873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007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74735"/>
            <a:ext cx="8229599" cy="676275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3"/>
              </a:buCl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36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29"/>
            <a:ext cx="3981959" cy="467873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9476" y="1510738"/>
            <a:ext cx="3963976" cy="46794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24033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6" y="238136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11" y="1513048"/>
            <a:ext cx="8158147" cy="465068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7183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6" y="238136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11" y="1513048"/>
            <a:ext cx="8158147" cy="465068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7183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6" y="238136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11" y="1513048"/>
            <a:ext cx="8158147" cy="465068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7183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6" y="238136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11" y="1513048"/>
            <a:ext cx="8158147" cy="465068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7183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6" y="238136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11" y="1513048"/>
            <a:ext cx="8158147" cy="465068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7183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6" y="238136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11" y="1513048"/>
            <a:ext cx="8158147" cy="465068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7183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6" y="238136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11" y="1513048"/>
            <a:ext cx="8158147" cy="465068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7183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36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29"/>
            <a:ext cx="3981959" cy="467873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9476" y="1510738"/>
            <a:ext cx="3963976" cy="46794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24033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36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29"/>
            <a:ext cx="3981959" cy="467873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9476" y="1510738"/>
            <a:ext cx="3963976" cy="46794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240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823" y="2931857"/>
            <a:ext cx="6413252" cy="535875"/>
          </a:xfr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1" kern="1200" cap="none" dirty="0">
                <a:solidFill>
                  <a:srgbClr val="115E67"/>
                </a:solidFill>
                <a:latin typeface="+mj-lt"/>
                <a:ea typeface="+mj-e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pic>
        <p:nvPicPr>
          <p:cNvPr id="2050" name="Picture 2" descr="C:\Users\kfoutsitzis\Desktop\PNGs_3-4\PNGs For Account 3_4\IPT_Corporate Powerpoint_OPTION 3\Slide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"/>
            <a:ext cx="9142413" cy="65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6" y="238136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11" y="1513048"/>
            <a:ext cx="8158147" cy="465068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7183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her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73075" y="3"/>
            <a:ext cx="0" cy="6867525"/>
          </a:xfrm>
          <a:prstGeom prst="line">
            <a:avLst/>
          </a:prstGeom>
          <a:ln w="38100">
            <a:solidFill>
              <a:srgbClr val="43B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09589" y="4"/>
            <a:ext cx="4762" cy="6864351"/>
          </a:xfrm>
          <a:prstGeom prst="line">
            <a:avLst/>
          </a:prstGeom>
          <a:ln w="19050">
            <a:solidFill>
              <a:srgbClr val="A4D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3187360" y="3194636"/>
            <a:ext cx="6858001" cy="468741"/>
          </a:xfrm>
          <a:solidFill>
            <a:srgbClr val="2C5596"/>
          </a:solidFill>
        </p:spPr>
        <p:txBody>
          <a:bodyPr>
            <a:noAutofit/>
          </a:bodyPr>
          <a:lstStyle>
            <a:lvl1pPr algn="r">
              <a:defRPr sz="21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292231"/>
            <a:ext cx="7886700" cy="588473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C5596"/>
                </a:solidFill>
                <a:latin typeface="+mn-lt"/>
                <a:cs typeface="Arial" panose="020B0604020202020204" pitchFamily="34" charset="0"/>
              </a:defRPr>
            </a:lvl1pPr>
            <a:lvl2pPr marL="126203" indent="-126203">
              <a:buClr>
                <a:srgbClr val="2C5596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5754" indent="-126203">
              <a:buClrTx/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5303" indent="-133347"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8419" indent="-132157"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3255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sul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 rot="16200000">
            <a:off x="-3212306" y="3212307"/>
            <a:ext cx="6858000" cy="433388"/>
          </a:xfrm>
          <a:prstGeom prst="rect">
            <a:avLst/>
          </a:prstGeom>
          <a:solidFill>
            <a:srgbClr val="2C5596"/>
          </a:solidFill>
        </p:spPr>
        <p:txBody>
          <a:bodyPr lIns="68580" tIns="34290" rIns="68580" bIns="34290"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2C559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126581" algn="l"/>
              </a:tabLst>
              <a:defRPr/>
            </a:pPr>
            <a:r>
              <a:rPr lang="en-US" sz="21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2438" y="3"/>
            <a:ext cx="0" cy="6867525"/>
          </a:xfrm>
          <a:prstGeom prst="line">
            <a:avLst/>
          </a:prstGeom>
          <a:ln w="38100">
            <a:solidFill>
              <a:srgbClr val="43B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88960" y="4"/>
            <a:ext cx="4763" cy="6864351"/>
          </a:xfrm>
          <a:prstGeom prst="line">
            <a:avLst/>
          </a:prstGeom>
          <a:ln w="19050">
            <a:solidFill>
              <a:srgbClr val="A4D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292231"/>
            <a:ext cx="7886700" cy="588473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C5596"/>
                </a:solidFill>
                <a:latin typeface="+mn-lt"/>
                <a:cs typeface="Arial" panose="020B0604020202020204" pitchFamily="34" charset="0"/>
              </a:defRPr>
            </a:lvl1pPr>
            <a:lvl2pPr marL="126206" indent="-126206">
              <a:buClr>
                <a:srgbClr val="2C5596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85763" indent="-126206">
              <a:buClrTx/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5319" indent="-133350"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8441" indent="-132160"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54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7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9476" y="1510730"/>
            <a:ext cx="3963976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24033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8" y="27307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7" y="27308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2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68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007532"/>
          </a:xfrm>
          <a:prstGeom prst="rect">
            <a:avLst/>
          </a:prstGeom>
          <a:solidFill>
            <a:srgbClr val="005B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7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32" y="-8466"/>
            <a:ext cx="9144032" cy="516466"/>
          </a:xfrm>
        </p:spPr>
        <p:txBody>
          <a:bodyPr/>
          <a:lstStyle>
            <a:lvl1pPr marL="0" indent="0">
              <a:buClr>
                <a:srgbClr val="005B7F"/>
              </a:buClr>
              <a:buSzPct val="120000"/>
              <a:buFont typeface="Wingdings 3" pitchFamily="18" charset="2"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-32" y="549558"/>
            <a:ext cx="9144032" cy="449510"/>
          </a:xfrm>
        </p:spPr>
        <p:txBody>
          <a:bodyPr>
            <a:normAutofit/>
          </a:bodyPr>
          <a:lstStyle>
            <a:lvl1pPr marL="0" indent="0" algn="ctr">
              <a:buClr>
                <a:srgbClr val="005B7F"/>
              </a:buClr>
              <a:buSzPct val="100000"/>
              <a:buFont typeface="Wingdings 3" pitchFamily="18" charset="2"/>
              <a:buNone/>
              <a:defRPr sz="2000" b="0" i="0" baseline="0">
                <a:solidFill>
                  <a:srgbClr val="FFFFFF"/>
                </a:solidFill>
                <a:latin typeface="+mn-lt"/>
                <a:cs typeface="Interstate-Light"/>
              </a:defRPr>
            </a:lvl1pPr>
            <a:lvl2pPr>
              <a:buClr>
                <a:srgbClr val="F58220"/>
              </a:buClr>
              <a:buFont typeface="Wingdings 3" pitchFamily="18" charset="2"/>
              <a:buNone/>
              <a:defRPr sz="2400">
                <a:solidFill>
                  <a:srgbClr val="F58220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58220"/>
              </a:buClr>
              <a:buSzPct val="70000"/>
              <a:buFont typeface="Wingdings 3" pitchFamily="18" charset="2"/>
              <a:buNone/>
              <a:defRPr sz="2000">
                <a:solidFill>
                  <a:srgbClr val="F58220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F58220"/>
              </a:buClr>
              <a:buSzPct val="70000"/>
              <a:buFont typeface="Wingdings 3" pitchFamily="18" charset="2"/>
              <a:buNone/>
              <a:defRPr sz="1800">
                <a:solidFill>
                  <a:srgbClr val="F58220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F58220"/>
              </a:buClr>
              <a:buFont typeface="Wingdings 3" pitchFamily="18" charset="2"/>
              <a:buNone/>
              <a:defRPr sz="1600">
                <a:solidFill>
                  <a:srgbClr val="F5822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 2</a:t>
            </a:r>
            <a:endParaRPr lang="en-US" noProof="0" dirty="0" smtClean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619672" y="522676"/>
            <a:ext cx="6048672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"/>
          <p:cNvSpPr>
            <a:spLocks noGrp="1"/>
          </p:cNvSpPr>
          <p:nvPr>
            <p:ph idx="1"/>
          </p:nvPr>
        </p:nvSpPr>
        <p:spPr>
          <a:xfrm>
            <a:off x="203200" y="1134534"/>
            <a:ext cx="8686800" cy="5190067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>
            <a:lvl1pPr marL="0" indent="3175">
              <a:buClr>
                <a:srgbClr val="005B7F"/>
              </a:buCl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1pPr>
            <a:lvl2pP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5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 </a:t>
            </a:r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8443508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342857" indent="-342857" algn="ctr" defTabSz="914287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857" indent="-342857" algn="ctr" defTabSz="914287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/>
              <a:pPr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F443-3698-480B-AAD9-3557C9D09511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06/11/18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4D33-7725-4027-BD3C-E248961D62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346" y="6111733"/>
            <a:ext cx="8382000" cy="138113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77315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 educational purposes only. Do not distribute.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7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1007532"/>
          </a:xfrm>
          <a:prstGeom prst="rect">
            <a:avLst/>
          </a:prstGeom>
          <a:solidFill>
            <a:srgbClr val="005B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32" y="-8467"/>
            <a:ext cx="9144032" cy="516467"/>
          </a:xfrm>
        </p:spPr>
        <p:txBody>
          <a:bodyPr/>
          <a:lstStyle>
            <a:lvl1pPr marL="0" indent="0">
              <a:buClr>
                <a:srgbClr val="005B7F"/>
              </a:buClr>
              <a:buSzPct val="120000"/>
              <a:buFont typeface="Wingdings 3" pitchFamily="18" charset="2"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-32" y="549595"/>
            <a:ext cx="9144032" cy="449511"/>
          </a:xfrm>
        </p:spPr>
        <p:txBody>
          <a:bodyPr>
            <a:normAutofit/>
          </a:bodyPr>
          <a:lstStyle>
            <a:lvl1pPr marL="0" indent="0" algn="ctr">
              <a:buClr>
                <a:srgbClr val="005B7F"/>
              </a:buClr>
              <a:buSzPct val="100000"/>
              <a:buFont typeface="Wingdings 3" pitchFamily="18" charset="2"/>
              <a:buNone/>
              <a:defRPr sz="2000" b="0" i="0" baseline="0">
                <a:solidFill>
                  <a:srgbClr val="FFFFFF"/>
                </a:solidFill>
                <a:latin typeface="+mn-lt"/>
                <a:cs typeface="Interstate-Light"/>
              </a:defRPr>
            </a:lvl1pPr>
            <a:lvl2pPr>
              <a:buClr>
                <a:srgbClr val="F58220"/>
              </a:buClr>
              <a:buFont typeface="Wingdings 3" pitchFamily="18" charset="2"/>
              <a:buNone/>
              <a:defRPr sz="2400">
                <a:solidFill>
                  <a:srgbClr val="F58220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58220"/>
              </a:buClr>
              <a:buSzPct val="70000"/>
              <a:buFont typeface="Wingdings 3" pitchFamily="18" charset="2"/>
              <a:buNone/>
              <a:defRPr sz="2000">
                <a:solidFill>
                  <a:srgbClr val="F58220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F58220"/>
              </a:buClr>
              <a:buSzPct val="70000"/>
              <a:buFont typeface="Wingdings 3" pitchFamily="18" charset="2"/>
              <a:buNone/>
              <a:defRPr sz="1800">
                <a:solidFill>
                  <a:srgbClr val="F58220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F58220"/>
              </a:buClr>
              <a:buFont typeface="Wingdings 3" pitchFamily="18" charset="2"/>
              <a:buNone/>
              <a:defRPr sz="1600">
                <a:solidFill>
                  <a:srgbClr val="F5822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 2</a:t>
            </a:r>
            <a:endParaRPr lang="en-US" noProof="0" dirty="0" smtClean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619672" y="522676"/>
            <a:ext cx="6048672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"/>
          <p:cNvSpPr>
            <a:spLocks noGrp="1"/>
          </p:cNvSpPr>
          <p:nvPr>
            <p:ph idx="1"/>
          </p:nvPr>
        </p:nvSpPr>
        <p:spPr>
          <a:xfrm>
            <a:off x="203200" y="1134534"/>
            <a:ext cx="8686800" cy="519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3175">
              <a:buClr>
                <a:srgbClr val="005B7F"/>
              </a:buCl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1pPr>
            <a:lvl2pPr>
              <a:buSzPct val="100000"/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005B7F"/>
                </a:solidFill>
              </a:defRPr>
            </a:lvl5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 </a:t>
            </a:r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8443509" y="6551065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"/>
            <a:ext cx="7905750" cy="80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5448" y="6309360"/>
            <a:ext cx="7772400" cy="381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1869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8"/>
            <a:ext cx="7886700" cy="80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5110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5448" y="6309360"/>
            <a:ext cx="777240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923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281" y="2943279"/>
            <a:ext cx="6395349" cy="49277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830" y="3436001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60" y="6168450"/>
            <a:ext cx="979267" cy="297291"/>
          </a:xfrm>
          <a:prstGeom prst="rect">
            <a:avLst/>
          </a:prstGeom>
        </p:spPr>
      </p:pic>
      <p:pic>
        <p:nvPicPr>
          <p:cNvPr id="1026" name="Picture 2" descr="C:\Users\kfoutsitzis\Desktop\PNGs_3-4\PNGs For Account 3_4\IPT_Corporate Powerpoint_OPTION 3\Slide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560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/>
          <p:cNvGrpSpPr/>
          <p:nvPr userDrawn="1"/>
        </p:nvGrpSpPr>
        <p:grpSpPr>
          <a:xfrm>
            <a:off x="7147420" y="5352223"/>
            <a:ext cx="1996580" cy="1400962"/>
            <a:chOff x="7147420" y="5352223"/>
            <a:chExt cx="1996580" cy="1400962"/>
          </a:xfrm>
        </p:grpSpPr>
        <p:sp>
          <p:nvSpPr>
            <p:cNvPr id="5" name="Rectangle 4"/>
            <p:cNvSpPr/>
            <p:nvPr userDrawn="1"/>
          </p:nvSpPr>
          <p:spPr>
            <a:xfrm>
              <a:off x="7147420" y="5352223"/>
              <a:ext cx="1996580" cy="140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7533" y="6182853"/>
              <a:ext cx="979267" cy="297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87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823" y="2931857"/>
            <a:ext cx="6413252" cy="535875"/>
          </a:xfr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1" kern="1200" cap="none" dirty="0">
                <a:ln>
                  <a:noFill/>
                </a:ln>
                <a:solidFill>
                  <a:srgbClr val="115E67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pic>
        <p:nvPicPr>
          <p:cNvPr id="2050" name="Picture 2" descr="C:\Users\kfoutsitzis\Desktop\PNGs_3-4\PNGs For Account 3_4\IPT_Corporate Powerpoint_OPTION 1\Slide2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9609"/>
            <a:ext cx="9142413" cy="65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97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74735"/>
            <a:ext cx="8229599" cy="676275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3"/>
              </a:buCl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823" y="2931857"/>
            <a:ext cx="6413252" cy="535875"/>
          </a:xfr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1" kern="1200" cap="none" dirty="0">
                <a:solidFill>
                  <a:srgbClr val="115E67"/>
                </a:solidFill>
                <a:latin typeface="+mj-lt"/>
                <a:ea typeface="+mj-e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pic>
        <p:nvPicPr>
          <p:cNvPr id="2050" name="Picture 2" descr="C:\Users\kfoutsitzis\Desktop\PNGs_3-4\PNGs For Account 3_4\IPT_Corporate Powerpoint_OPTION 3\Slide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"/>
            <a:ext cx="9142413" cy="65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 educational purposes only. Do not distribute.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"/>
            <a:ext cx="7905750" cy="80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5448" y="6309360"/>
            <a:ext cx="7772400" cy="381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18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8"/>
            <a:ext cx="7886700" cy="80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5110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5448" y="6309360"/>
            <a:ext cx="777240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92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281" y="2943279"/>
            <a:ext cx="6395349" cy="49277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830" y="3436001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60" y="6168450"/>
            <a:ext cx="979267" cy="297291"/>
          </a:xfrm>
          <a:prstGeom prst="rect">
            <a:avLst/>
          </a:prstGeom>
        </p:spPr>
      </p:pic>
      <p:pic>
        <p:nvPicPr>
          <p:cNvPr id="1026" name="Picture 2" descr="C:\Users\kfoutsitzis\Desktop\PNGs_3-4\PNGs For Account 3_4\IPT_Corporate Powerpoint_OPTION 3\Slide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560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/>
          <p:cNvGrpSpPr/>
          <p:nvPr userDrawn="1"/>
        </p:nvGrpSpPr>
        <p:grpSpPr>
          <a:xfrm>
            <a:off x="7147420" y="5352223"/>
            <a:ext cx="1996580" cy="1400962"/>
            <a:chOff x="7147420" y="5352223"/>
            <a:chExt cx="1996580" cy="1400962"/>
          </a:xfrm>
        </p:grpSpPr>
        <p:sp>
          <p:nvSpPr>
            <p:cNvPr id="5" name="Rectangle 4"/>
            <p:cNvSpPr/>
            <p:nvPr userDrawn="1"/>
          </p:nvSpPr>
          <p:spPr>
            <a:xfrm>
              <a:off x="7147420" y="5352223"/>
              <a:ext cx="1996580" cy="140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7533" y="6182853"/>
              <a:ext cx="979267" cy="297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87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74735"/>
            <a:ext cx="8229599" cy="676275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3"/>
              </a:buCl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823" y="2931857"/>
            <a:ext cx="6413252" cy="535875"/>
          </a:xfr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1" kern="1200" cap="none" dirty="0">
                <a:solidFill>
                  <a:srgbClr val="115E67"/>
                </a:solidFill>
                <a:latin typeface="+mj-lt"/>
                <a:ea typeface="+mj-e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pic>
        <p:nvPicPr>
          <p:cNvPr id="2050" name="Picture 2" descr="C:\Users\kfoutsitzis\Desktop\PNGs_3-4\PNGs For Account 3_4\IPT_Corporate Powerpoint_OPTION 3\Slide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"/>
            <a:ext cx="9142413" cy="65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851363"/>
          </a:xfrm>
        </p:spPr>
        <p:txBody>
          <a:bodyPr anchor="t"/>
          <a:lstStyle>
            <a:lvl1pPr marL="0" indent="0" algn="l">
              <a:defRPr sz="25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414894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69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Picture1.jpg"/>
          <p:cNvPicPr>
            <a:picLocks noChangeAspect="1"/>
          </p:cNvPicPr>
          <p:nvPr userDrawn="1"/>
        </p:nvPicPr>
        <p:blipFill>
          <a:blip r:embed="rId2" cstate="screen">
            <a:lum brigh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 educational purposes only. Do not distribute.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"/>
            <a:ext cx="7905750" cy="80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5448" y="6309360"/>
            <a:ext cx="7772400" cy="381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18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8"/>
            <a:ext cx="7886700" cy="80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5110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5448" y="6309360"/>
            <a:ext cx="777240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92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2400328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676456" y="6551065"/>
            <a:ext cx="467544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0" y="1340768"/>
            <a:ext cx="9144000" cy="4392488"/>
          </a:xfrm>
        </p:spPr>
        <p:txBody>
          <a:bodyPr/>
          <a:lstStyle>
            <a:lvl1pPr marL="0" indent="0">
              <a:buClr>
                <a:srgbClr val="005B7F"/>
              </a:buClr>
              <a:buSzPct val="120000"/>
              <a:buFont typeface="Wingdings 3" pitchFamily="18" charset="2"/>
              <a:buNone/>
              <a:defRPr sz="6000">
                <a:solidFill>
                  <a:srgbClr val="FFFFFF"/>
                </a:solidFill>
              </a:defRPr>
            </a:lvl1pPr>
          </a:lstStyle>
          <a:p>
            <a:r>
              <a:rPr lang="fr-FR" noProof="0" dirty="0" smtClean="0"/>
              <a:t>TITLE</a:t>
            </a:r>
            <a:br>
              <a:rPr lang="fr-FR" noProof="0" dirty="0" smtClean="0"/>
            </a:br>
            <a:r>
              <a:rPr lang="fr-FR" noProof="0" dirty="0" smtClean="0"/>
              <a:t/>
            </a:r>
            <a:br>
              <a:rPr lang="fr-FR" noProof="0" dirty="0" smtClean="0"/>
            </a:br>
            <a:r>
              <a:rPr lang="fr-FR" noProof="0" dirty="0" smtClean="0"/>
              <a:t/>
            </a:r>
            <a:br>
              <a:rPr lang="fr-FR" noProof="0" dirty="0" smtClean="0"/>
            </a:br>
            <a:r>
              <a:rPr lang="fr-FR" noProof="0" dirty="0" err="1" smtClean="0"/>
              <a:t>Sub</a:t>
            </a:r>
            <a:r>
              <a:rPr lang="fr-FR" noProof="0" dirty="0" smtClean="0"/>
              <a:t>-</a:t>
            </a:r>
            <a:r>
              <a:rPr lang="fr-FR" noProof="0" dirty="0" err="1" smtClean="0"/>
              <a:t>title</a:t>
            </a:r>
            <a:endParaRPr lang="en-US" noProof="0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4" y="6525398"/>
            <a:ext cx="1224136" cy="29311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11/17/2015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63688" y="6525398"/>
            <a:ext cx="5616624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1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3331"/>
            <a:ext cx="9144000" cy="905391"/>
          </a:xfrm>
        </p:spPr>
        <p:txBody>
          <a:bodyPr/>
          <a:lstStyle>
            <a:lvl1pPr marL="0" indent="0">
              <a:buClr>
                <a:srgbClr val="005B7F"/>
              </a:buClr>
              <a:buSzPct val="120000"/>
              <a:buFont typeface="Wingdings 3" pitchFamily="18" charset="2"/>
              <a:buNone/>
              <a:defRPr sz="3200">
                <a:solidFill>
                  <a:srgbClr val="FFFFFF"/>
                </a:solidFill>
              </a:defRPr>
            </a:lvl1pPr>
          </a:lstStyle>
          <a:p>
            <a:r>
              <a:rPr lang="fr-FR" noProof="0" dirty="0" err="1" smtClean="0"/>
              <a:t>Title</a:t>
            </a:r>
            <a:endParaRPr lang="en-US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203200" y="1134534"/>
            <a:ext cx="8686800" cy="519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buFont typeface="Calibri" pitchFamily="34" charset="0"/>
              <a:buChar char="•"/>
              <a:defRPr lang="en-US" sz="1800" b="0" i="0" kern="1200" noProof="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+mn-ea"/>
                <a:cs typeface="Calibri"/>
              </a:defRPr>
            </a:lvl1pPr>
            <a:lvl2pPr>
              <a:buClr>
                <a:schemeClr val="bg1"/>
              </a:buClr>
              <a:buSzPct val="100000"/>
              <a:buFont typeface="Calibri" pitchFamily="34" charset="0"/>
              <a:buChar char="›"/>
              <a:defRPr lang="en-US" sz="1600" b="0" i="0" kern="1200" noProof="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+mn-ea"/>
                <a:cs typeface="Calibri"/>
              </a:defRPr>
            </a:lvl2pPr>
            <a:lvl3pPr>
              <a:buClr>
                <a:schemeClr val="bg1"/>
              </a:buClr>
              <a:buSzPct val="100000"/>
              <a:buFont typeface="Calibri" pitchFamily="34" charset="0"/>
              <a:buChar char="›"/>
              <a:defRPr lang="en-US" sz="1400" b="0" i="0" kern="1200" noProof="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+mn-ea"/>
                <a:cs typeface="Calibri"/>
              </a:defRPr>
            </a:lvl3pPr>
            <a:lvl4pPr>
              <a:buClr>
                <a:schemeClr val="bg1"/>
              </a:buClr>
              <a:buSzPct val="100000"/>
              <a:buFont typeface="Calibri" pitchFamily="34" charset="0"/>
              <a:buChar char="›"/>
              <a:defRPr lang="en-US" sz="1200" b="0" i="0" kern="1200" noProof="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+mn-ea"/>
                <a:cs typeface="Calibri"/>
              </a:defRPr>
            </a:lvl4pPr>
            <a:lvl5pPr>
              <a:buClr>
                <a:schemeClr val="bg1"/>
              </a:buClr>
              <a:buSzPct val="100000"/>
              <a:buFont typeface="Calibri" pitchFamily="34" charset="0"/>
              <a:buChar char="›"/>
              <a:defRPr lang="en-US" sz="1000" b="0" i="0" kern="1200" noProof="0" dirty="0">
                <a:solidFill>
                  <a:schemeClr val="bg1">
                    <a:lumMod val="95000"/>
                  </a:schemeClr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8676456" y="6551065"/>
            <a:ext cx="467544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4" y="6525398"/>
            <a:ext cx="1224136" cy="29311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11/17/2015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63688" y="6525398"/>
            <a:ext cx="5616624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" name="Picture 2" descr="http://aasld.balanceinteractive.org/sites/all/themes/aasld/images/LiverMtg-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2558" cy="35024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2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203200" y="1134534"/>
            <a:ext cx="8686800" cy="519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buFont typeface="Calibri" pitchFamily="34" charset="0"/>
              <a:buChar char="•"/>
              <a:defRPr lang="en-US" sz="1800" b="0" i="0" kern="1200" noProof="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+mn-ea"/>
                <a:cs typeface="Calibri"/>
              </a:defRPr>
            </a:lvl1pPr>
            <a:lvl2pPr>
              <a:buClr>
                <a:schemeClr val="bg1"/>
              </a:buClr>
              <a:buSzPct val="100000"/>
              <a:buFont typeface="Calibri" pitchFamily="34" charset="0"/>
              <a:buChar char="›"/>
              <a:defRPr lang="en-US" sz="1600" b="0" i="0" kern="1200" noProof="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+mn-ea"/>
                <a:cs typeface="Calibri"/>
              </a:defRPr>
            </a:lvl2pPr>
            <a:lvl3pPr>
              <a:buClr>
                <a:schemeClr val="bg1"/>
              </a:buClr>
              <a:buSzPct val="100000"/>
              <a:buFont typeface="Calibri" pitchFamily="34" charset="0"/>
              <a:buChar char="›"/>
              <a:defRPr lang="en-US" sz="1400" b="0" i="0" kern="1200" noProof="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+mn-ea"/>
                <a:cs typeface="Calibri"/>
              </a:defRPr>
            </a:lvl3pPr>
            <a:lvl4pPr>
              <a:buClr>
                <a:schemeClr val="bg1"/>
              </a:buClr>
              <a:buSzPct val="100000"/>
              <a:buFont typeface="Calibri" pitchFamily="34" charset="0"/>
              <a:buChar char="›"/>
              <a:defRPr lang="en-US" sz="1200" b="0" i="0" kern="1200" noProof="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+mn-ea"/>
                <a:cs typeface="Calibri"/>
              </a:defRPr>
            </a:lvl4pPr>
            <a:lvl5pPr>
              <a:buClr>
                <a:schemeClr val="bg1"/>
              </a:buClr>
              <a:buSzPct val="100000"/>
              <a:buFont typeface="Calibri" pitchFamily="34" charset="0"/>
              <a:buChar char="›"/>
              <a:defRPr lang="en-US" sz="1000" b="0" i="0" kern="1200" noProof="0" dirty="0">
                <a:solidFill>
                  <a:schemeClr val="bg1">
                    <a:lumMod val="95000"/>
                  </a:schemeClr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-32" y="-8466"/>
            <a:ext cx="9144032" cy="516466"/>
          </a:xfrm>
        </p:spPr>
        <p:txBody>
          <a:bodyPr/>
          <a:lstStyle>
            <a:lvl1pPr marL="0" indent="0">
              <a:buClr>
                <a:srgbClr val="005B7F"/>
              </a:buClr>
              <a:buSzPct val="120000"/>
              <a:buFont typeface="Wingdings 3" pitchFamily="18" charset="2"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Title 1</a:t>
            </a:r>
            <a:endParaRPr lang="en-US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-32" y="404664"/>
            <a:ext cx="9144032" cy="449510"/>
          </a:xfrm>
        </p:spPr>
        <p:txBody>
          <a:bodyPr>
            <a:normAutofit/>
          </a:bodyPr>
          <a:lstStyle>
            <a:lvl1pPr marL="0" indent="0" algn="ctr">
              <a:buClr>
                <a:srgbClr val="005B7F"/>
              </a:buClr>
              <a:buSzPct val="100000"/>
              <a:buFont typeface="Wingdings 3" pitchFamily="18" charset="2"/>
              <a:buNone/>
              <a:defRPr sz="2000" b="0" i="0" baseline="0">
                <a:solidFill>
                  <a:srgbClr val="FFFFFF"/>
                </a:solidFill>
                <a:latin typeface="+mn-lt"/>
                <a:cs typeface="Interstate-Light"/>
              </a:defRPr>
            </a:lvl1pPr>
            <a:lvl2pPr>
              <a:buClr>
                <a:srgbClr val="F58220"/>
              </a:buClr>
              <a:buFont typeface="Wingdings 3" pitchFamily="18" charset="2"/>
              <a:buNone/>
              <a:defRPr sz="2400">
                <a:solidFill>
                  <a:srgbClr val="F58220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58220"/>
              </a:buClr>
              <a:buSzPct val="70000"/>
              <a:buFont typeface="Wingdings 3" pitchFamily="18" charset="2"/>
              <a:buNone/>
              <a:defRPr sz="2000">
                <a:solidFill>
                  <a:srgbClr val="F58220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F58220"/>
              </a:buClr>
              <a:buSzPct val="70000"/>
              <a:buFont typeface="Wingdings 3" pitchFamily="18" charset="2"/>
              <a:buNone/>
              <a:defRPr sz="1800">
                <a:solidFill>
                  <a:srgbClr val="F58220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F58220"/>
              </a:buClr>
              <a:buFont typeface="Wingdings 3" pitchFamily="18" charset="2"/>
              <a:buNone/>
              <a:defRPr sz="1600">
                <a:solidFill>
                  <a:srgbClr val="F58220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 2</a:t>
            </a:r>
            <a:endParaRPr lang="en-US" noProof="0" dirty="0" smtClean="0"/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8676456" y="6551065"/>
            <a:ext cx="467544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fld id="{CE08C384-18C0-4AC5-AC6A-AC6B6DBE340D}" type="slidenum">
              <a:rPr lang="en-US" sz="900" smtClean="0">
                <a:solidFill>
                  <a:prstClr val="white"/>
                </a:solidFill>
                <a:cs typeface="Calibri"/>
              </a:rPr>
              <a:pPr marL="342900" indent="-342900" algn="ctr"/>
              <a:t>‹#›</a:t>
            </a:fld>
            <a:endParaRPr lang="en-US" sz="9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4" y="6525398"/>
            <a:ext cx="1224136" cy="29311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11/17/2015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63688" y="6525398"/>
            <a:ext cx="5616624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aasld.balanceinteractive.org/sites/all/themes/aasld/images/LiverMtg-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2558" cy="35024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11/17/2015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973F-430B-429C-BF0B-B5D38E437CAD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Picture 2" descr="http://aasld.balanceinteractive.org/sites/all/themes/aasld/images/LiverMtg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406" y="260648"/>
            <a:ext cx="5095875" cy="15621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3733800"/>
            <a:ext cx="9144000" cy="3124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endParaRPr lang="en-GB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0" y="3760240"/>
            <a:ext cx="91440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Line 25"/>
          <p:cNvSpPr>
            <a:spLocks noChangeShapeType="1"/>
          </p:cNvSpPr>
          <p:nvPr userDrawn="1"/>
        </p:nvSpPr>
        <p:spPr bwMode="auto">
          <a:xfrm>
            <a:off x="0" y="3836440"/>
            <a:ext cx="91440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1333500" y="5512479"/>
            <a:ext cx="647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Global Advisory Board Meeting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September 2015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33400" y="762000"/>
            <a:ext cx="830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3"/>
            <a:ext cx="7772400" cy="2209799"/>
          </a:xfrm>
        </p:spPr>
        <p:txBody>
          <a:bodyPr anchor="b"/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5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43000" y="6210300"/>
            <a:ext cx="6553200" cy="4572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95400"/>
            <a:ext cx="8229600" cy="4525963"/>
          </a:xfrm>
        </p:spPr>
        <p:txBody>
          <a:bodyPr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3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620000" y="6356404"/>
            <a:ext cx="1066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304800" y="6356404"/>
            <a:ext cx="8382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44CAC06D-E468-43AA-8697-C0ABA70C9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0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1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15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24"/>
            <a:ext cx="8229600" cy="566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3" y="1295400"/>
            <a:ext cx="3811588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2" y="1295400"/>
            <a:ext cx="3774465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7620000" y="6356404"/>
            <a:ext cx="1066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04800" y="6356404"/>
            <a:ext cx="8382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44CAC06D-E468-43AA-8697-C0ABA70C9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43000" y="6210300"/>
            <a:ext cx="6553200" cy="4572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0585" y="6356591"/>
            <a:ext cx="307397" cy="299757"/>
          </a:xfrm>
          <a:prstGeom prst="rect">
            <a:avLst/>
          </a:prstGeom>
          <a:ln>
            <a:noFill/>
          </a:ln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06E09582-72DE-469C-BEEC-D3F5B02A030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7620000" y="6356404"/>
            <a:ext cx="1066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44CAC06D-E468-43AA-8697-C0ABA70C9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43000" y="6210300"/>
            <a:ext cx="6553200" cy="457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0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281" y="2943279"/>
            <a:ext cx="6395349" cy="49277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830" y="3436001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60" y="6248658"/>
            <a:ext cx="979267" cy="297291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589" y="-10048"/>
            <a:ext cx="9142413" cy="6856413"/>
            <a:chOff x="1587" y="-10048"/>
            <a:chExt cx="9142413" cy="6856413"/>
          </a:xfrm>
        </p:grpSpPr>
        <p:pic>
          <p:nvPicPr>
            <p:cNvPr id="1026" name="Picture 2" descr="C:\Users\kfoutsitzis\Desktop\PNGs_3-4\PNGs For Account 3_4\IPT_Corporate Powerpoint_OPTION 1\Slide1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" y="-10048"/>
              <a:ext cx="9142413" cy="685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 userDrawn="1"/>
          </p:nvSpPr>
          <p:spPr>
            <a:xfrm>
              <a:off x="7571480" y="6088249"/>
              <a:ext cx="1514475" cy="590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7533" y="6234878"/>
              <a:ext cx="979267" cy="297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54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6022"/>
            <a:ext cx="8229600" cy="4525963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1pPr>
            <a:lvl2pPr>
              <a:buClr>
                <a:schemeClr val="accent3"/>
              </a:buCl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659738" cy="80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4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823" y="2931857"/>
            <a:ext cx="6413252" cy="535875"/>
          </a:xfr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1" kern="1200" cap="none" dirty="0">
                <a:ln>
                  <a:noFill/>
                </a:ln>
                <a:solidFill>
                  <a:srgbClr val="115E67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pic>
        <p:nvPicPr>
          <p:cNvPr id="2050" name="Picture 2" descr="C:\Users\kfoutsitzis\Desktop\PNGs_3-4\PNGs For Account 3_4\IPT_Corporate Powerpoint_OPTION 1\Slide2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9609"/>
            <a:ext cx="9142413" cy="65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97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851363"/>
          </a:xfrm>
        </p:spPr>
        <p:txBody>
          <a:bodyPr anchor="t"/>
          <a:lstStyle>
            <a:lvl1pPr marL="0" indent="0" algn="l">
              <a:defRPr sz="25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414894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69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Picture1.jpg"/>
          <p:cNvPicPr>
            <a:picLocks noChangeAspect="1"/>
          </p:cNvPicPr>
          <p:nvPr userDrawn="1"/>
        </p:nvPicPr>
        <p:blipFill>
          <a:blip r:embed="rId2" cstate="screen">
            <a:lum brigh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0585" y="6356591"/>
            <a:ext cx="307397" cy="299757"/>
          </a:xfrm>
          <a:prstGeom prst="rect">
            <a:avLst/>
          </a:prstGeom>
          <a:ln>
            <a:noFill/>
          </a:ln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06E09582-72DE-469C-BEEC-D3F5B02A030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4"/>
            <a:ext cx="4040188" cy="514404"/>
          </a:xfrm>
          <a:solidFill>
            <a:srgbClr val="A5C1CA"/>
          </a:solidFill>
        </p:spPr>
        <p:txBody>
          <a:bodyPr anchor="b">
            <a:noAutofit/>
          </a:bodyPr>
          <a:lstStyle>
            <a:lvl1pPr marL="0" indent="0" algn="ctr">
              <a:buNone/>
              <a:defRPr sz="18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77"/>
              </a:spcBef>
              <a:defRPr sz="1800"/>
            </a:lvl1pPr>
            <a:lvl2pPr>
              <a:lnSpc>
                <a:spcPct val="95000"/>
              </a:lnSpc>
              <a:spcBef>
                <a:spcPts val="538"/>
              </a:spcBef>
              <a:defRPr sz="1800"/>
            </a:lvl2pPr>
            <a:lvl3pPr>
              <a:lnSpc>
                <a:spcPct val="95000"/>
              </a:lnSpc>
              <a:spcBef>
                <a:spcPts val="269"/>
              </a:spcBef>
              <a:defRPr sz="1800"/>
            </a:lvl3pPr>
            <a:lvl4pPr>
              <a:lnSpc>
                <a:spcPct val="95000"/>
              </a:lnSpc>
              <a:spcBef>
                <a:spcPts val="269"/>
              </a:spcBef>
              <a:defRPr sz="1800"/>
            </a:lvl4pPr>
            <a:lvl5pPr>
              <a:lnSpc>
                <a:spcPct val="95000"/>
              </a:lnSpc>
              <a:spcBef>
                <a:spcPts val="269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4"/>
            <a:ext cx="4041775" cy="514404"/>
          </a:xfrm>
          <a:solidFill>
            <a:srgbClr val="A5C1CA"/>
          </a:solidFill>
        </p:spPr>
        <p:txBody>
          <a:bodyPr anchor="b">
            <a:noAutofit/>
          </a:bodyPr>
          <a:lstStyle>
            <a:lvl1pPr marL="0" indent="0" algn="ctr">
              <a:buNone/>
              <a:defRPr sz="18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77"/>
              </a:spcBef>
              <a:defRPr sz="1800"/>
            </a:lvl1pPr>
            <a:lvl2pPr>
              <a:lnSpc>
                <a:spcPct val="95000"/>
              </a:lnSpc>
              <a:spcBef>
                <a:spcPts val="538"/>
              </a:spcBef>
              <a:defRPr sz="1800"/>
            </a:lvl2pPr>
            <a:lvl3pPr>
              <a:lnSpc>
                <a:spcPct val="95000"/>
              </a:lnSpc>
              <a:spcBef>
                <a:spcPts val="269"/>
              </a:spcBef>
              <a:defRPr sz="1800"/>
            </a:lvl3pPr>
            <a:lvl4pPr>
              <a:lnSpc>
                <a:spcPct val="95000"/>
              </a:lnSpc>
              <a:spcBef>
                <a:spcPts val="269"/>
              </a:spcBef>
              <a:defRPr sz="1800"/>
            </a:lvl4pPr>
            <a:lvl5pPr>
              <a:lnSpc>
                <a:spcPct val="95000"/>
              </a:lnSpc>
              <a:spcBef>
                <a:spcPts val="269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0585" y="6356591"/>
            <a:ext cx="307397" cy="299757"/>
          </a:xfrm>
          <a:prstGeom prst="rect">
            <a:avLst/>
          </a:prstGeom>
          <a:ln>
            <a:noFill/>
          </a:ln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C1FB37FA-26D3-448F-AA43-B9128945365C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514460" cy="80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44" y="1812929"/>
            <a:ext cx="3990109" cy="404366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77"/>
              </a:spcBef>
              <a:defRPr sz="1800"/>
            </a:lvl1pPr>
            <a:lvl2pPr>
              <a:lnSpc>
                <a:spcPct val="95000"/>
              </a:lnSpc>
              <a:spcBef>
                <a:spcPts val="538"/>
              </a:spcBef>
              <a:defRPr sz="1600"/>
            </a:lvl2pPr>
            <a:lvl3pPr>
              <a:lnSpc>
                <a:spcPct val="95000"/>
              </a:lnSpc>
              <a:spcBef>
                <a:spcPts val="269"/>
              </a:spcBef>
              <a:defRPr sz="1600"/>
            </a:lvl3pPr>
            <a:lvl4pPr>
              <a:lnSpc>
                <a:spcPct val="95000"/>
              </a:lnSpc>
              <a:spcBef>
                <a:spcPts val="269"/>
              </a:spcBef>
              <a:defRPr sz="1600"/>
            </a:lvl4pPr>
            <a:lvl5pPr>
              <a:lnSpc>
                <a:spcPct val="95000"/>
              </a:lnSpc>
              <a:spcBef>
                <a:spcPts val="269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129" y="1812929"/>
            <a:ext cx="3990109" cy="404366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77"/>
              </a:spcBef>
              <a:defRPr sz="1800"/>
            </a:lvl1pPr>
            <a:lvl2pPr>
              <a:lnSpc>
                <a:spcPct val="95000"/>
              </a:lnSpc>
              <a:spcBef>
                <a:spcPts val="538"/>
              </a:spcBef>
              <a:defRPr sz="1600"/>
            </a:lvl2pPr>
            <a:lvl3pPr>
              <a:lnSpc>
                <a:spcPct val="95000"/>
              </a:lnSpc>
              <a:spcBef>
                <a:spcPts val="269"/>
              </a:spcBef>
              <a:defRPr sz="1600"/>
            </a:lvl3pPr>
            <a:lvl4pPr>
              <a:lnSpc>
                <a:spcPct val="95000"/>
              </a:lnSpc>
              <a:spcBef>
                <a:spcPts val="269"/>
              </a:spcBef>
              <a:defRPr sz="1600"/>
            </a:lvl4pPr>
            <a:lvl5pPr>
              <a:lnSpc>
                <a:spcPct val="95000"/>
              </a:lnSpc>
              <a:spcBef>
                <a:spcPts val="269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0585" y="6356591"/>
            <a:ext cx="307397" cy="299757"/>
          </a:xfrm>
          <a:prstGeom prst="rect">
            <a:avLst/>
          </a:prstGeom>
          <a:ln>
            <a:noFill/>
          </a:ln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5EB5B0BB-E07F-4472-B03E-63CB4D685FD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04" y="0"/>
            <a:ext cx="8463185" cy="80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06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281" y="2943279"/>
            <a:ext cx="6395349" cy="49277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830" y="3436001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60" y="6168450"/>
            <a:ext cx="979267" cy="297291"/>
          </a:xfrm>
          <a:prstGeom prst="rect">
            <a:avLst/>
          </a:prstGeom>
        </p:spPr>
      </p:pic>
      <p:pic>
        <p:nvPicPr>
          <p:cNvPr id="1026" name="Picture 2" descr="C:\Users\kfoutsitzis\Desktop\PNGs_3-4\PNGs For Account 3_4\IPT_Corporate Powerpoint_OPTION 3\Slide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560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/>
          <p:cNvGrpSpPr/>
          <p:nvPr userDrawn="1"/>
        </p:nvGrpSpPr>
        <p:grpSpPr>
          <a:xfrm>
            <a:off x="7147420" y="5352223"/>
            <a:ext cx="1996580" cy="1400962"/>
            <a:chOff x="7147420" y="5352223"/>
            <a:chExt cx="1996580" cy="1400962"/>
          </a:xfrm>
        </p:grpSpPr>
        <p:sp>
          <p:nvSpPr>
            <p:cNvPr id="5" name="Rectangle 4"/>
            <p:cNvSpPr/>
            <p:nvPr userDrawn="1"/>
          </p:nvSpPr>
          <p:spPr>
            <a:xfrm>
              <a:off x="7147420" y="5352223"/>
              <a:ext cx="1996580" cy="140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7533" y="6182853"/>
              <a:ext cx="979267" cy="297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87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4"/>
            <a:ext cx="4040188" cy="514404"/>
          </a:xfrm>
          <a:solidFill>
            <a:srgbClr val="A5C1CA"/>
          </a:solidFill>
        </p:spPr>
        <p:txBody>
          <a:bodyPr anchor="b">
            <a:noAutofit/>
          </a:bodyPr>
          <a:lstStyle>
            <a:lvl1pPr marL="0" indent="0" algn="ctr">
              <a:buNone/>
              <a:defRPr sz="18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77"/>
              </a:spcBef>
              <a:defRPr sz="1800"/>
            </a:lvl1pPr>
            <a:lvl2pPr>
              <a:lnSpc>
                <a:spcPct val="95000"/>
              </a:lnSpc>
              <a:spcBef>
                <a:spcPts val="538"/>
              </a:spcBef>
              <a:defRPr sz="1800"/>
            </a:lvl2pPr>
            <a:lvl3pPr>
              <a:lnSpc>
                <a:spcPct val="95000"/>
              </a:lnSpc>
              <a:spcBef>
                <a:spcPts val="269"/>
              </a:spcBef>
              <a:defRPr sz="1800"/>
            </a:lvl3pPr>
            <a:lvl4pPr>
              <a:lnSpc>
                <a:spcPct val="95000"/>
              </a:lnSpc>
              <a:spcBef>
                <a:spcPts val="269"/>
              </a:spcBef>
              <a:defRPr sz="1800"/>
            </a:lvl4pPr>
            <a:lvl5pPr>
              <a:lnSpc>
                <a:spcPct val="95000"/>
              </a:lnSpc>
              <a:spcBef>
                <a:spcPts val="269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4"/>
            <a:ext cx="4041775" cy="514404"/>
          </a:xfrm>
          <a:solidFill>
            <a:srgbClr val="A5C1CA"/>
          </a:solidFill>
        </p:spPr>
        <p:txBody>
          <a:bodyPr anchor="b">
            <a:noAutofit/>
          </a:bodyPr>
          <a:lstStyle>
            <a:lvl1pPr marL="0" indent="0" algn="ctr">
              <a:buNone/>
              <a:defRPr sz="18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77"/>
              </a:spcBef>
              <a:defRPr sz="1800"/>
            </a:lvl1pPr>
            <a:lvl2pPr>
              <a:lnSpc>
                <a:spcPct val="95000"/>
              </a:lnSpc>
              <a:spcBef>
                <a:spcPts val="538"/>
              </a:spcBef>
              <a:defRPr sz="1800"/>
            </a:lvl2pPr>
            <a:lvl3pPr>
              <a:lnSpc>
                <a:spcPct val="95000"/>
              </a:lnSpc>
              <a:spcBef>
                <a:spcPts val="269"/>
              </a:spcBef>
              <a:defRPr sz="1800"/>
            </a:lvl3pPr>
            <a:lvl4pPr>
              <a:lnSpc>
                <a:spcPct val="95000"/>
              </a:lnSpc>
              <a:spcBef>
                <a:spcPts val="269"/>
              </a:spcBef>
              <a:defRPr sz="1800"/>
            </a:lvl4pPr>
            <a:lvl5pPr>
              <a:lnSpc>
                <a:spcPct val="95000"/>
              </a:lnSpc>
              <a:spcBef>
                <a:spcPts val="269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0585" y="6356591"/>
            <a:ext cx="307397" cy="299757"/>
          </a:xfrm>
          <a:prstGeom prst="rect">
            <a:avLst/>
          </a:prstGeom>
          <a:ln>
            <a:noFill/>
          </a:ln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C1FB37FA-26D3-448F-AA43-B9128945365C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514460" cy="80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74735"/>
            <a:ext cx="8229599" cy="676275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3"/>
              </a:buCl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823" y="2931857"/>
            <a:ext cx="6413252" cy="535875"/>
          </a:xfr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1" kern="1200" cap="none" dirty="0">
                <a:solidFill>
                  <a:srgbClr val="115E67"/>
                </a:solidFill>
                <a:latin typeface="+mj-lt"/>
                <a:ea typeface="+mj-e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pic>
        <p:nvPicPr>
          <p:cNvPr id="2050" name="Picture 2" descr="C:\Users\kfoutsitzis\Desktop\PNGs_3-4\PNGs For Account 3_4\IPT_Corporate Powerpoint_OPTION 3\Slide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"/>
            <a:ext cx="9142413" cy="65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 educational purposes only. Do not distribute.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"/>
            <a:ext cx="7905750" cy="80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5448" y="6309360"/>
            <a:ext cx="7772400" cy="381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18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8"/>
            <a:ext cx="7886700" cy="80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5110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5448" y="6309360"/>
            <a:ext cx="777240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92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281" y="2943279"/>
            <a:ext cx="6395349" cy="49277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830" y="3436001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60" y="6168450"/>
            <a:ext cx="979267" cy="297291"/>
          </a:xfrm>
          <a:prstGeom prst="rect">
            <a:avLst/>
          </a:prstGeom>
        </p:spPr>
      </p:pic>
      <p:pic>
        <p:nvPicPr>
          <p:cNvPr id="1026" name="Picture 2" descr="C:\Users\kfoutsitzis\Desktop\PNGs_3-4\PNGs For Account 3_4\IPT_Corporate Powerpoint_OPTION 3\Slide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560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/>
          <p:cNvGrpSpPr/>
          <p:nvPr userDrawn="1"/>
        </p:nvGrpSpPr>
        <p:grpSpPr>
          <a:xfrm>
            <a:off x="7147420" y="5352223"/>
            <a:ext cx="1996580" cy="1400962"/>
            <a:chOff x="7147420" y="5352223"/>
            <a:chExt cx="1996580" cy="1400962"/>
          </a:xfrm>
        </p:grpSpPr>
        <p:sp>
          <p:nvSpPr>
            <p:cNvPr id="5" name="Rectangle 4"/>
            <p:cNvSpPr/>
            <p:nvPr userDrawn="1"/>
          </p:nvSpPr>
          <p:spPr>
            <a:xfrm>
              <a:off x="7147420" y="5352223"/>
              <a:ext cx="1996580" cy="140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7533" y="6182853"/>
              <a:ext cx="979267" cy="297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87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74735"/>
            <a:ext cx="8229599" cy="676275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3"/>
              </a:buCl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823" y="2931857"/>
            <a:ext cx="6413252" cy="535875"/>
          </a:xfr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1" kern="1200" cap="none" dirty="0">
                <a:solidFill>
                  <a:srgbClr val="115E67"/>
                </a:solidFill>
                <a:latin typeface="+mj-lt"/>
                <a:ea typeface="+mj-e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pic>
        <p:nvPicPr>
          <p:cNvPr id="2050" name="Picture 2" descr="C:\Users\kfoutsitzis\Desktop\PNGs_3-4\PNGs For Account 3_4\IPT_Corporate Powerpoint_OPTION 3\Slide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"/>
            <a:ext cx="9142413" cy="65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Confidential – Do Not Distribute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44" y="1812929"/>
            <a:ext cx="3990109" cy="404366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77"/>
              </a:spcBef>
              <a:defRPr sz="1800"/>
            </a:lvl1pPr>
            <a:lvl2pPr>
              <a:lnSpc>
                <a:spcPct val="95000"/>
              </a:lnSpc>
              <a:spcBef>
                <a:spcPts val="538"/>
              </a:spcBef>
              <a:defRPr sz="1600"/>
            </a:lvl2pPr>
            <a:lvl3pPr>
              <a:lnSpc>
                <a:spcPct val="95000"/>
              </a:lnSpc>
              <a:spcBef>
                <a:spcPts val="269"/>
              </a:spcBef>
              <a:defRPr sz="1600"/>
            </a:lvl3pPr>
            <a:lvl4pPr>
              <a:lnSpc>
                <a:spcPct val="95000"/>
              </a:lnSpc>
              <a:spcBef>
                <a:spcPts val="269"/>
              </a:spcBef>
              <a:defRPr sz="1600"/>
            </a:lvl4pPr>
            <a:lvl5pPr>
              <a:lnSpc>
                <a:spcPct val="95000"/>
              </a:lnSpc>
              <a:spcBef>
                <a:spcPts val="269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129" y="1812929"/>
            <a:ext cx="3990109" cy="404366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77"/>
              </a:spcBef>
              <a:defRPr sz="1800"/>
            </a:lvl1pPr>
            <a:lvl2pPr>
              <a:lnSpc>
                <a:spcPct val="95000"/>
              </a:lnSpc>
              <a:spcBef>
                <a:spcPts val="538"/>
              </a:spcBef>
              <a:defRPr sz="1600"/>
            </a:lvl2pPr>
            <a:lvl3pPr>
              <a:lnSpc>
                <a:spcPct val="95000"/>
              </a:lnSpc>
              <a:spcBef>
                <a:spcPts val="269"/>
              </a:spcBef>
              <a:defRPr sz="1600"/>
            </a:lvl3pPr>
            <a:lvl4pPr>
              <a:lnSpc>
                <a:spcPct val="95000"/>
              </a:lnSpc>
              <a:spcBef>
                <a:spcPts val="269"/>
              </a:spcBef>
              <a:defRPr sz="1600"/>
            </a:lvl4pPr>
            <a:lvl5pPr>
              <a:lnSpc>
                <a:spcPct val="95000"/>
              </a:lnSpc>
              <a:spcBef>
                <a:spcPts val="269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0585" y="6356591"/>
            <a:ext cx="307397" cy="299757"/>
          </a:xfrm>
          <a:prstGeom prst="rect">
            <a:avLst/>
          </a:prstGeom>
          <a:ln>
            <a:noFill/>
          </a:ln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5EB5B0BB-E07F-4472-B03E-63CB4D685FD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04" y="0"/>
            <a:ext cx="8463185" cy="80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 educational purposes only. Do not distribute.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"/>
            <a:ext cx="7905750" cy="80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5448" y="6309360"/>
            <a:ext cx="7772400" cy="381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186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8"/>
            <a:ext cx="7886700" cy="80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5110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5448" y="6309360"/>
            <a:ext cx="777240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923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11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cs typeface="Trebuchet MS"/>
              </a:defRPr>
            </a:lvl1pPr>
            <a:lvl2pPr>
              <a:defRPr>
                <a:latin typeface="Trebuchet MS"/>
                <a:cs typeface="Trebuchet MS"/>
              </a:defRPr>
            </a:lvl2pPr>
            <a:lvl3pPr>
              <a:defRPr>
                <a:latin typeface="Trebuchet MS"/>
                <a:cs typeface="Trebuchet MS"/>
              </a:defRPr>
            </a:lvl3pPr>
            <a:lvl4pPr>
              <a:defRPr>
                <a:latin typeface="Trebuchet MS"/>
                <a:cs typeface="Trebuchet MS"/>
              </a:defRPr>
            </a:lvl4pPr>
            <a:lvl5pPr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76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/>
                <a:cs typeface="Trebuchet M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/>
                <a:cs typeface="Trebuchet MS"/>
              </a:defRPr>
            </a:lvl1pPr>
            <a:lvl2pPr>
              <a:defRPr sz="2000">
                <a:latin typeface="Trebuchet MS"/>
                <a:cs typeface="Trebuchet MS"/>
              </a:defRPr>
            </a:lvl2pPr>
            <a:lvl3pPr>
              <a:defRPr sz="1800">
                <a:latin typeface="Trebuchet MS"/>
                <a:cs typeface="Trebuchet MS"/>
              </a:defRPr>
            </a:lvl3pPr>
            <a:lvl4pPr>
              <a:defRPr sz="1600">
                <a:latin typeface="Trebuchet MS"/>
                <a:cs typeface="Trebuchet MS"/>
              </a:defRPr>
            </a:lvl4pPr>
            <a:lvl5pPr>
              <a:defRPr sz="1600"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18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18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/>
                <a:cs typeface="Trebuchet MS"/>
              </a:defRPr>
            </a:lvl1pPr>
            <a:lvl2pPr>
              <a:defRPr sz="2000">
                <a:latin typeface="Trebuchet MS"/>
                <a:cs typeface="Trebuchet MS"/>
              </a:defRPr>
            </a:lvl2pPr>
            <a:lvl3pPr>
              <a:defRPr sz="1800">
                <a:latin typeface="Trebuchet MS"/>
                <a:cs typeface="Trebuchet MS"/>
              </a:defRPr>
            </a:lvl3pPr>
            <a:lvl4pPr>
              <a:defRPr sz="1600">
                <a:latin typeface="Trebuchet MS"/>
                <a:cs typeface="Trebuchet MS"/>
              </a:defRPr>
            </a:lvl4pPr>
            <a:lvl5pPr>
              <a:defRPr sz="1600"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061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70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529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529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871538" y="533400"/>
            <a:ext cx="8162925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C982350-EDE9-864E-AD74-E5FEB62D382E}" type="slidenum">
              <a:rPr lang="it-IT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1538" y="533402"/>
            <a:ext cx="8162925" cy="109061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3489" y="1905000"/>
            <a:ext cx="3979862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D30F402-570E-5643-940F-FA444D0802D8}" type="slidenum">
              <a:rPr lang="it-IT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1538" y="533402"/>
            <a:ext cx="8162925" cy="109061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5043489" y="1905000"/>
            <a:ext cx="3979862" cy="41910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9945868F-BB82-C640-AE0F-F7DA721B25E1}" type="slidenum">
              <a:rPr lang="it-IT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60" y="6248658"/>
            <a:ext cx="979267" cy="297291"/>
          </a:xfrm>
          <a:prstGeom prst="rect">
            <a:avLst/>
          </a:prstGeom>
        </p:spPr>
      </p:pic>
      <p:grpSp>
        <p:nvGrpSpPr>
          <p:cNvPr id="2" name="Group 4"/>
          <p:cNvGrpSpPr/>
          <p:nvPr userDrawn="1"/>
        </p:nvGrpSpPr>
        <p:grpSpPr>
          <a:xfrm>
            <a:off x="2" y="3"/>
            <a:ext cx="9142413" cy="6856413"/>
            <a:chOff x="-152400" y="1040677"/>
            <a:chExt cx="9142413" cy="6856413"/>
          </a:xfrm>
        </p:grpSpPr>
        <p:pic>
          <p:nvPicPr>
            <p:cNvPr id="1026" name="Picture 2" descr="C:\Users\kfoutsitzis\Desktop\PNGs_3-4\PNGs For Account 3_4\IPT_Corporate Powerpoint_OPTION 1\Slide1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1040677"/>
              <a:ext cx="9142413" cy="685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 userDrawn="1"/>
          </p:nvSpPr>
          <p:spPr>
            <a:xfrm>
              <a:off x="7162800" y="7243238"/>
              <a:ext cx="1514475" cy="590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0403" y="7335323"/>
              <a:ext cx="979267" cy="297292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614281" y="2943279"/>
            <a:ext cx="6395349" cy="49277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608830" y="3436001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2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281" y="2943279"/>
            <a:ext cx="6395349" cy="49277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830" y="3436001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60" y="6168450"/>
            <a:ext cx="979267" cy="297291"/>
          </a:xfrm>
          <a:prstGeom prst="rect">
            <a:avLst/>
          </a:prstGeom>
        </p:spPr>
      </p:pic>
      <p:grpSp>
        <p:nvGrpSpPr>
          <p:cNvPr id="6" name="Group 8"/>
          <p:cNvGrpSpPr/>
          <p:nvPr userDrawn="1"/>
        </p:nvGrpSpPr>
        <p:grpSpPr>
          <a:xfrm>
            <a:off x="7011340" y="5348219"/>
            <a:ext cx="1996580" cy="1400962"/>
            <a:chOff x="7147420" y="5352223"/>
            <a:chExt cx="1996580" cy="1400962"/>
          </a:xfrm>
        </p:grpSpPr>
        <p:sp>
          <p:nvSpPr>
            <p:cNvPr id="5" name="Rectangle 4"/>
            <p:cNvSpPr/>
            <p:nvPr userDrawn="1"/>
          </p:nvSpPr>
          <p:spPr>
            <a:xfrm>
              <a:off x="7147420" y="5352223"/>
              <a:ext cx="1996580" cy="140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7533" y="6182853"/>
              <a:ext cx="979267" cy="297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42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74735"/>
            <a:ext cx="8229599" cy="676275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3"/>
            <a:ext cx="8229600" cy="4625181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defRPr sz="1800">
                <a:latin typeface="+mn-lt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chemeClr val="accent3"/>
              </a:buClr>
              <a:defRPr sz="1600">
                <a:latin typeface="+mn-lt"/>
              </a:defRPr>
            </a:lvl2pPr>
            <a:lvl3pPr>
              <a:spcBef>
                <a:spcPts val="350"/>
              </a:spcBef>
              <a:defRPr sz="1400">
                <a:latin typeface="+mn-lt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Confidential</a:t>
            </a:r>
            <a:endParaRPr lang="en-US" sz="1000" i="1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7" y="6225522"/>
            <a:ext cx="7953375" cy="31327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7550" y="6567266"/>
            <a:ext cx="1771650" cy="268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V1, 17Jul2015, Page </a:t>
            </a:r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8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/>
              <a:pPr/>
              <a:t>06/11/18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823" y="2931857"/>
            <a:ext cx="6413252" cy="535875"/>
          </a:xfr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1" kern="1200" cap="none" dirty="0">
                <a:solidFill>
                  <a:srgbClr val="115E67"/>
                </a:solidFill>
                <a:latin typeface="+mj-lt"/>
                <a:ea typeface="+mj-e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C:\Users\kfoutsitzis\Desktop\PNGs_3-4\PNGs For Account 3_4\IPT_Corporate Powerpoint_OPTION 3\Slide2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"/>
            <a:ext cx="9142413" cy="65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7" y="6225522"/>
            <a:ext cx="7953375" cy="31327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Confidential</a:t>
            </a:r>
            <a:endParaRPr lang="en-US" sz="1000" i="1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7550" y="6567266"/>
            <a:ext cx="1771650" cy="268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V1, 17Jul2015, Page </a:t>
            </a:r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9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V1, 17Jul2015, Page </a:t>
            </a:r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7" y="6225522"/>
            <a:ext cx="7953375" cy="31327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Confidential</a:t>
            </a:r>
            <a:endParaRPr lang="en-US" sz="1000" i="1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05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V1, 17Jul2015, Page </a:t>
            </a:r>
            <a:fld id="{F5EAC745-D032-4460-A6AB-EBE6DE74A9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7" y="6225522"/>
            <a:ext cx="7953375" cy="31327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Insert References here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400300" y="6593465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Confidential</a:t>
            </a:r>
            <a:endParaRPr lang="en-US" sz="1000" i="1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144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69910"/>
            <a:ext cx="8229599" cy="676275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22"/>
            <a:ext cx="8229600" cy="4525963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1pPr>
            <a:lvl2pPr>
              <a:buClr>
                <a:schemeClr val="accent3"/>
              </a:buCl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9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0"/>
            <a:ext cx="8565735" cy="804134"/>
          </a:xfrm>
        </p:spPr>
        <p:txBody>
          <a:bodyPr>
            <a:noAutofit/>
          </a:bodyPr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0585" y="6356591"/>
            <a:ext cx="307397" cy="299757"/>
          </a:xfrm>
          <a:prstGeom prst="rect">
            <a:avLst/>
          </a:prstGeom>
          <a:ln>
            <a:noFill/>
          </a:ln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BBD603A4-B972-4D55-BE09-FCC2962DB2B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29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theme" Target="../theme/theme10.xml"/><Relationship Id="rId9" Type="http://schemas.openxmlformats.org/officeDocument/2006/relationships/image" Target="../media/image1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theme" Target="../theme/theme11.xml"/><Relationship Id="rId9" Type="http://schemas.openxmlformats.org/officeDocument/2006/relationships/image" Target="../media/image1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6.xml"/><Relationship Id="rId15" Type="http://schemas.openxmlformats.org/officeDocument/2006/relationships/theme" Target="../theme/theme12.xml"/><Relationship Id="rId16" Type="http://schemas.openxmlformats.org/officeDocument/2006/relationships/image" Target="../media/image20.jpeg"/><Relationship Id="rId17" Type="http://schemas.openxmlformats.org/officeDocument/2006/relationships/image" Target="../media/image21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theme" Target="../theme/theme13.xml"/><Relationship Id="rId10" Type="http://schemas.openxmlformats.org/officeDocument/2006/relationships/image" Target="../media/image11.png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theme" Target="../theme/theme14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5.xml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4" Type="http://schemas.openxmlformats.org/officeDocument/2006/relationships/theme" Target="../theme/theme16.xml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2.xml"/><Relationship Id="rId4" Type="http://schemas.openxmlformats.org/officeDocument/2006/relationships/theme" Target="../theme/theme17.xml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theme" Target="../theme/theme18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7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49.xml"/><Relationship Id="rId13" Type="http://schemas.openxmlformats.org/officeDocument/2006/relationships/theme" Target="../theme/theme20.xml"/><Relationship Id="rId1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7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1.xml"/><Relationship Id="rId13" Type="http://schemas.openxmlformats.org/officeDocument/2006/relationships/theme" Target="../theme/theme21.xml"/><Relationship Id="rId1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9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5.xml"/><Relationship Id="rId13" Type="http://schemas.openxmlformats.org/officeDocument/2006/relationships/theme" Target="../theme/theme24.xml"/><Relationship Id="rId1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0.xml"/><Relationship Id="rId8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11.xml"/><Relationship Id="rId17" Type="http://schemas.openxmlformats.org/officeDocument/2006/relationships/theme" Target="../theme/theme25.xml"/><Relationship Id="rId18" Type="http://schemas.openxmlformats.org/officeDocument/2006/relationships/image" Target="../media/image27.emf"/><Relationship Id="rId1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5.xml"/></Relationships>
</file>

<file path=ppt/slideMasters/_rels/slideMaster26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31.xml"/><Relationship Id="rId21" Type="http://schemas.openxmlformats.org/officeDocument/2006/relationships/slideLayout" Target="../slideLayouts/slideLayout232.xml"/><Relationship Id="rId22" Type="http://schemas.openxmlformats.org/officeDocument/2006/relationships/slideLayout" Target="../slideLayouts/slideLayout233.xml"/><Relationship Id="rId23" Type="http://schemas.openxmlformats.org/officeDocument/2006/relationships/slideLayout" Target="../slideLayouts/slideLayout234.xml"/><Relationship Id="rId24" Type="http://schemas.openxmlformats.org/officeDocument/2006/relationships/slideLayout" Target="../slideLayouts/slideLayout235.xml"/><Relationship Id="rId25" Type="http://schemas.openxmlformats.org/officeDocument/2006/relationships/slideLayout" Target="../slideLayouts/slideLayout236.xml"/><Relationship Id="rId26" Type="http://schemas.openxmlformats.org/officeDocument/2006/relationships/slideLayout" Target="../slideLayouts/slideLayout237.xml"/><Relationship Id="rId27" Type="http://schemas.openxmlformats.org/officeDocument/2006/relationships/slideLayout" Target="../slideLayouts/slideLayout238.xml"/><Relationship Id="rId28" Type="http://schemas.openxmlformats.org/officeDocument/2006/relationships/slideLayout" Target="../slideLayouts/slideLayout239.xml"/><Relationship Id="rId29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6.xml"/><Relationship Id="rId30" Type="http://schemas.openxmlformats.org/officeDocument/2006/relationships/slideLayout" Target="../slideLayouts/slideLayout241.xml"/><Relationship Id="rId31" Type="http://schemas.openxmlformats.org/officeDocument/2006/relationships/slideLayout" Target="../slideLayouts/slideLayout242.xml"/><Relationship Id="rId32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9.xml"/><Relationship Id="rId33" Type="http://schemas.openxmlformats.org/officeDocument/2006/relationships/theme" Target="../theme/theme26.xml"/><Relationship Id="rId10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230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5.xml"/><Relationship Id="rId13" Type="http://schemas.openxmlformats.org/officeDocument/2006/relationships/theme" Target="../theme/theme27.xml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7.xml"/><Relationship Id="rId3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69.xml"/><Relationship Id="rId13" Type="http://schemas.openxmlformats.org/officeDocument/2006/relationships/theme" Target="../theme/theme29.xml"/><Relationship Id="rId1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4.xml"/><Relationship Id="rId8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6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6.xml"/><Relationship Id="rId8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7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theme" Target="../theme/theme4.xml"/><Relationship Id="rId9" Type="http://schemas.openxmlformats.org/officeDocument/2006/relationships/image" Target="../media/image1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theme" Target="../theme/theme5.xml"/><Relationship Id="rId9" Type="http://schemas.openxmlformats.org/officeDocument/2006/relationships/image" Target="../media/image1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theme" Target="../theme/theme6.xml"/><Relationship Id="rId9" Type="http://schemas.openxmlformats.org/officeDocument/2006/relationships/image" Target="../media/image1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theme" Target="../theme/theme7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theme" Target="../theme/theme8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theme" Target="../theme/theme9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681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Char char="–"/>
              <a:tabLst/>
            </a:pPr>
            <a:r>
              <a:rPr lang="en-US" dirty="0" smtClean="0"/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6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solidFill>
            <a:srgbClr val="115E67"/>
          </a:solidFill>
          <a:extLst/>
        </p:spPr>
      </p:pic>
      <p:pic>
        <p:nvPicPr>
          <p:cNvPr id="8" name="Picture 2" descr="L:\Intercept\IPT-N14-051 New corporate logo deliverables\Account Management Documents\Client Submission Documents\IPT-N14-001_Corporate-PPT-Template_promo_LineOnly.png"/>
          <p:cNvPicPr>
            <a:picLocks noChangeAspect="1" noChangeArrowheads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81241"/>
            <a:ext cx="9144000" cy="3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599918" cy="80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4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Pct val="95000"/>
        <a:buFont typeface="Wingdings" panose="05000000000000000000" pitchFamily="2" charset="2"/>
        <a:buChar char="§"/>
        <a:tabLst/>
        <a:defRPr lang="en-US" sz="1800" kern="1200" dirty="0" smtClean="0">
          <a:solidFill>
            <a:schemeClr val="tx1"/>
          </a:solidFill>
          <a:latin typeface="+mn-lt"/>
          <a:ea typeface="+mn-ea"/>
          <a:cs typeface="Helvetica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lang="en-US" sz="1600" kern="1200" dirty="0" smtClean="0">
          <a:solidFill>
            <a:schemeClr val="tx1"/>
          </a:solidFill>
          <a:latin typeface="+mn-lt"/>
          <a:ea typeface="+mn-ea"/>
          <a:cs typeface="Helvetica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4606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1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chemeClr val="accent3"/>
              </a:buClr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394" y="25436"/>
            <a:ext cx="8229600" cy="729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L:\Intercept\IPT-N14-051 New corporate logo deliverables\Account Management Documents\Client Submission Documents\IPT-N14-001_Corporate-PPT-Template_promo_LineOnly.png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81241"/>
            <a:ext cx="9144000" cy="3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lang="en-US" sz="2400" b="1" kern="1200" dirty="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4606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1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chemeClr val="accent3"/>
              </a:buClr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394" y="25436"/>
            <a:ext cx="8229600" cy="729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L:\Intercept\IPT-N14-051 New corporate logo deliverables\Account Management Documents\Client Submission Documents\IPT-N14-001_Corporate-PPT-Template_promo_LineOnly.png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81241"/>
            <a:ext cx="9144000" cy="3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lang="en-US" sz="2400" b="1" kern="1200" dirty="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5" descr="Alma-Mater TAGLIATO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3" y="103190"/>
            <a:ext cx="8461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2" name="Line 26"/>
          <p:cNvSpPr>
            <a:spLocks noChangeAspect="1" noChangeShapeType="1"/>
          </p:cNvSpPr>
          <p:nvPr userDrawn="1"/>
        </p:nvSpPr>
        <p:spPr bwMode="auto">
          <a:xfrm>
            <a:off x="82551" y="2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 eaLnBrk="0" hangingPunct="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5083" name="Line 27"/>
          <p:cNvSpPr>
            <a:spLocks noChangeAspect="1" noChangeShapeType="1"/>
          </p:cNvSpPr>
          <p:nvPr userDrawn="1"/>
        </p:nvSpPr>
        <p:spPr bwMode="auto">
          <a:xfrm>
            <a:off x="2" y="1182742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 eaLnBrk="0" hangingPunct="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5090" name="Line 34"/>
          <p:cNvSpPr>
            <a:spLocks noChangeShapeType="1"/>
          </p:cNvSpPr>
          <p:nvPr userDrawn="1"/>
        </p:nvSpPr>
        <p:spPr bwMode="auto">
          <a:xfrm>
            <a:off x="8316913" y="6424667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 eaLnBrk="0" hangingPunct="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5091" name="Line 35"/>
          <p:cNvSpPr>
            <a:spLocks noChangeShapeType="1"/>
          </p:cNvSpPr>
          <p:nvPr userDrawn="1"/>
        </p:nvSpPr>
        <p:spPr bwMode="auto">
          <a:xfrm>
            <a:off x="8316913" y="6092879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 eaLnBrk="0" hangingPunct="0"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  <p:sldLayoutId id="2147484279" r:id="rId13"/>
    <p:sldLayoutId id="2147484280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:\Intercept\IPT-N14-051 New corporate logo deliverables\Account Management Documents\Client Submission Documents\IPT-N14-001_Corporate-PPT-Template_promo_LineOnly.png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81241"/>
            <a:ext cx="9144000" cy="3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1"/>
            <a:ext cx="8229600" cy="4682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1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chemeClr val="accent3"/>
              </a:buClr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394" y="25436"/>
            <a:ext cx="8229600" cy="729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7550" y="6567266"/>
            <a:ext cx="1771650" cy="268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V1, 17Jul2015, Page </a:t>
            </a:r>
            <a:fld id="{DF48DAC6-CA24-1E4C-A355-E20245ECB740}" type="slidenum">
              <a:rPr 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5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lang="en-US" sz="2400" b="1" kern="1200" dirty="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5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5"/>
            <a:ext cx="7786710" cy="12384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767398" cy="4834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8572528" y="6572272"/>
            <a:ext cx="571472" cy="285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fld id="{CE08C384-18C0-4AC5-AC6A-AC6B6DBE340D}" type="slidenum">
              <a:rPr lang="en-US" sz="1400" b="1" smtClean="0">
                <a:solidFill>
                  <a:srgbClr val="005B7F"/>
                </a:solidFill>
                <a:cs typeface="Arial" pitchFamily="34" charset="0"/>
              </a:rPr>
              <a:pPr marL="342900" indent="-342900" algn="ctr"/>
              <a:t>‹#›</a:t>
            </a:fld>
            <a:endParaRPr lang="en-US" sz="1400" b="1">
              <a:solidFill>
                <a:srgbClr val="005B7F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isocèle 11"/>
          <p:cNvSpPr/>
          <p:nvPr/>
        </p:nvSpPr>
        <p:spPr>
          <a:xfrm rot="5400000">
            <a:off x="8608285" y="6679442"/>
            <a:ext cx="142851" cy="71438"/>
          </a:xfrm>
          <a:prstGeom prst="triangle">
            <a:avLst/>
          </a:prstGeom>
          <a:solidFill>
            <a:srgbClr val="F58220"/>
          </a:solidFill>
          <a:ln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101000" y="3064114"/>
            <a:ext cx="430887" cy="13136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CONFIDENTIEL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9" name="Picture 4" descr="Logo Genfit 200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810" y="115556"/>
            <a:ext cx="1237298" cy="39000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</p:sldLayoutIdLst>
  <p:transition xmlns:p14="http://schemas.microsoft.com/office/powerpoint/2010/main"/>
  <p:txStyles>
    <p:titleStyle>
      <a:lvl1pPr marL="360363" indent="0" algn="l" defTabSz="914400" rtl="0" eaLnBrk="1" latinLnBrk="0" hangingPunct="1">
        <a:spcBef>
          <a:spcPct val="0"/>
        </a:spcBef>
        <a:buNone/>
        <a:defRPr sz="3200" kern="1200">
          <a:solidFill>
            <a:srgbClr val="005B7F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90B7C7"/>
        </a:buClr>
        <a:buSzPct val="12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77800" algn="l" defTabSz="914400" rtl="0" eaLnBrk="1" latinLnBrk="0" hangingPunct="1">
        <a:spcBef>
          <a:spcPct val="20000"/>
        </a:spcBef>
        <a:buClr>
          <a:srgbClr val="005B7F"/>
        </a:buClr>
        <a:buSzPct val="7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5113" algn="l" defTabSz="914400" rtl="0" eaLnBrk="1" latinLnBrk="0" hangingPunct="1">
        <a:spcBef>
          <a:spcPct val="20000"/>
        </a:spcBef>
        <a:buClr>
          <a:srgbClr val="005B7F"/>
        </a:buClr>
        <a:buSzPct val="70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93775" indent="-177800" algn="l" defTabSz="914400" rtl="0" eaLnBrk="1" latinLnBrk="0" hangingPunct="1">
        <a:spcBef>
          <a:spcPct val="20000"/>
        </a:spcBef>
        <a:buClr>
          <a:srgbClr val="005B7F"/>
        </a:buClr>
        <a:buSzPct val="70000"/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80975" algn="l" defTabSz="914400" rtl="0" eaLnBrk="1" latinLnBrk="0" hangingPunct="1">
        <a:spcBef>
          <a:spcPct val="20000"/>
        </a:spcBef>
        <a:buClr>
          <a:srgbClr val="005B7F"/>
        </a:buClr>
        <a:buSzPct val="70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1" rIns="91399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1" rIns="91399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399" tIns="45701" rIns="91399" bIns="45701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39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802FDD-BFE8-43E8-AEC1-252FDF5B2D41}" type="datetimeFigureOut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defTabSz="9139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06/11/18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399" tIns="45701" rIns="91399" bIns="45701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39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399" tIns="45701" rIns="91399" bIns="45701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39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5CC322-0C99-4F0D-85BD-B31B02031A6E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defTabSz="9139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0" indent="-3427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0" indent="-2856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62" indent="-2284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46" indent="-2284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31" indent="-2284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16" indent="-228493" algn="l" defTabSz="913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02" indent="-228493" algn="l" defTabSz="913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86" indent="-228493" algn="l" defTabSz="913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73" indent="-228493" algn="l" defTabSz="913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9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4" algn="l" defTabSz="9139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0" algn="l" defTabSz="9139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5" algn="l" defTabSz="9139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0" algn="l" defTabSz="9139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6" algn="l" defTabSz="9139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8" algn="l" defTabSz="9139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3" algn="l" defTabSz="9139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79" algn="l" defTabSz="9139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802FDD-BFE8-43E8-AEC1-252FDF5B2D41}" type="datetimeFigureOut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06/11/18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4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5CC322-0C99-4F0D-85BD-B31B02031A6E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5101"/>
            <a:ext cx="79248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76400"/>
            <a:ext cx="7702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685800" y="1066800"/>
            <a:ext cx="79248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defTabSz="914278"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/>
        </p:nvSpPr>
        <p:spPr bwMode="auto">
          <a:xfrm>
            <a:off x="685800" y="1143000"/>
            <a:ext cx="79248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defTabSz="914278"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5008" y="6492898"/>
            <a:ext cx="2133601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defTabSz="914278"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defTabSz="9142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497638"/>
            <a:ext cx="6858000" cy="277812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defTabSz="9142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407173"/>
            <a:ext cx="6172200" cy="366713"/>
          </a:xfrm>
          <a:prstGeom prst="rect">
            <a:avLst/>
          </a:prstGeom>
          <a:noFill/>
        </p:spPr>
        <p:txBody>
          <a:bodyPr lIns="91428" tIns="45714" rIns="91428" bIns="45714" anchor="b"/>
          <a:lstStyle/>
          <a:p>
            <a:pPr defTabSz="9142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8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1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278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418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55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854" indent="-342854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848" indent="-228569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987" indent="-228569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126" indent="-22856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264" indent="-22856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03" indent="-22856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43" indent="-22856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682" indent="-22856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4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802FDD-BFE8-43E8-AEC1-252FDF5B2D41}" type="datetimeFigureOut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06/11/18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5CC322-0C99-4F0D-85BD-B31B02031A6E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  <p:sldLayoutId id="21474847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  <p:sldLayoutId id="2147484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  <p:sldLayoutId id="2147484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67493"/>
            <a:ext cx="9144000" cy="390523"/>
          </a:xfrm>
          <a:prstGeom prst="rect">
            <a:avLst/>
          </a:prstGeom>
          <a:solidFill>
            <a:srgbClr val="005B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089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3200" y="2348879"/>
            <a:ext cx="8940800" cy="388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pic>
        <p:nvPicPr>
          <p:cNvPr id="7" name="Image 6" descr="Logo GENFIT fond blanc- illustrator.ai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72" y="6397050"/>
            <a:ext cx="1370112" cy="550492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1579031" y="6634163"/>
            <a:ext cx="671" cy="169224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  <p:sldLayoutId id="2147484746" r:id="rId12"/>
    <p:sldLayoutId id="2147484747" r:id="rId13"/>
    <p:sldLayoutId id="2147484748" r:id="rId14"/>
    <p:sldLayoutId id="2147484749" r:id="rId15"/>
    <p:sldLayoutId id="2147484750" r:id="rId16"/>
  </p:sldLayoutIdLst>
  <p:transition xmlns:p14="http://schemas.microsoft.com/office/powerpoint/2010/main"/>
  <p:hf hdr="0" ftr="0" dt="0"/>
  <p:txStyles>
    <p:titleStyle>
      <a:lvl1pPr marL="360363" indent="0" algn="ctr" defTabSz="914400" rtl="0" eaLnBrk="1" latinLnBrk="0" hangingPunct="1">
        <a:spcBef>
          <a:spcPct val="0"/>
        </a:spcBef>
        <a:buNone/>
        <a:defRPr sz="3200" b="0" i="0" kern="1200">
          <a:solidFill>
            <a:srgbClr val="005B7F"/>
          </a:solidFill>
          <a:latin typeface="Calibri"/>
          <a:ea typeface="+mj-ea"/>
          <a:cs typeface="Calibri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90B7C7"/>
        </a:buClr>
        <a:buSzPct val="120000"/>
        <a:buFontTx/>
        <a:buNone/>
        <a:defRPr sz="1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450850" indent="-177800" algn="l" defTabSz="914400" rtl="0" eaLnBrk="1" latinLnBrk="0" hangingPunct="1">
        <a:spcBef>
          <a:spcPct val="20000"/>
        </a:spcBef>
        <a:buClr>
          <a:srgbClr val="005B7F"/>
        </a:buClr>
        <a:buSzPct val="70000"/>
        <a:buFontTx/>
        <a:buNone/>
        <a:defRPr sz="1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808038" indent="-265113" algn="l" defTabSz="914400" rtl="0" eaLnBrk="1" latinLnBrk="0" hangingPunct="1">
        <a:spcBef>
          <a:spcPct val="20000"/>
        </a:spcBef>
        <a:buClr>
          <a:srgbClr val="005B7F"/>
        </a:buClr>
        <a:buSzPct val="70000"/>
        <a:buFontTx/>
        <a:buNone/>
        <a:defRPr sz="1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993775" indent="-177800" algn="l" defTabSz="914400" rtl="0" eaLnBrk="1" latinLnBrk="0" hangingPunct="1">
        <a:spcBef>
          <a:spcPct val="20000"/>
        </a:spcBef>
        <a:buClr>
          <a:srgbClr val="005B7F"/>
        </a:buClr>
        <a:buSzPct val="70000"/>
        <a:buFontTx/>
        <a:buNone/>
        <a:defRPr sz="12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1254125" indent="-180975" algn="l" defTabSz="914400" rtl="0" eaLnBrk="1" latinLnBrk="0" hangingPunct="1">
        <a:spcBef>
          <a:spcPct val="20000"/>
        </a:spcBef>
        <a:buClr>
          <a:srgbClr val="005B7F"/>
        </a:buClr>
        <a:buSzPct val="70000"/>
        <a:buFontTx/>
        <a:buNone/>
        <a:defRPr sz="1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4FF15-8FAE-43BA-BD7F-FCCAD007CC5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3CC15-1499-4C17-AD4C-CB0ADC4E965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  <p:sldLayoutId id="2147484763" r:id="rId12"/>
    <p:sldLayoutId id="2147484764" r:id="rId13"/>
    <p:sldLayoutId id="2147484765" r:id="rId14"/>
    <p:sldLayoutId id="2147484766" r:id="rId15"/>
    <p:sldLayoutId id="2147484767" r:id="rId16"/>
    <p:sldLayoutId id="2147484768" r:id="rId17"/>
    <p:sldLayoutId id="2147484769" r:id="rId18"/>
    <p:sldLayoutId id="2147484770" r:id="rId19"/>
    <p:sldLayoutId id="2147484771" r:id="rId20"/>
    <p:sldLayoutId id="2147484773" r:id="rId21"/>
    <p:sldLayoutId id="2147484774" r:id="rId22"/>
    <p:sldLayoutId id="2147484775" r:id="rId23"/>
    <p:sldLayoutId id="2147484776" r:id="rId24"/>
    <p:sldLayoutId id="2147484777" r:id="rId25"/>
    <p:sldLayoutId id="2147484778" r:id="rId26"/>
    <p:sldLayoutId id="2147484779" r:id="rId27"/>
    <p:sldLayoutId id="2147484780" r:id="rId28"/>
    <p:sldLayoutId id="2147484781" r:id="rId29"/>
    <p:sldLayoutId id="2147484782" r:id="rId30"/>
    <p:sldLayoutId id="2147484783" r:id="rId31"/>
    <p:sldLayoutId id="2147484784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394553AE-7845-4B12-BDEA-4504B38672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309"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EA99990A-171D-4422-B39A-C0AE586067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  <p:sldLayoutId id="2147484813" r:id="rId12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802FDD-BFE8-43E8-AEC1-252FDF5B2D41}" type="datetimeFigureOut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06/11/18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5CC322-0C99-4F0D-85BD-B31B02031A6E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  <p:sldLayoutId id="214748481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6CD5-22EC-400C-A0B2-5661A3E2FD9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A67B-8829-4361-8102-3A19A85BBA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  <p:sldLayoutId id="21474848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9400"/>
            <a:ext cx="7924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76400"/>
            <a:ext cx="7702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685800" y="1066800"/>
            <a:ext cx="79248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 userDrawn="1"/>
        </p:nvSpPr>
        <p:spPr bwMode="auto">
          <a:xfrm>
            <a:off x="685800" y="1143000"/>
            <a:ext cx="79248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8280423" y="6578600"/>
            <a:ext cx="824265" cy="23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1400" baseline="-25000" dirty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1031" name="Rectangle 26"/>
          <p:cNvSpPr txBox="1">
            <a:spLocks noChangeArrowheads="1"/>
          </p:cNvSpPr>
          <p:nvPr userDrawn="1"/>
        </p:nvSpPr>
        <p:spPr bwMode="auto">
          <a:xfrm>
            <a:off x="-13716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</a:rPr>
              <a:t>Slide </a:t>
            </a:r>
            <a:fld id="{276AD871-1F11-4744-AEEF-2686628BDD91}" type="slidenum">
              <a:rPr lang="en-US" sz="10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C10A-EBAD-4781-92CE-7B494BFB83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30E6-CBA9-4AF8-BF29-1E42B8ECF4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4606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1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chemeClr val="accent3"/>
              </a:buClr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394" y="25436"/>
            <a:ext cx="8229600" cy="729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L:\Intercept\IPT-N14-051 New corporate logo deliverables\Account Management Documents\Client Submission Documents\IPT-N14-001_Corporate-PPT-Template_promo_LineOnly.png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81241"/>
            <a:ext cx="9144000" cy="3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lang="en-US" sz="2400" b="1" kern="1200" dirty="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4606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1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chemeClr val="accent3"/>
              </a:buClr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394" y="25436"/>
            <a:ext cx="8229600" cy="729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L:\Intercept\IPT-N14-051 New corporate logo deliverables\Account Management Documents\Client Submission Documents\IPT-N14-001_Corporate-PPT-Template_promo_LineOnly.png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81241"/>
            <a:ext cx="9144000" cy="3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lang="en-US" sz="2400" b="1" kern="1200" dirty="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4606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1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chemeClr val="accent3"/>
              </a:buClr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394" y="25436"/>
            <a:ext cx="8229600" cy="729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L:\Intercept\IPT-N14-051 New corporate logo deliverables\Account Management Documents\Client Submission Documents\IPT-N14-001_Corporate-PPT-Template_promo_LineOnly.png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81241"/>
            <a:ext cx="9144000" cy="3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lang="en-US" sz="2400" b="1" kern="1200" dirty="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2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3200" y="2348879"/>
            <a:ext cx="8940800" cy="388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4" y="6525398"/>
            <a:ext cx="1224136" cy="29311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11/17/2015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63688" y="6525398"/>
            <a:ext cx="5616624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60432" y="6525398"/>
            <a:ext cx="586408" cy="29311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7D627BB-30F9-4FB2-9DF7-28278B3733B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</p:sldLayoutIdLst>
  <p:transition xmlns:p14="http://schemas.microsoft.com/office/powerpoint/2010/main"/>
  <p:hf sldNum="0" hdr="0" ftr="0" dt="0"/>
  <p:txStyles>
    <p:titleStyle>
      <a:lvl1pPr marL="360363" indent="0" algn="ctr" defTabSz="9144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chemeClr val="bg1"/>
        </a:buClr>
        <a:buSzPct val="100000"/>
        <a:buFont typeface="Arial" pitchFamily="34" charset="0"/>
        <a:buChar char="•"/>
        <a:defRPr sz="1800" b="0" i="0" kern="1200">
          <a:solidFill>
            <a:schemeClr val="bg1"/>
          </a:solidFill>
          <a:latin typeface="Calibri"/>
          <a:ea typeface="+mn-ea"/>
          <a:cs typeface="Calibri"/>
        </a:defRPr>
      </a:lvl1pPr>
      <a:lvl2pPr marL="450850" indent="-177800" algn="l" defTabSz="914400" rtl="0" eaLnBrk="1" latinLnBrk="0" hangingPunct="1">
        <a:spcBef>
          <a:spcPct val="20000"/>
        </a:spcBef>
        <a:buClr>
          <a:schemeClr val="bg1"/>
        </a:buClr>
        <a:buSzPct val="100000"/>
        <a:buFont typeface="Calibri" pitchFamily="34" charset="0"/>
        <a:buChar char="›"/>
        <a:defRPr sz="1600" b="0" i="0" kern="1200">
          <a:solidFill>
            <a:schemeClr val="bg1"/>
          </a:solidFill>
          <a:latin typeface="Calibri"/>
          <a:ea typeface="+mn-ea"/>
          <a:cs typeface="Calibri"/>
        </a:defRPr>
      </a:lvl2pPr>
      <a:lvl3pPr marL="808038" indent="-265113" algn="l" defTabSz="914400" rtl="0" eaLnBrk="1" latinLnBrk="0" hangingPunct="1">
        <a:spcBef>
          <a:spcPct val="20000"/>
        </a:spcBef>
        <a:buClr>
          <a:schemeClr val="bg1"/>
        </a:buClr>
        <a:buSzPct val="100000"/>
        <a:buFont typeface="Calibri" pitchFamily="34" charset="0"/>
        <a:buChar char="›"/>
        <a:defRPr sz="1400" b="0" i="0" kern="1200">
          <a:solidFill>
            <a:schemeClr val="bg1"/>
          </a:solidFill>
          <a:latin typeface="Calibri"/>
          <a:ea typeface="+mn-ea"/>
          <a:cs typeface="Calibri"/>
        </a:defRPr>
      </a:lvl3pPr>
      <a:lvl4pPr marL="993775" indent="-177800" algn="l" defTabSz="914400" rtl="0" eaLnBrk="1" latinLnBrk="0" hangingPunct="1">
        <a:spcBef>
          <a:spcPct val="20000"/>
        </a:spcBef>
        <a:buClr>
          <a:schemeClr val="bg1"/>
        </a:buClr>
        <a:buSzPct val="100000"/>
        <a:buFont typeface="Calibri" pitchFamily="34" charset="0"/>
        <a:buChar char="›"/>
        <a:defRPr sz="1200" b="0" i="0" kern="1200">
          <a:solidFill>
            <a:schemeClr val="bg1"/>
          </a:solidFill>
          <a:latin typeface="Calibri"/>
          <a:ea typeface="+mn-ea"/>
          <a:cs typeface="Calibri"/>
        </a:defRPr>
      </a:lvl4pPr>
      <a:lvl5pPr marL="1254125" indent="-180975" algn="l" defTabSz="914400" rtl="0" eaLnBrk="1" latinLnBrk="0" hangingPunct="1">
        <a:spcBef>
          <a:spcPct val="20000"/>
        </a:spcBef>
        <a:buClr>
          <a:schemeClr val="bg1"/>
        </a:buClr>
        <a:buSzPct val="100000"/>
        <a:buFont typeface="Calibri" pitchFamily="34" charset="0"/>
        <a:buChar char="›"/>
        <a:defRPr sz="1000" b="0" i="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496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43800" y="6356404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56404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44CAC06D-E468-43AA-8697-C0ABA70C9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58165" y="914400"/>
            <a:ext cx="8046720" cy="76200"/>
            <a:chOff x="581528" y="914400"/>
            <a:chExt cx="7924800" cy="76200"/>
          </a:xfrm>
        </p:grpSpPr>
        <p:sp>
          <p:nvSpPr>
            <p:cNvPr id="7" name="Line 4"/>
            <p:cNvSpPr>
              <a:spLocks noChangeShapeType="1"/>
            </p:cNvSpPr>
            <p:nvPr userDrawn="1"/>
          </p:nvSpPr>
          <p:spPr bwMode="auto">
            <a:xfrm>
              <a:off x="581528" y="914400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25"/>
            <p:cNvSpPr>
              <a:spLocks noChangeShapeType="1"/>
            </p:cNvSpPr>
            <p:nvPr userDrawn="1"/>
          </p:nvSpPr>
          <p:spPr bwMode="auto">
            <a:xfrm>
              <a:off x="581528" y="990600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35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spcAft>
          <a:spcPts val="600"/>
        </a:spcAft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85750" algn="l" defTabSz="914400" rtl="0" eaLnBrk="1" latinLnBrk="0" hangingPunct="1">
        <a:spcBef>
          <a:spcPts val="0"/>
        </a:spcBef>
        <a:spcAft>
          <a:spcPts val="600"/>
        </a:spcAft>
        <a:buClr>
          <a:srgbClr val="C0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C0000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681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Char char="–"/>
              <a:tabLst/>
            </a:pPr>
            <a:r>
              <a:rPr lang="en-US" dirty="0" smtClean="0"/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6" descr="L:\Intercept\IPT-N14-051 New corporate logo deliverables\Account Management Documents\Client Submission Documents\IPT-N14-001_Corporate-PPT-Template_promo_TitleBar.png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9"/>
            <a:ext cx="9144000" cy="803601"/>
          </a:xfrm>
          <a:prstGeom prst="rect">
            <a:avLst/>
          </a:prstGeom>
          <a:solidFill>
            <a:srgbClr val="115E67"/>
          </a:solidFill>
          <a:extLst/>
        </p:spPr>
      </p:pic>
      <p:pic>
        <p:nvPicPr>
          <p:cNvPr id="8" name="Picture 2" descr="L:\Intercept\IPT-N14-051 New corporate logo deliverables\Account Management Documents\Client Submission Documents\IPT-N14-001_Corporate-PPT-Template_promo_LineOnly.png"/>
          <p:cNvPicPr>
            <a:picLocks noChangeAspect="1" noChangeArrowheads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81241"/>
            <a:ext cx="9144000" cy="3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2" y="6567266"/>
            <a:ext cx="884017" cy="268375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77227" y="6567266"/>
            <a:ext cx="428625" cy="253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48DAC6-CA24-1E4C-A355-E20245ECB7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599918" cy="80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4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Pct val="95000"/>
        <a:buFont typeface="Wingdings" panose="05000000000000000000" pitchFamily="2" charset="2"/>
        <a:buChar char="§"/>
        <a:tabLst/>
        <a:defRPr lang="en-US" sz="1800" kern="1200" dirty="0" smtClean="0">
          <a:solidFill>
            <a:schemeClr val="tx1"/>
          </a:solidFill>
          <a:latin typeface="+mn-lt"/>
          <a:ea typeface="+mn-ea"/>
          <a:cs typeface="Helvetica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lang="en-US" sz="1600" kern="1200" dirty="0" smtClean="0">
          <a:solidFill>
            <a:schemeClr val="tx1"/>
          </a:solidFill>
          <a:latin typeface="+mn-lt"/>
          <a:ea typeface="+mn-ea"/>
          <a:cs typeface="Helvetica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image" Target="../media/image52.png"/><Relationship Id="rId3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image" Target="../media/image52.png"/><Relationship Id="rId3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133.xml"/><Relationship Id="rId2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Relationship Id="rId2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Relationship Id="rId2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Relationship Id="rId2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143.xml"/><Relationship Id="rId2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168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4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Relationship Id="rId2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3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3" y="332659"/>
            <a:ext cx="8784976" cy="1470025"/>
          </a:xfrm>
        </p:spPr>
        <p:txBody>
          <a:bodyPr>
            <a:normAutofit/>
          </a:bodyPr>
          <a:lstStyle/>
          <a:p>
            <a:r>
              <a:rPr lang="fr-FR" sz="3800" b="1" dirty="0" smtClean="0">
                <a:solidFill>
                  <a:srgbClr val="FF0000"/>
                </a:solidFill>
              </a:rPr>
              <a:t>Non-invasive </a:t>
            </a:r>
            <a:r>
              <a:rPr lang="fr-FR" sz="3800" b="1" dirty="0" err="1" smtClean="0">
                <a:solidFill>
                  <a:srgbClr val="FF0000"/>
                </a:solidFill>
              </a:rPr>
              <a:t>diagnosis</a:t>
            </a:r>
            <a:r>
              <a:rPr lang="fr-FR" sz="3800" b="1" dirty="0" smtClean="0">
                <a:solidFill>
                  <a:srgbClr val="FF0000"/>
                </a:solidFill>
              </a:rPr>
              <a:t> of </a:t>
            </a:r>
            <a:r>
              <a:rPr lang="fr-FR" sz="3800" b="1" dirty="0" err="1" smtClean="0">
                <a:solidFill>
                  <a:srgbClr val="FF0000"/>
                </a:solidFill>
              </a:rPr>
              <a:t>liver</a:t>
            </a:r>
            <a:r>
              <a:rPr lang="fr-FR" sz="3800" b="1" dirty="0" smtClean="0">
                <a:solidFill>
                  <a:srgbClr val="FF0000"/>
                </a:solidFill>
              </a:rPr>
              <a:t> </a:t>
            </a:r>
            <a:r>
              <a:rPr lang="fr-FR" sz="3800" b="1" dirty="0" err="1" smtClean="0">
                <a:solidFill>
                  <a:srgbClr val="FF0000"/>
                </a:solidFill>
              </a:rPr>
              <a:t>fibrosis</a:t>
            </a:r>
            <a:endParaRPr lang="fr-FR" sz="38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748408"/>
            <a:ext cx="8424936" cy="1248544"/>
          </a:xfrm>
        </p:spPr>
        <p:txBody>
          <a:bodyPr>
            <a:noAutofit/>
          </a:bodyPr>
          <a:lstStyle/>
          <a:p>
            <a:r>
              <a:rPr lang="fr-FR" b="1" i="1" dirty="0" smtClean="0">
                <a:solidFill>
                  <a:srgbClr val="002060"/>
                </a:solidFill>
              </a:rPr>
              <a:t>GHIF</a:t>
            </a:r>
          </a:p>
          <a:p>
            <a:r>
              <a:rPr lang="fr-FR" b="1" i="1" dirty="0" err="1" smtClean="0">
                <a:solidFill>
                  <a:srgbClr val="002060"/>
                </a:solidFill>
              </a:rPr>
              <a:t>June</a:t>
            </a:r>
            <a:r>
              <a:rPr lang="fr-FR" b="1" i="1" dirty="0" smtClean="0">
                <a:solidFill>
                  <a:srgbClr val="002060"/>
                </a:solidFill>
              </a:rPr>
              <a:t> 16</a:t>
            </a:r>
            <a:r>
              <a:rPr lang="fr-FR" b="1" i="1" baseline="30000" dirty="0" smtClean="0">
                <a:solidFill>
                  <a:srgbClr val="002060"/>
                </a:solidFill>
              </a:rPr>
              <a:t>th</a:t>
            </a:r>
            <a:r>
              <a:rPr lang="fr-FR" b="1" i="1" dirty="0" smtClean="0">
                <a:solidFill>
                  <a:srgbClr val="002060"/>
                </a:solidFill>
              </a:rPr>
              <a:t> 2018</a:t>
            </a:r>
          </a:p>
          <a:p>
            <a:endParaRPr lang="fr-FR" sz="2400" b="1" i="1" dirty="0" smtClean="0">
              <a:solidFill>
                <a:srgbClr val="002060"/>
              </a:solidFill>
            </a:endParaRPr>
          </a:p>
          <a:p>
            <a:r>
              <a:rPr lang="fr-FR" sz="2400" b="1" dirty="0" smtClean="0">
                <a:solidFill>
                  <a:srgbClr val="002060"/>
                </a:solidFill>
              </a:rPr>
              <a:t>Vlad Ratziu, Sorbonne Université, Hôpital Pitié Salpêtrière, 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Paris, France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3" cstate="print">
            <a:lum bright="46000" contrast="44000"/>
          </a:blip>
          <a:srcRect/>
          <a:stretch>
            <a:fillRect/>
          </a:stretch>
        </p:blipFill>
        <p:spPr bwMode="auto">
          <a:xfrm>
            <a:off x="7164288" y="5301208"/>
            <a:ext cx="16779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LogoFacMe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735909"/>
            <a:ext cx="2132012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416910"/>
            <a:ext cx="4176464" cy="227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C:\SLIDES MESH\MESH\Presentations telles quelles\LOGO ICAN medium siz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4" y="4581131"/>
            <a:ext cx="3266356" cy="924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122238"/>
            <a:ext cx="8991600" cy="1403350"/>
          </a:xfrm>
          <a:noFill/>
        </p:spPr>
        <p:txBody>
          <a:bodyPr/>
          <a:lstStyle/>
          <a:p>
            <a:r>
              <a:rPr lang="fr-FR" smtClean="0">
                <a:effectLst/>
              </a:rPr>
              <a:t>Summary: significant fibrosis</a:t>
            </a:r>
          </a:p>
        </p:txBody>
      </p:sp>
      <p:sp>
        <p:nvSpPr>
          <p:cNvPr id="74754" name="Rectangle 1028"/>
          <p:cNvSpPr>
            <a:spLocks noChangeArrowheads="1"/>
          </p:cNvSpPr>
          <p:nvPr/>
        </p:nvSpPr>
        <p:spPr bwMode="auto">
          <a:xfrm>
            <a:off x="6408738" y="3028082"/>
            <a:ext cx="4240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4755" name="Rectangle 1029"/>
          <p:cNvSpPr>
            <a:spLocks noChangeArrowheads="1"/>
          </p:cNvSpPr>
          <p:nvPr/>
        </p:nvSpPr>
        <p:spPr bwMode="auto">
          <a:xfrm>
            <a:off x="6408738" y="3028082"/>
            <a:ext cx="4240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4756" name="Rectangle 1030"/>
          <p:cNvSpPr>
            <a:spLocks noChangeArrowheads="1"/>
          </p:cNvSpPr>
          <p:nvPr/>
        </p:nvSpPr>
        <p:spPr bwMode="auto">
          <a:xfrm>
            <a:off x="6781800" y="3348757"/>
            <a:ext cx="4240213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41963" y="1916832"/>
            <a:ext cx="2978150" cy="4162425"/>
            <a:chOff x="3491" y="1650"/>
            <a:chExt cx="1876" cy="2622"/>
          </a:xfrm>
        </p:grpSpPr>
        <p:pic>
          <p:nvPicPr>
            <p:cNvPr id="74765" name="Picture 7" descr="FS_entier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72" y="1650"/>
              <a:ext cx="1459" cy="2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Text Box 8"/>
            <p:cNvSpPr txBox="1">
              <a:spLocks noChangeArrowheads="1"/>
            </p:cNvSpPr>
            <p:nvPr/>
          </p:nvSpPr>
          <p:spPr bwMode="auto">
            <a:xfrm>
              <a:off x="3491" y="4022"/>
              <a:ext cx="18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</a:rPr>
                <a:t>Transient</a:t>
              </a:r>
              <a:r>
                <a:rPr lang="fr-FR" sz="2000" b="1" dirty="0">
                  <a:latin typeface="Arial" pitchFamily="34" charset="0"/>
                </a:rPr>
                <a:t> </a:t>
              </a:r>
              <a:r>
                <a:rPr lang="fr-FR" sz="2000" b="1" dirty="0" err="1">
                  <a:latin typeface="Arial" pitchFamily="34" charset="0"/>
                </a:rPr>
                <a:t>elastography</a:t>
              </a:r>
              <a:endParaRPr lang="fr-FR" sz="2000" b="1" dirty="0">
                <a:latin typeface="Arial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84250" y="1929532"/>
            <a:ext cx="2049463" cy="4133850"/>
            <a:chOff x="620" y="1658"/>
            <a:chExt cx="1291" cy="2604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620" y="1658"/>
              <a:ext cx="1268" cy="2347"/>
              <a:chOff x="1735" y="1371"/>
              <a:chExt cx="1122" cy="2531"/>
            </a:xfrm>
          </p:grpSpPr>
          <p:pic>
            <p:nvPicPr>
              <p:cNvPr id="74762" name="Picture 11" descr="serum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5" y="1371"/>
                <a:ext cx="1119" cy="2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3" name="Rectangle 12"/>
              <p:cNvSpPr>
                <a:spLocks noChangeArrowheads="1"/>
              </p:cNvSpPr>
              <p:nvPr/>
            </p:nvSpPr>
            <p:spPr bwMode="auto">
              <a:xfrm>
                <a:off x="2562" y="3074"/>
                <a:ext cx="295" cy="666"/>
              </a:xfrm>
              <a:prstGeom prst="rect">
                <a:avLst/>
              </a:prstGeom>
              <a:solidFill>
                <a:srgbClr val="868A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764" name="Rectangle 13"/>
              <p:cNvSpPr>
                <a:spLocks noChangeArrowheads="1"/>
              </p:cNvSpPr>
              <p:nvPr/>
            </p:nvSpPr>
            <p:spPr bwMode="auto">
              <a:xfrm>
                <a:off x="2630" y="2121"/>
                <a:ext cx="226" cy="666"/>
              </a:xfrm>
              <a:prstGeom prst="rect">
                <a:avLst/>
              </a:prstGeom>
              <a:solidFill>
                <a:srgbClr val="868A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74761" name="Text Box 14"/>
            <p:cNvSpPr txBox="1">
              <a:spLocks noChangeArrowheads="1"/>
            </p:cNvSpPr>
            <p:nvPr/>
          </p:nvSpPr>
          <p:spPr bwMode="auto">
            <a:xfrm>
              <a:off x="631" y="4012"/>
              <a:ext cx="12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</a:rPr>
                <a:t>Serum</a:t>
              </a:r>
              <a:r>
                <a:rPr lang="fr-FR" sz="2000" b="1" dirty="0">
                  <a:latin typeface="Arial" pitchFamily="34" charset="0"/>
                </a:rPr>
                <a:t> markers</a:t>
              </a:r>
            </a:p>
          </p:txBody>
        </p:sp>
      </p:grpSp>
      <p:sp>
        <p:nvSpPr>
          <p:cNvPr id="74759" name="Text Box 15"/>
          <p:cNvSpPr txBox="1">
            <a:spLocks noChangeArrowheads="1"/>
          </p:cNvSpPr>
          <p:nvPr/>
        </p:nvSpPr>
        <p:spPr bwMode="auto">
          <a:xfrm>
            <a:off x="3889375" y="2934419"/>
            <a:ext cx="8937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800" b="1">
                <a:solidFill>
                  <a:schemeClr val="tx1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20272" y="6381328"/>
            <a:ext cx="194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Courtesy</a:t>
            </a:r>
            <a:r>
              <a:rPr lang="fr-FR" b="1" i="1" dirty="0" smtClean="0"/>
              <a:t> L Castera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66675"/>
            <a:ext cx="8991600" cy="1403350"/>
          </a:xfrm>
          <a:noFill/>
        </p:spPr>
        <p:txBody>
          <a:bodyPr/>
          <a:lstStyle/>
          <a:p>
            <a:r>
              <a:rPr lang="fr-FR" smtClean="0">
                <a:effectLst/>
              </a:rPr>
              <a:t>Summary: cirrhosis</a:t>
            </a:r>
            <a:endParaRPr lang="fr-FR" sz="2800" smtClean="0">
              <a:effectLst/>
            </a:endParaRPr>
          </a:p>
        </p:txBody>
      </p:sp>
      <p:sp>
        <p:nvSpPr>
          <p:cNvPr id="75778" name="Rectangle 1028"/>
          <p:cNvSpPr>
            <a:spLocks noChangeArrowheads="1"/>
          </p:cNvSpPr>
          <p:nvPr/>
        </p:nvSpPr>
        <p:spPr bwMode="auto">
          <a:xfrm>
            <a:off x="6408738" y="2956074"/>
            <a:ext cx="4240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5779" name="Rectangle 1029"/>
          <p:cNvSpPr>
            <a:spLocks noChangeArrowheads="1"/>
          </p:cNvSpPr>
          <p:nvPr/>
        </p:nvSpPr>
        <p:spPr bwMode="auto">
          <a:xfrm>
            <a:off x="6408738" y="2956074"/>
            <a:ext cx="4240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5780" name="Rectangle 1030"/>
          <p:cNvSpPr>
            <a:spLocks noChangeArrowheads="1"/>
          </p:cNvSpPr>
          <p:nvPr/>
        </p:nvSpPr>
        <p:spPr bwMode="auto">
          <a:xfrm>
            <a:off x="6781800" y="3276749"/>
            <a:ext cx="4240213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41963" y="1844824"/>
            <a:ext cx="2978150" cy="4162425"/>
            <a:chOff x="3491" y="1650"/>
            <a:chExt cx="1876" cy="2622"/>
          </a:xfrm>
        </p:grpSpPr>
        <p:pic>
          <p:nvPicPr>
            <p:cNvPr id="75789" name="Picture 7" descr="FS_entier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72" y="1650"/>
              <a:ext cx="1459" cy="2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90" name="Text Box 8"/>
            <p:cNvSpPr txBox="1">
              <a:spLocks noChangeArrowheads="1"/>
            </p:cNvSpPr>
            <p:nvPr/>
          </p:nvSpPr>
          <p:spPr bwMode="auto">
            <a:xfrm>
              <a:off x="3491" y="4022"/>
              <a:ext cx="18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</a:rPr>
                <a:t>Transient</a:t>
              </a:r>
              <a:r>
                <a:rPr lang="fr-FR" sz="2000" b="1" dirty="0">
                  <a:latin typeface="Arial" pitchFamily="34" charset="0"/>
                </a:rPr>
                <a:t> </a:t>
              </a:r>
              <a:r>
                <a:rPr lang="fr-FR" sz="2000" b="1" dirty="0" err="1">
                  <a:latin typeface="Arial" pitchFamily="34" charset="0"/>
                </a:rPr>
                <a:t>elastography</a:t>
              </a:r>
              <a:endParaRPr lang="fr-FR" sz="2000" b="1" dirty="0">
                <a:latin typeface="Arial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84250" y="1857524"/>
            <a:ext cx="2049463" cy="4133850"/>
            <a:chOff x="620" y="1658"/>
            <a:chExt cx="1291" cy="2604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620" y="1658"/>
              <a:ext cx="1268" cy="2347"/>
              <a:chOff x="1735" y="1371"/>
              <a:chExt cx="1122" cy="2531"/>
            </a:xfrm>
          </p:grpSpPr>
          <p:pic>
            <p:nvPicPr>
              <p:cNvPr id="75786" name="Picture 11" descr="serum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5" y="1371"/>
                <a:ext cx="1119" cy="2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787" name="Rectangle 12"/>
              <p:cNvSpPr>
                <a:spLocks noChangeArrowheads="1"/>
              </p:cNvSpPr>
              <p:nvPr/>
            </p:nvSpPr>
            <p:spPr bwMode="auto">
              <a:xfrm>
                <a:off x="2562" y="3074"/>
                <a:ext cx="295" cy="666"/>
              </a:xfrm>
              <a:prstGeom prst="rect">
                <a:avLst/>
              </a:prstGeom>
              <a:solidFill>
                <a:srgbClr val="868A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788" name="Rectangle 13"/>
              <p:cNvSpPr>
                <a:spLocks noChangeArrowheads="1"/>
              </p:cNvSpPr>
              <p:nvPr/>
            </p:nvSpPr>
            <p:spPr bwMode="auto">
              <a:xfrm>
                <a:off x="2630" y="2121"/>
                <a:ext cx="226" cy="666"/>
              </a:xfrm>
              <a:prstGeom prst="rect">
                <a:avLst/>
              </a:prstGeom>
              <a:solidFill>
                <a:srgbClr val="868A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75785" name="Text Box 14"/>
            <p:cNvSpPr txBox="1">
              <a:spLocks noChangeArrowheads="1"/>
            </p:cNvSpPr>
            <p:nvPr/>
          </p:nvSpPr>
          <p:spPr bwMode="auto">
            <a:xfrm>
              <a:off x="631" y="4012"/>
              <a:ext cx="12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 err="1">
                  <a:latin typeface="Arial" pitchFamily="34" charset="0"/>
                </a:rPr>
                <a:t>Serum</a:t>
              </a:r>
              <a:r>
                <a:rPr lang="fr-FR" sz="2000" b="1" dirty="0">
                  <a:latin typeface="Arial" pitchFamily="34" charset="0"/>
                </a:rPr>
                <a:t> markers</a:t>
              </a:r>
            </a:p>
          </p:txBody>
        </p:sp>
      </p:grpSp>
      <p:sp>
        <p:nvSpPr>
          <p:cNvPr id="75783" name="Text Box 20"/>
          <p:cNvSpPr txBox="1">
            <a:spLocks noChangeArrowheads="1"/>
          </p:cNvSpPr>
          <p:nvPr/>
        </p:nvSpPr>
        <p:spPr bwMode="auto">
          <a:xfrm>
            <a:off x="3889375" y="3162449"/>
            <a:ext cx="8937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800" b="1">
                <a:solidFill>
                  <a:schemeClr val="tx1"/>
                </a:solidFill>
                <a:latin typeface="Arial" pitchFamily="34" charset="0"/>
              </a:rPr>
              <a:t>&lt;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20272" y="6381328"/>
            <a:ext cx="194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Courtesy</a:t>
            </a:r>
            <a:r>
              <a:rPr lang="fr-FR" b="1" i="1" dirty="0" smtClean="0"/>
              <a:t> L Castera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51520" y="1268760"/>
            <a:ext cx="4752528" cy="26642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>
                    <a:lumMod val="75000"/>
                  </a:schemeClr>
                </a:solidFill>
              </a:rPr>
              <a:t>Fibroscan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 M or XL ?</a:t>
            </a:r>
            <a:endParaRPr lang="fr-F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93496" y="1300698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44142" y="130069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XL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98884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Failure</a:t>
            </a:r>
            <a:endParaRPr lang="fr-FR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2564904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Unreliable</a:t>
            </a:r>
            <a:endParaRPr lang="fr-FR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08776" y="198884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10-16%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08776" y="256490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33-50%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46973" y="198884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1-2%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96666" y="256490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25%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051720" y="1772816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95536" y="3140968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1.7 </a:t>
            </a:r>
            <a:r>
              <a:rPr lang="fr-FR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Kpa</a:t>
            </a: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(+/-2.3) </a:t>
            </a:r>
            <a:r>
              <a:rPr lang="fr-FR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lower</a:t>
            </a: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for XL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Similar</a:t>
            </a: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diagnostic performance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283968" y="4005064"/>
            <a:ext cx="4752528" cy="26642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79739" y="4037002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78005" y="4037002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XL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73983" y="472514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 2</a:t>
            </a:r>
            <a:endParaRPr lang="fr-FR" b="1" i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73983" y="57239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F4</a:t>
            </a:r>
            <a:endParaRPr lang="fr-FR" b="1" i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504586" y="472514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7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94780" y="521990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8.7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833121" y="472514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6.2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33121" y="521990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7.2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6084168" y="4509120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973983" y="521990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 3</a:t>
            </a:r>
            <a:endParaRPr lang="fr-FR" b="1" i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321042" y="572396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10.3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833121" y="572396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7.9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644008" y="6211669"/>
            <a:ext cx="383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XL probe second line if M </a:t>
            </a:r>
            <a:r>
              <a:rPr lang="fr-FR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fails</a:t>
            </a: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?</a:t>
            </a: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7544" y="6021288"/>
            <a:ext cx="2284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Wong, Am J </a:t>
            </a:r>
            <a:r>
              <a:rPr lang="fr-FR" sz="1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Gastro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2012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67544" y="6361583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Myers, Hepatology 2012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974457" cy="11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4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608512" cy="412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4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30169"/>
            <a:ext cx="4498479" cy="400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14957"/>
            <a:ext cx="5813585" cy="94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115616" y="116632"/>
            <a:ext cx="71849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 err="1" smtClean="0">
                <a:solidFill>
                  <a:srgbClr val="1F497D"/>
                </a:solidFill>
              </a:rPr>
              <a:t>Prognostic</a:t>
            </a:r>
            <a:r>
              <a:rPr lang="fr-FR" sz="2600" b="1" dirty="0" smtClean="0">
                <a:solidFill>
                  <a:srgbClr val="1F497D"/>
                </a:solidFill>
              </a:rPr>
              <a:t> value of non-invasive markers in NAFLD</a:t>
            </a:r>
            <a:endParaRPr lang="fr-FR" sz="2600" b="1" dirty="0">
              <a:solidFill>
                <a:srgbClr val="1F497D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59561" y="6381328"/>
            <a:ext cx="2232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prstClr val="black"/>
                </a:solidFill>
              </a:rPr>
              <a:t>Boursier, J </a:t>
            </a:r>
            <a:r>
              <a:rPr lang="fr-FR" sz="1600" b="1" i="1" dirty="0" err="1" smtClean="0">
                <a:solidFill>
                  <a:prstClr val="black"/>
                </a:solidFill>
              </a:rPr>
              <a:t>Hepatol</a:t>
            </a:r>
            <a:r>
              <a:rPr lang="fr-FR" sz="1600" b="1" i="1" dirty="0" smtClean="0">
                <a:solidFill>
                  <a:prstClr val="black"/>
                </a:solidFill>
              </a:rPr>
              <a:t> 2016</a:t>
            </a:r>
            <a:endParaRPr lang="fr-FR" sz="16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>
                    <a:lumMod val="75000"/>
                  </a:schemeClr>
                </a:solidFill>
              </a:rPr>
              <a:t>Staging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75000"/>
                  </a:schemeClr>
                </a:solidFill>
              </a:rPr>
              <a:t>fibrosis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 NFS, FIB-4, and </a:t>
            </a:r>
            <a:r>
              <a:rPr lang="fr-FR" sz="3600" b="1" dirty="0" err="1" smtClean="0">
                <a:solidFill>
                  <a:schemeClr val="tx2">
                    <a:lumMod val="75000"/>
                  </a:schemeClr>
                </a:solidFill>
              </a:rPr>
              <a:t>others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 …</a:t>
            </a:r>
            <a:endParaRPr lang="fr-F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0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4146029" cy="4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51520" y="2492896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High (&gt;92%) NPV for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advanced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fibrosis</a:t>
            </a:r>
            <a:endParaRPr lang="fr-FR" dirty="0" smtClean="0">
              <a:solidFill>
                <a:prstClr val="black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prstClr val="black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Useful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in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clinical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practice for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excluding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advanced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fibrosis</a:t>
            </a:r>
            <a:endParaRPr lang="fr-FR" dirty="0" smtClean="0">
              <a:solidFill>
                <a:prstClr val="black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prstClr val="black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ELF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performed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only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marginally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better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than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NFS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prstClr val="black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Modest PPV –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liver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biopsy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still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</a:rPr>
              <a:t>neessary</a:t>
            </a:r>
            <a:endParaRPr lang="fr-FR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6165304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McPherson, Gut  2010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52" y="6433591"/>
            <a:ext cx="21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Guha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Hepatology 2008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Short-</a:t>
            </a:r>
            <a:r>
              <a:rPr lang="fr-FR" sz="3200" b="1" dirty="0" err="1" smtClean="0">
                <a:solidFill>
                  <a:srgbClr val="002060"/>
                </a:solidFill>
              </a:rPr>
              <a:t>term</a:t>
            </a:r>
            <a:r>
              <a:rPr lang="fr-FR" sz="3200" b="1" dirty="0" smtClean="0">
                <a:solidFill>
                  <a:srgbClr val="002060"/>
                </a:solidFill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</a:rPr>
              <a:t>variability</a:t>
            </a:r>
            <a:r>
              <a:rPr lang="fr-FR" sz="3200" b="1" dirty="0" smtClean="0">
                <a:solidFill>
                  <a:srgbClr val="002060"/>
                </a:solidFill>
              </a:rPr>
              <a:t> of </a:t>
            </a:r>
            <a:r>
              <a:rPr lang="fr-FR" sz="3200" b="1" dirty="0" err="1" smtClean="0">
                <a:solidFill>
                  <a:srgbClr val="002060"/>
                </a:solidFill>
              </a:rPr>
              <a:t>elastometry</a:t>
            </a:r>
            <a:r>
              <a:rPr lang="fr-FR" sz="3200" b="1" dirty="0" smtClean="0">
                <a:solidFill>
                  <a:srgbClr val="002060"/>
                </a:solidFill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</a:rPr>
              <a:t>measurements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74" y="2060848"/>
            <a:ext cx="6014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09924" y="1556792"/>
            <a:ext cx="5460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prstClr val="black"/>
                </a:solidFill>
              </a:rPr>
              <a:t>531 </a:t>
            </a:r>
            <a:r>
              <a:rPr lang="fr-FR" b="1" i="1" dirty="0" err="1" smtClean="0">
                <a:solidFill>
                  <a:prstClr val="black"/>
                </a:solidFill>
              </a:rPr>
              <a:t>paired</a:t>
            </a:r>
            <a:r>
              <a:rPr lang="fr-FR" b="1" i="1" dirty="0" smtClean="0">
                <a:solidFill>
                  <a:prstClr val="black"/>
                </a:solidFill>
              </a:rPr>
              <a:t> </a:t>
            </a:r>
            <a:r>
              <a:rPr lang="fr-FR" b="1" i="1" dirty="0" err="1" smtClean="0">
                <a:solidFill>
                  <a:prstClr val="black"/>
                </a:solidFill>
              </a:rPr>
              <a:t>liver</a:t>
            </a:r>
            <a:r>
              <a:rPr lang="fr-FR" b="1" i="1" dirty="0" smtClean="0">
                <a:solidFill>
                  <a:prstClr val="black"/>
                </a:solidFill>
              </a:rPr>
              <a:t> </a:t>
            </a:r>
            <a:r>
              <a:rPr lang="fr-FR" b="1" i="1" dirty="0" err="1" smtClean="0">
                <a:solidFill>
                  <a:prstClr val="black"/>
                </a:solidFill>
              </a:rPr>
              <a:t>stiffness</a:t>
            </a:r>
            <a:r>
              <a:rPr lang="fr-FR" b="1" i="1" dirty="0" smtClean="0">
                <a:solidFill>
                  <a:prstClr val="black"/>
                </a:solidFill>
              </a:rPr>
              <a:t> </a:t>
            </a:r>
            <a:r>
              <a:rPr lang="fr-FR" b="1" i="1" dirty="0" err="1" smtClean="0">
                <a:solidFill>
                  <a:prstClr val="black"/>
                </a:solidFill>
              </a:rPr>
              <a:t>measurements</a:t>
            </a:r>
            <a:r>
              <a:rPr lang="fr-FR" b="1" i="1" dirty="0" smtClean="0">
                <a:solidFill>
                  <a:prstClr val="black"/>
                </a:solidFill>
              </a:rPr>
              <a:t> in 432 patients</a:t>
            </a:r>
          </a:p>
          <a:p>
            <a:r>
              <a:rPr lang="fr-FR" b="1" i="1" dirty="0" smtClean="0">
                <a:solidFill>
                  <a:prstClr val="black"/>
                </a:solidFill>
              </a:rPr>
              <a:t>&gt; 1 </a:t>
            </a:r>
            <a:r>
              <a:rPr lang="fr-FR" b="1" i="1" dirty="0" err="1" smtClean="0">
                <a:solidFill>
                  <a:prstClr val="black"/>
                </a:solidFill>
              </a:rPr>
              <a:t>day</a:t>
            </a:r>
            <a:r>
              <a:rPr lang="fr-FR" b="1" i="1" dirty="0" smtClean="0">
                <a:solidFill>
                  <a:prstClr val="black"/>
                </a:solidFill>
              </a:rPr>
              <a:t> and &lt;1 </a:t>
            </a:r>
            <a:r>
              <a:rPr lang="fr-FR" b="1" i="1" dirty="0" err="1" smtClean="0">
                <a:solidFill>
                  <a:prstClr val="black"/>
                </a:solidFill>
              </a:rPr>
              <a:t>year</a:t>
            </a:r>
            <a:r>
              <a:rPr lang="fr-FR" b="1" i="1" dirty="0" smtClean="0">
                <a:solidFill>
                  <a:prstClr val="black"/>
                </a:solidFill>
              </a:rPr>
              <a:t> </a:t>
            </a:r>
            <a:r>
              <a:rPr lang="fr-FR" b="1" i="1" dirty="0" err="1" smtClean="0">
                <a:solidFill>
                  <a:prstClr val="black"/>
                </a:solidFill>
              </a:rPr>
              <a:t>apart</a:t>
            </a:r>
            <a:endParaRPr lang="fr-FR" b="1" i="1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6944" y="6309320"/>
            <a:ext cx="393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prstClr val="black"/>
                </a:solidFill>
              </a:rPr>
              <a:t>Nascimbeni F, Clin </a:t>
            </a:r>
            <a:r>
              <a:rPr lang="fr-FR" b="1" i="1" dirty="0" err="1" smtClean="0">
                <a:solidFill>
                  <a:prstClr val="black"/>
                </a:solidFill>
              </a:rPr>
              <a:t>Gastro</a:t>
            </a:r>
            <a:r>
              <a:rPr lang="fr-FR" b="1" i="1" dirty="0" smtClean="0">
                <a:solidFill>
                  <a:prstClr val="black"/>
                </a:solidFill>
              </a:rPr>
              <a:t> </a:t>
            </a:r>
            <a:r>
              <a:rPr lang="fr-FR" b="1" i="1" dirty="0" err="1" smtClean="0">
                <a:solidFill>
                  <a:prstClr val="black"/>
                </a:solidFill>
              </a:rPr>
              <a:t>Hepatol</a:t>
            </a:r>
            <a:r>
              <a:rPr lang="fr-FR" b="1" i="1" dirty="0" smtClean="0">
                <a:solidFill>
                  <a:prstClr val="black"/>
                </a:solidFill>
              </a:rPr>
              <a:t> 2015</a:t>
            </a:r>
            <a:endParaRPr lang="fr-FR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Short-</a:t>
            </a:r>
            <a:r>
              <a:rPr lang="fr-FR" sz="3200" b="1" dirty="0" err="1" smtClean="0">
                <a:solidFill>
                  <a:srgbClr val="002060"/>
                </a:solidFill>
              </a:rPr>
              <a:t>term</a:t>
            </a:r>
            <a:r>
              <a:rPr lang="fr-FR" sz="3200" b="1" dirty="0" smtClean="0">
                <a:solidFill>
                  <a:srgbClr val="002060"/>
                </a:solidFill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</a:rPr>
              <a:t>variability</a:t>
            </a:r>
            <a:r>
              <a:rPr lang="fr-FR" sz="3200" b="1" dirty="0" smtClean="0">
                <a:solidFill>
                  <a:srgbClr val="002060"/>
                </a:solidFill>
              </a:rPr>
              <a:t> of </a:t>
            </a:r>
            <a:r>
              <a:rPr lang="fr-FR" sz="3200" b="1" dirty="0" err="1" smtClean="0">
                <a:solidFill>
                  <a:srgbClr val="002060"/>
                </a:solidFill>
              </a:rPr>
              <a:t>elastometry</a:t>
            </a:r>
            <a:r>
              <a:rPr lang="fr-FR" sz="3200" b="1" dirty="0" smtClean="0">
                <a:solidFill>
                  <a:srgbClr val="002060"/>
                </a:solidFill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</a:rPr>
              <a:t>measurements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9924" y="1556792"/>
            <a:ext cx="5460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prstClr val="black"/>
                </a:solidFill>
              </a:rPr>
              <a:t>531 </a:t>
            </a:r>
            <a:r>
              <a:rPr lang="fr-FR" b="1" i="1" dirty="0" err="1" smtClean="0">
                <a:solidFill>
                  <a:prstClr val="black"/>
                </a:solidFill>
              </a:rPr>
              <a:t>paired</a:t>
            </a:r>
            <a:r>
              <a:rPr lang="fr-FR" b="1" i="1" dirty="0" smtClean="0">
                <a:solidFill>
                  <a:prstClr val="black"/>
                </a:solidFill>
              </a:rPr>
              <a:t> </a:t>
            </a:r>
            <a:r>
              <a:rPr lang="fr-FR" b="1" i="1" dirty="0" err="1" smtClean="0">
                <a:solidFill>
                  <a:prstClr val="black"/>
                </a:solidFill>
              </a:rPr>
              <a:t>liver</a:t>
            </a:r>
            <a:r>
              <a:rPr lang="fr-FR" b="1" i="1" dirty="0" smtClean="0">
                <a:solidFill>
                  <a:prstClr val="black"/>
                </a:solidFill>
              </a:rPr>
              <a:t> </a:t>
            </a:r>
            <a:r>
              <a:rPr lang="fr-FR" b="1" i="1" dirty="0" err="1" smtClean="0">
                <a:solidFill>
                  <a:prstClr val="black"/>
                </a:solidFill>
              </a:rPr>
              <a:t>stiffness</a:t>
            </a:r>
            <a:r>
              <a:rPr lang="fr-FR" b="1" i="1" dirty="0" smtClean="0">
                <a:solidFill>
                  <a:prstClr val="black"/>
                </a:solidFill>
              </a:rPr>
              <a:t> </a:t>
            </a:r>
            <a:r>
              <a:rPr lang="fr-FR" b="1" i="1" dirty="0" err="1" smtClean="0">
                <a:solidFill>
                  <a:prstClr val="black"/>
                </a:solidFill>
              </a:rPr>
              <a:t>measurements</a:t>
            </a:r>
            <a:r>
              <a:rPr lang="fr-FR" b="1" i="1" dirty="0" smtClean="0">
                <a:solidFill>
                  <a:prstClr val="black"/>
                </a:solidFill>
              </a:rPr>
              <a:t> in 432 patients</a:t>
            </a:r>
          </a:p>
          <a:p>
            <a:r>
              <a:rPr lang="fr-FR" b="1" i="1" dirty="0" smtClean="0">
                <a:solidFill>
                  <a:prstClr val="black"/>
                </a:solidFill>
              </a:rPr>
              <a:t>&gt; 1 </a:t>
            </a:r>
            <a:r>
              <a:rPr lang="fr-FR" b="1" i="1" dirty="0" err="1" smtClean="0">
                <a:solidFill>
                  <a:prstClr val="black"/>
                </a:solidFill>
              </a:rPr>
              <a:t>day</a:t>
            </a:r>
            <a:r>
              <a:rPr lang="fr-FR" b="1" i="1" dirty="0" smtClean="0">
                <a:solidFill>
                  <a:prstClr val="black"/>
                </a:solidFill>
              </a:rPr>
              <a:t> and &lt;1 </a:t>
            </a:r>
            <a:r>
              <a:rPr lang="fr-FR" b="1" i="1" dirty="0" err="1" smtClean="0">
                <a:solidFill>
                  <a:prstClr val="black"/>
                </a:solidFill>
              </a:rPr>
              <a:t>year</a:t>
            </a:r>
            <a:r>
              <a:rPr lang="fr-FR" b="1" i="1" dirty="0" smtClean="0">
                <a:solidFill>
                  <a:prstClr val="black"/>
                </a:solidFill>
              </a:rPr>
              <a:t> </a:t>
            </a:r>
            <a:r>
              <a:rPr lang="fr-FR" b="1" i="1" dirty="0" err="1" smtClean="0">
                <a:solidFill>
                  <a:prstClr val="black"/>
                </a:solidFill>
              </a:rPr>
              <a:t>apart</a:t>
            </a:r>
            <a:endParaRPr lang="fr-FR" b="1" i="1" dirty="0">
              <a:solidFill>
                <a:prstClr val="black"/>
              </a:solidFill>
            </a:endParaRP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67665"/>
            <a:ext cx="6768752" cy="404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956635" y="6488668"/>
            <a:ext cx="393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prstClr val="black"/>
                </a:solidFill>
              </a:rPr>
              <a:t>Nascimbeni F, Clin </a:t>
            </a:r>
            <a:r>
              <a:rPr lang="fr-FR" b="1" i="1" dirty="0" err="1" smtClean="0">
                <a:solidFill>
                  <a:prstClr val="black"/>
                </a:solidFill>
              </a:rPr>
              <a:t>Gastro</a:t>
            </a:r>
            <a:r>
              <a:rPr lang="fr-FR" b="1" i="1" dirty="0" smtClean="0">
                <a:solidFill>
                  <a:prstClr val="black"/>
                </a:solidFill>
              </a:rPr>
              <a:t> </a:t>
            </a:r>
            <a:r>
              <a:rPr lang="fr-FR" b="1" i="1" dirty="0" err="1" smtClean="0">
                <a:solidFill>
                  <a:prstClr val="black"/>
                </a:solidFill>
              </a:rPr>
              <a:t>Hepatol</a:t>
            </a:r>
            <a:r>
              <a:rPr lang="fr-FR" b="1" i="1" dirty="0" smtClean="0">
                <a:solidFill>
                  <a:prstClr val="black"/>
                </a:solidFill>
              </a:rPr>
              <a:t> 2015</a:t>
            </a:r>
            <a:endParaRPr lang="fr-FR" b="1" i="1" dirty="0">
              <a:solidFill>
                <a:prstClr val="black"/>
              </a:solidFill>
            </a:endParaRPr>
          </a:p>
        </p:txBody>
      </p:sp>
      <p:grpSp>
        <p:nvGrpSpPr>
          <p:cNvPr id="3" name="Groupe 11"/>
          <p:cNvGrpSpPr/>
          <p:nvPr/>
        </p:nvGrpSpPr>
        <p:grpSpPr>
          <a:xfrm>
            <a:off x="1043608" y="2924944"/>
            <a:ext cx="5904656" cy="3168352"/>
            <a:chOff x="1043608" y="2924944"/>
            <a:chExt cx="5904656" cy="3168352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3347864" y="2924944"/>
              <a:ext cx="0" cy="31683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1043608" y="4509120"/>
              <a:ext cx="59046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2"/>
          <p:cNvSpPr txBox="1"/>
          <p:nvPr/>
        </p:nvSpPr>
        <p:spPr>
          <a:xfrm>
            <a:off x="2843808" y="2564904"/>
            <a:ext cx="106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6.5-7 </a:t>
            </a:r>
            <a:r>
              <a:rPr lang="fr-FR" b="1" dirty="0" err="1" smtClean="0">
                <a:solidFill>
                  <a:srgbClr val="FF0000"/>
                </a:solidFill>
              </a:rPr>
              <a:t>kPa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5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52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6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627778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389" y="1988840"/>
            <a:ext cx="6030612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76328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19872" y="2132856"/>
            <a:ext cx="4464496" cy="548680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Changes in </a:t>
            </a:r>
            <a:r>
              <a:rPr lang="fr-FR" sz="2400" b="1" u="sng" dirty="0" err="1" smtClean="0">
                <a:solidFill>
                  <a:srgbClr val="002060"/>
                </a:solidFill>
              </a:rPr>
              <a:t>absolute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</a:rPr>
              <a:t>liver</a:t>
            </a:r>
            <a:r>
              <a:rPr lang="fr-FR" sz="2400" b="1" dirty="0" smtClean="0">
                <a:solidFill>
                  <a:srgbClr val="002060"/>
                </a:solidFill>
              </a:rPr>
              <a:t> fat content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153940"/>
            <a:ext cx="7835765" cy="37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2"/>
          <p:cNvSpPr txBox="1">
            <a:spLocks/>
          </p:cNvSpPr>
          <p:nvPr/>
        </p:nvSpPr>
        <p:spPr>
          <a:xfrm>
            <a:off x="3419872" y="5301208"/>
            <a:ext cx="4464496" cy="548680"/>
          </a:xfrm>
          <a:prstGeom prst="rect">
            <a:avLst/>
          </a:prstGeom>
        </p:spPr>
        <p:txBody>
          <a:bodyPr vert="horz" lIns="91432" tIns="45718" rIns="91432" bIns="45718" rtlCol="0" anchor="ctr">
            <a:normAutofit fontScale="90000"/>
          </a:bodyPr>
          <a:lstStyle/>
          <a:p>
            <a:pPr algn="ctr" defTabSz="914309">
              <a:spcBef>
                <a:spcPct val="0"/>
              </a:spcBef>
              <a:defRPr/>
            </a:pPr>
            <a:r>
              <a:rPr lang="fr-FR" sz="2400" b="1" dirty="0" smtClean="0">
                <a:solidFill>
                  <a:srgbClr val="002060"/>
                </a:solidFill>
              </a:rPr>
              <a:t>Changes in </a:t>
            </a:r>
            <a:r>
              <a:rPr lang="fr-FR" sz="2400" b="1" u="sng" dirty="0" smtClean="0">
                <a:solidFill>
                  <a:srgbClr val="002060"/>
                </a:solidFill>
              </a:rPr>
              <a:t>relative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</a:rPr>
              <a:t>liver</a:t>
            </a:r>
            <a:r>
              <a:rPr lang="fr-FR" sz="2400" b="1" dirty="0" smtClean="0">
                <a:solidFill>
                  <a:srgbClr val="002060"/>
                </a:solidFill>
              </a:rPr>
              <a:t> fat content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26785" cy="56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077072"/>
            <a:ext cx="1835696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ulle ronde 3"/>
          <p:cNvSpPr/>
          <p:nvPr/>
        </p:nvSpPr>
        <p:spPr>
          <a:xfrm>
            <a:off x="2339752" y="332656"/>
            <a:ext cx="2376264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Amount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liver</a:t>
            </a:r>
            <a:r>
              <a:rPr lang="fr-FR" sz="2000" b="1" dirty="0" smtClean="0"/>
              <a:t> fat ?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5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52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600" b="1" smtClean="0">
                <a:solidFill>
                  <a:srgbClr val="1F497D"/>
                </a:solidFill>
              </a:rPr>
              <a:t>MRE elastography</a:t>
            </a:r>
            <a:endParaRPr lang="fr-FR" sz="3600" b="1" dirty="0">
              <a:solidFill>
                <a:srgbClr val="1F497D"/>
              </a:solidFill>
            </a:endParaRPr>
          </a:p>
        </p:txBody>
      </p:sp>
      <p:pic>
        <p:nvPicPr>
          <p:cNvPr id="1430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516216" cy="261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053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746" y="4005064"/>
            <a:ext cx="5285957" cy="261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020272" y="6577607"/>
            <a:ext cx="2140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solidFill>
                  <a:prstClr val="black"/>
                </a:solidFill>
              </a:rPr>
              <a:t>Loomba, Hepatology 2014</a:t>
            </a:r>
            <a:endParaRPr lang="fr-FR" sz="14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MRE </a:t>
            </a:r>
            <a:r>
              <a:rPr lang="fr-FR" sz="3600" b="1" dirty="0" err="1" smtClean="0">
                <a:solidFill>
                  <a:schemeClr val="tx2"/>
                </a:solidFill>
              </a:rPr>
              <a:t>elastography</a:t>
            </a:r>
            <a:endParaRPr lang="fr-FR" sz="3600" b="1" dirty="0">
              <a:solidFill>
                <a:schemeClr val="tx2"/>
              </a:solidFill>
            </a:endParaRPr>
          </a:p>
        </p:txBody>
      </p:sp>
      <p:pic>
        <p:nvPicPr>
          <p:cNvPr id="814081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12666"/>
            <a:ext cx="717115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195736" y="6413266"/>
            <a:ext cx="3749937" cy="4001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1F497D"/>
                </a:solidFill>
              </a:rPr>
              <a:t>MRE &gt; TE for F</a:t>
            </a:r>
            <a:r>
              <a:rPr lang="fr-FR" sz="2000" b="1" u="sng" dirty="0" smtClean="0">
                <a:solidFill>
                  <a:srgbClr val="1F497D"/>
                </a:solidFill>
              </a:rPr>
              <a:t>&gt;</a:t>
            </a:r>
            <a:r>
              <a:rPr lang="fr-FR" sz="2000" b="1" dirty="0" smtClean="0">
                <a:solidFill>
                  <a:srgbClr val="1F497D"/>
                </a:solidFill>
              </a:rPr>
              <a:t>2 and for </a:t>
            </a:r>
            <a:r>
              <a:rPr lang="fr-FR" sz="2000" b="1" dirty="0" err="1" smtClean="0">
                <a:solidFill>
                  <a:srgbClr val="1F497D"/>
                </a:solidFill>
              </a:rPr>
              <a:t>cirrhosis</a:t>
            </a:r>
            <a:endParaRPr lang="fr-FR" sz="2000" b="1" dirty="0">
              <a:solidFill>
                <a:srgbClr val="1F497D"/>
              </a:solidFill>
            </a:endParaRPr>
          </a:p>
        </p:txBody>
      </p:sp>
      <p:grpSp>
        <p:nvGrpSpPr>
          <p:cNvPr id="3" name="Groupe 4"/>
          <p:cNvGrpSpPr/>
          <p:nvPr/>
        </p:nvGrpSpPr>
        <p:grpSpPr>
          <a:xfrm>
            <a:off x="323528" y="3892986"/>
            <a:ext cx="7560840" cy="2376264"/>
            <a:chOff x="179512" y="4005064"/>
            <a:chExt cx="7560840" cy="2376264"/>
          </a:xfrm>
        </p:grpSpPr>
        <p:sp>
          <p:nvSpPr>
            <p:cNvPr id="6" name="Rectangle 5"/>
            <p:cNvSpPr/>
            <p:nvPr/>
          </p:nvSpPr>
          <p:spPr>
            <a:xfrm>
              <a:off x="179512" y="4005064"/>
              <a:ext cx="756084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77072"/>
              <a:ext cx="3275856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204" y="4077072"/>
              <a:ext cx="216602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ZoneTexte 8"/>
          <p:cNvSpPr txBox="1"/>
          <p:nvPr/>
        </p:nvSpPr>
        <p:spPr>
          <a:xfrm>
            <a:off x="6559727" y="6453336"/>
            <a:ext cx="2404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solidFill>
                  <a:prstClr val="black"/>
                </a:solidFill>
              </a:rPr>
              <a:t>Imajo</a:t>
            </a:r>
            <a:r>
              <a:rPr lang="fr-FR" sz="1400" b="1" i="1" dirty="0" smtClean="0">
                <a:solidFill>
                  <a:prstClr val="black"/>
                </a:solidFill>
              </a:rPr>
              <a:t>, Gastroenterology 2016</a:t>
            </a:r>
            <a:endParaRPr lang="fr-FR" sz="14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2">
            <a:extLst>
              <a:ext uri="{FF2B5EF4-FFF2-40B4-BE49-F238E27FC236}">
                <a16:creationId xmlns="" xmlns:a16="http://schemas.microsoft.com/office/drawing/2014/main" id="{424BA58A-22CE-48F3-AE7F-D70AE9FEE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11159"/>
              </p:ext>
            </p:extLst>
          </p:nvPr>
        </p:nvGraphicFramePr>
        <p:xfrm>
          <a:off x="251520" y="1604963"/>
          <a:ext cx="8712971" cy="448076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8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9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9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0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90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90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90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752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9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Overall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=230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AUROC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Optimal Threshold, kPa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Sensitivity, 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Specificity, 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PPV, 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NPV, 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 Value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376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Stage 1-4 (n = 157) vs 0 (n = 73)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32" marB="4573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3134305"/>
                  </a:ext>
                </a:extLst>
              </a:tr>
              <a:tr h="489454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MRE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TE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0.8685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0.8184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2.61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6.2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71.3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65.6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72.6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67.1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84.9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81.1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54.1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47.6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.0394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extLst>
                  <a:ext uri="{0D108BD9-81ED-4DB2-BD59-A6C34878D82A}">
                    <a16:rowId xmlns="" xmlns:a16="http://schemas.microsoft.com/office/drawing/2014/main" val="868822372"/>
                  </a:ext>
                </a:extLst>
              </a:tr>
              <a:tr h="283376"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Stage 2-4 (n = 93) vs 0-1 (n = 137)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249605"/>
                  </a:ext>
                </a:extLst>
              </a:tr>
              <a:tr h="489454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MRE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TE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0.9193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0.8664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2.97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7.6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84.9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76.3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85.4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79.6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79.8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71.7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89.3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83.2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.0265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376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Stage 3-4 (n = 57) vs 0-2 (n = 173)</a:t>
                      </a:r>
                      <a:endParaRPr kumimoji="0" lang="pt-B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8393421"/>
                  </a:ext>
                </a:extLst>
              </a:tr>
              <a:tr h="489454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MRE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TE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0.9295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0.8411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3.62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8.8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82.5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77.2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83.2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78.0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61.8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53.7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93.5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91.2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.0004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376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Stage 4 (n = 25) vs 0-3 (n = 205)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1" marR="121881" marT="45732" marB="457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0024583"/>
                  </a:ext>
                </a:extLst>
              </a:tr>
              <a:tr h="489454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MRE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TE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0.9423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0.8357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4.7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11.8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80.0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80.0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85.9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81.0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40.8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33.9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97.2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97.1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.0046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FC68A8-5965-47E6-9F60-767A3E76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Significantly Higher Diagnostic Accuracy With MRE vs TE for Fibrosis Staging in NAFLD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EF63E419-5CA8-4A0C-A5E1-4AC81B89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4" y="6354764"/>
            <a:ext cx="600789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Hsu C, et al. EASL 2018. Abstract FRI-439.</a:t>
            </a:r>
          </a:p>
        </p:txBody>
      </p:sp>
    </p:spTree>
    <p:extLst>
      <p:ext uri="{BB962C8B-B14F-4D97-AF65-F5344CB8AC3E}">
        <p14:creationId xmlns:p14="http://schemas.microsoft.com/office/powerpoint/2010/main" val="425971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612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971600" y="260648"/>
            <a:ext cx="7646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chemeClr val="tx2"/>
                </a:solidFill>
              </a:rPr>
              <a:t>Confounders</a:t>
            </a:r>
            <a:r>
              <a:rPr lang="fr-FR" sz="3600" b="1" dirty="0" smtClean="0">
                <a:solidFill>
                  <a:schemeClr val="tx2"/>
                </a:solidFill>
              </a:rPr>
              <a:t> or MR </a:t>
            </a:r>
            <a:r>
              <a:rPr lang="fr-FR" sz="3600" b="1" dirty="0" err="1" smtClean="0">
                <a:solidFill>
                  <a:schemeClr val="tx2"/>
                </a:solidFill>
              </a:rPr>
              <a:t>elastometry</a:t>
            </a:r>
            <a:r>
              <a:rPr lang="fr-FR" sz="3600" b="1" dirty="0" smtClean="0">
                <a:solidFill>
                  <a:schemeClr val="tx2"/>
                </a:solidFill>
              </a:rPr>
              <a:t> values</a:t>
            </a:r>
            <a:endParaRPr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FC68A8-5965-47E6-9F60-767A3E7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0" y="93439"/>
            <a:ext cx="8154334" cy="110331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Hepamet Score Improves Noninvasive Classification of Fibrosis in Patients With NAFLD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065DC0-C3BD-4D13-A344-F2FA47A0B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510730"/>
            <a:ext cx="4181804" cy="4678738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Noninvasive panel to predict fibrosis stage developed in patients with biopsy-proven NAFLD</a:t>
            </a:r>
          </a:p>
          <a:p>
            <a:pPr lvl="1"/>
            <a:r>
              <a:rPr lang="en-US" sz="2000" dirty="0"/>
              <a:t>Spain, n = 758; France, n = 444; Cuba, n = 344; Italy, n = 288</a:t>
            </a:r>
          </a:p>
          <a:p>
            <a:pPr lvl="2"/>
            <a:r>
              <a:rPr lang="en-US" sz="1800" dirty="0"/>
              <a:t>36% significant fibrosis, 20% advanced fibrosis, 6% cirrhosis</a:t>
            </a:r>
          </a:p>
          <a:p>
            <a:pPr lvl="1"/>
            <a:r>
              <a:rPr lang="en-US" sz="2000" dirty="0"/>
              <a:t>Estimation in Spanish cohort, validation in remaining patients</a:t>
            </a:r>
          </a:p>
          <a:p>
            <a:r>
              <a:rPr lang="en-US" sz="2200" dirty="0">
                <a:solidFill>
                  <a:srgbClr val="FF0000"/>
                </a:solidFill>
              </a:rPr>
              <a:t>Variables associated with advanced fibrosis: </a:t>
            </a:r>
            <a:r>
              <a:rPr lang="en-US" sz="2200" dirty="0"/>
              <a:t>older age, female sex, T2DM, HOMA ≥ 4, AST ≥ 35 IU/mL, albumin &lt; 4 g/dL, and PLT ≤ 220 x 10</a:t>
            </a:r>
            <a:r>
              <a:rPr lang="en-US" sz="2200" baseline="30000" dirty="0"/>
              <a:t>9</a:t>
            </a:r>
            <a:endParaRPr lang="en-US" sz="2200" dirty="0"/>
          </a:p>
          <a:p>
            <a:pPr lvl="1"/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89476" y="3717032"/>
            <a:ext cx="4203004" cy="2929118"/>
          </a:xfrm>
        </p:spPr>
        <p:txBody>
          <a:bodyPr>
            <a:normAutofit/>
          </a:bodyPr>
          <a:lstStyle/>
          <a:p>
            <a:r>
              <a:rPr lang="en-US" sz="2200" dirty="0"/>
              <a:t>Compared with FIB-4 and NFS, Hepamet Fibrosis Score:</a:t>
            </a:r>
          </a:p>
          <a:p>
            <a:pPr lvl="1"/>
            <a:r>
              <a:rPr lang="en-US" sz="2000" dirty="0"/>
              <a:t>Improved classification of fibrosis in patients with NAFLD </a:t>
            </a:r>
          </a:p>
          <a:p>
            <a:pPr lvl="1"/>
            <a:r>
              <a:rPr lang="en-US" sz="2000" dirty="0"/>
              <a:t>Reduced proportion of patients falling in the grey zone</a:t>
            </a:r>
          </a:p>
          <a:p>
            <a:pPr lvl="1"/>
            <a:r>
              <a:rPr lang="en-US" sz="2000" dirty="0"/>
              <a:t>Avoided age-adjusted cutoffs</a:t>
            </a:r>
          </a:p>
          <a:p>
            <a:endParaRPr lang="en-US" sz="2400" dirty="0"/>
          </a:p>
        </p:txBody>
      </p:sp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EF63E419-5CA8-4A0C-A5E1-4AC81B89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4" y="6139519"/>
            <a:ext cx="4045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i="1" dirty="0">
                <a:solidFill>
                  <a:schemeClr val="tx1"/>
                </a:solidFill>
              </a:rPr>
              <a:t>Ampuero J, et al. EASL 2018. Abstract PS-179.</a:t>
            </a:r>
          </a:p>
        </p:txBody>
      </p:sp>
      <p:graphicFrame>
        <p:nvGraphicFramePr>
          <p:cNvPr id="9" name="Group 32">
            <a:extLst>
              <a:ext uri="{FF2B5EF4-FFF2-40B4-BE49-F238E27FC236}">
                <a16:creationId xmlns="" xmlns:a16="http://schemas.microsoft.com/office/drawing/2014/main" id="{424BA58A-22CE-48F3-AE7F-D70AE9FEE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54818"/>
              </p:ext>
            </p:extLst>
          </p:nvPr>
        </p:nvGraphicFramePr>
        <p:xfrm>
          <a:off x="4499991" y="1510731"/>
          <a:ext cx="4464498" cy="158504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08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9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1485">
                  <a:extLst>
                    <a:ext uri="{9D8B030D-6E8A-4147-A177-3AD203B41FA5}">
                      <a16:colId xmlns="" xmlns:a16="http://schemas.microsoft.com/office/drawing/2014/main" val="3183435441"/>
                    </a:ext>
                  </a:extLst>
                </a:gridCol>
                <a:gridCol w="9249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0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3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AUROC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 =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834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Hepamet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NFS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FIB-4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 Value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28" marB="4572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F2-F4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0.758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0.679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0.731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.0001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F3-F4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0.847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0.767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0.797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.0001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extLst>
                  <a:ext uri="{0D108BD9-81ED-4DB2-BD59-A6C34878D82A}">
                    <a16:rowId xmlns="" xmlns:a16="http://schemas.microsoft.com/office/drawing/2014/main" val="868822372"/>
                  </a:ext>
                </a:extLst>
              </a:tr>
              <a:tr h="233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F4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0.902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0.863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0.875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.0397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1" marR="91411" marT="45732" marB="45732" anchor="ctr" horzOverflow="overflow"/>
                </a:tc>
                <a:extLst>
                  <a:ext uri="{0D108BD9-81ED-4DB2-BD59-A6C34878D82A}">
                    <a16:rowId xmlns="" xmlns:a16="http://schemas.microsoft.com/office/drawing/2014/main" val="254608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95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PRO-C3 : a marker of fibrosis and </a:t>
            </a:r>
            <a:r>
              <a:rPr lang="en-US" dirty="0" err="1" smtClean="0"/>
              <a:t>fibrogenesis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96" y="1472415"/>
            <a:ext cx="4211304" cy="466373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Type III collagen synthesis is </a:t>
            </a:r>
            <a:br>
              <a:rPr lang="en-US" sz="1800" dirty="0" smtClean="0"/>
            </a:br>
            <a:r>
              <a:rPr lang="en-US" sz="1800" dirty="0" smtClean="0"/>
              <a:t>upregulated in liver fibrosis</a:t>
            </a:r>
            <a:endParaRPr lang="en-US" sz="1800" dirty="0"/>
          </a:p>
          <a:p>
            <a:r>
              <a:rPr lang="en-US" sz="1800" dirty="0" smtClean="0"/>
              <a:t>Pro-C3 is a neo-epitope marker reflecting true type III collagen formation</a:t>
            </a:r>
          </a:p>
          <a:p>
            <a:r>
              <a:rPr lang="en-US" sz="1800" dirty="0"/>
              <a:t>Pro-C3 is able to predict progression of hepatitis C in patients at baseline over a </a:t>
            </a:r>
            <a:r>
              <a:rPr lang="en-US" sz="1800" dirty="0" smtClean="0"/>
              <a:t>1-year period</a:t>
            </a:r>
            <a:r>
              <a:rPr lang="en-US" sz="1800" baseline="30000" dirty="0" smtClean="0"/>
              <a:t>1</a:t>
            </a:r>
            <a:endParaRPr lang="en-US" sz="1800" dirty="0" smtClean="0"/>
          </a:p>
          <a:p>
            <a:r>
              <a:rPr lang="en-US" sz="1800" dirty="0" smtClean="0"/>
              <a:t>Pro-C3 is a candidate marker for identifying the fibrotic subpopulation of patients with </a:t>
            </a:r>
            <a:r>
              <a:rPr lang="en-US" sz="1800" dirty="0" err="1" smtClean="0"/>
              <a:t>NAFLD</a:t>
            </a:r>
            <a:r>
              <a:rPr lang="en-US" sz="1800" baseline="30000" dirty="0" err="1" smtClean="0"/>
              <a:t>a</a:t>
            </a:r>
            <a:endParaRPr lang="en-US" sz="1800" baseline="30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6609" y="6308468"/>
            <a:ext cx="5035643" cy="432000"/>
          </a:xfrm>
        </p:spPr>
        <p:txBody>
          <a:bodyPr>
            <a:noAutofit/>
          </a:bodyPr>
          <a:lstStyle/>
          <a:p>
            <a:r>
              <a:rPr lang="en-US" sz="1000" baseline="30000" dirty="0" err="1" smtClean="0"/>
              <a:t>a</a:t>
            </a:r>
            <a:r>
              <a:rPr lang="en-US" sz="1000" dirty="0" err="1" smtClean="0"/>
              <a:t>Predefined</a:t>
            </a:r>
            <a:r>
              <a:rPr lang="en-US" sz="1000" dirty="0" smtClean="0"/>
              <a:t> cut-off points for evaluation of the diagnostic value of Pro-C3 </a:t>
            </a:r>
            <a:br>
              <a:rPr lang="en-US" sz="1000" dirty="0" smtClean="0"/>
            </a:br>
            <a:r>
              <a:rPr lang="en-US" sz="1000" dirty="0" smtClean="0"/>
              <a:t>were defined by the optimal diagnostic ability of Pro-C3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 and cut-off for </a:t>
            </a:r>
            <a:br>
              <a:rPr lang="en-US" sz="1000" dirty="0" smtClean="0"/>
            </a:br>
            <a:r>
              <a:rPr lang="en-US" sz="1000" dirty="0" smtClean="0"/>
              <a:t>being a fast </a:t>
            </a:r>
            <a:r>
              <a:rPr lang="en-US" sz="1000" dirty="0" err="1" smtClean="0"/>
              <a:t>progressor</a:t>
            </a:r>
            <a:r>
              <a:rPr lang="en-US" sz="1000" dirty="0" smtClean="0"/>
              <a:t> in two different cohorts of patients with hepatitis C</a:t>
            </a:r>
            <a:r>
              <a:rPr lang="en-US" sz="1000" baseline="30000" dirty="0" smtClean="0"/>
              <a:t>1</a:t>
            </a:r>
            <a:endParaRPr lang="en-US" sz="1000" baseline="30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sz="1000" dirty="0" smtClean="0"/>
              <a:t>1. Nielsen </a:t>
            </a:r>
            <a:r>
              <a:rPr lang="da-DK" sz="1000" dirty="0"/>
              <a:t>MJ et al. Liver </a:t>
            </a:r>
            <a:r>
              <a:rPr lang="da-DK" sz="1000" dirty="0" smtClean="0"/>
              <a:t>Int 2015;35:429–37</a:t>
            </a:r>
          </a:p>
          <a:p>
            <a:r>
              <a:rPr lang="da-DK" sz="1000" dirty="0" smtClean="0"/>
              <a:t>2. </a:t>
            </a:r>
            <a:r>
              <a:rPr lang="en-US" sz="1000" dirty="0"/>
              <a:t>Nielsen MJ et al. Am J </a:t>
            </a:r>
            <a:r>
              <a:rPr lang="en-US" sz="1000" dirty="0" err="1"/>
              <a:t>Transl</a:t>
            </a:r>
            <a:r>
              <a:rPr lang="en-US" sz="1000" dirty="0"/>
              <a:t> </a:t>
            </a:r>
            <a:r>
              <a:rPr lang="en-US" sz="1000" dirty="0" smtClean="0"/>
              <a:t>Res 2013;5:303–15</a:t>
            </a:r>
            <a:endParaRPr lang="da-DK" sz="1000" dirty="0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>
          <a:xfrm>
            <a:off x="4436610" y="2216240"/>
            <a:ext cx="4436333" cy="2270112"/>
            <a:chOff x="526883" y="1708634"/>
            <a:chExt cx="7727950" cy="3954462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34821" y="1714984"/>
              <a:ext cx="3927475" cy="3929063"/>
            </a:xfrm>
            <a:prstGeom prst="ellipse">
              <a:avLst/>
            </a:prstGeom>
            <a:solidFill>
              <a:srgbClr val="2C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26883" y="1708634"/>
              <a:ext cx="3943350" cy="3943350"/>
            </a:xfrm>
            <a:custGeom>
              <a:avLst/>
              <a:gdLst>
                <a:gd name="T0" fmla="*/ 2 w 1050"/>
                <a:gd name="T1" fmla="*/ 525 h 1050"/>
                <a:gd name="T2" fmla="*/ 4 w 1050"/>
                <a:gd name="T3" fmla="*/ 525 h 1050"/>
                <a:gd name="T4" fmla="*/ 157 w 1050"/>
                <a:gd name="T5" fmla="*/ 157 h 1050"/>
                <a:gd name="T6" fmla="*/ 525 w 1050"/>
                <a:gd name="T7" fmla="*/ 4 h 1050"/>
                <a:gd name="T8" fmla="*/ 894 w 1050"/>
                <a:gd name="T9" fmla="*/ 157 h 1050"/>
                <a:gd name="T10" fmla="*/ 1046 w 1050"/>
                <a:gd name="T11" fmla="*/ 525 h 1050"/>
                <a:gd name="T12" fmla="*/ 894 w 1050"/>
                <a:gd name="T13" fmla="*/ 894 h 1050"/>
                <a:gd name="T14" fmla="*/ 525 w 1050"/>
                <a:gd name="T15" fmla="*/ 1046 h 1050"/>
                <a:gd name="T16" fmla="*/ 157 w 1050"/>
                <a:gd name="T17" fmla="*/ 894 h 1050"/>
                <a:gd name="T18" fmla="*/ 4 w 1050"/>
                <a:gd name="T19" fmla="*/ 525 h 1050"/>
                <a:gd name="T20" fmla="*/ 2 w 1050"/>
                <a:gd name="T21" fmla="*/ 525 h 1050"/>
                <a:gd name="T22" fmla="*/ 0 w 1050"/>
                <a:gd name="T23" fmla="*/ 525 h 1050"/>
                <a:gd name="T24" fmla="*/ 525 w 1050"/>
                <a:gd name="T25" fmla="*/ 1050 h 1050"/>
                <a:gd name="T26" fmla="*/ 1050 w 1050"/>
                <a:gd name="T27" fmla="*/ 525 h 1050"/>
                <a:gd name="T28" fmla="*/ 525 w 1050"/>
                <a:gd name="T29" fmla="*/ 0 h 1050"/>
                <a:gd name="T30" fmla="*/ 0 w 1050"/>
                <a:gd name="T31" fmla="*/ 525 h 1050"/>
                <a:gd name="T32" fmla="*/ 2 w 1050"/>
                <a:gd name="T33" fmla="*/ 52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0" h="1050">
                  <a:moveTo>
                    <a:pt x="2" y="525"/>
                  </a:moveTo>
                  <a:cubicBezTo>
                    <a:pt x="4" y="525"/>
                    <a:pt x="4" y="525"/>
                    <a:pt x="4" y="525"/>
                  </a:cubicBezTo>
                  <a:cubicBezTo>
                    <a:pt x="4" y="381"/>
                    <a:pt x="63" y="251"/>
                    <a:pt x="157" y="157"/>
                  </a:cubicBezTo>
                  <a:cubicBezTo>
                    <a:pt x="251" y="62"/>
                    <a:pt x="381" y="4"/>
                    <a:pt x="525" y="4"/>
                  </a:cubicBezTo>
                  <a:cubicBezTo>
                    <a:pt x="669" y="4"/>
                    <a:pt x="799" y="62"/>
                    <a:pt x="894" y="157"/>
                  </a:cubicBezTo>
                  <a:cubicBezTo>
                    <a:pt x="988" y="251"/>
                    <a:pt x="1046" y="381"/>
                    <a:pt x="1046" y="525"/>
                  </a:cubicBezTo>
                  <a:cubicBezTo>
                    <a:pt x="1046" y="669"/>
                    <a:pt x="988" y="799"/>
                    <a:pt x="894" y="894"/>
                  </a:cubicBezTo>
                  <a:cubicBezTo>
                    <a:pt x="799" y="988"/>
                    <a:pt x="669" y="1046"/>
                    <a:pt x="525" y="1046"/>
                  </a:cubicBezTo>
                  <a:cubicBezTo>
                    <a:pt x="381" y="1046"/>
                    <a:pt x="251" y="988"/>
                    <a:pt x="157" y="894"/>
                  </a:cubicBezTo>
                  <a:cubicBezTo>
                    <a:pt x="63" y="799"/>
                    <a:pt x="4" y="669"/>
                    <a:pt x="4" y="525"/>
                  </a:cubicBezTo>
                  <a:cubicBezTo>
                    <a:pt x="2" y="525"/>
                    <a:pt x="2" y="525"/>
                    <a:pt x="2" y="525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815"/>
                    <a:pt x="235" y="1050"/>
                    <a:pt x="525" y="1050"/>
                  </a:cubicBezTo>
                  <a:cubicBezTo>
                    <a:pt x="815" y="1050"/>
                    <a:pt x="1050" y="815"/>
                    <a:pt x="1050" y="525"/>
                  </a:cubicBezTo>
                  <a:cubicBezTo>
                    <a:pt x="1050" y="235"/>
                    <a:pt x="815" y="0"/>
                    <a:pt x="525" y="0"/>
                  </a:cubicBezTo>
                  <a:cubicBezTo>
                    <a:pt x="235" y="0"/>
                    <a:pt x="0" y="235"/>
                    <a:pt x="0" y="525"/>
                  </a:cubicBezTo>
                  <a:cubicBezTo>
                    <a:pt x="2" y="525"/>
                    <a:pt x="2" y="525"/>
                    <a:pt x="2" y="52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688808" y="3740634"/>
              <a:ext cx="157163" cy="123825"/>
            </a:xfrm>
            <a:custGeom>
              <a:avLst/>
              <a:gdLst>
                <a:gd name="T0" fmla="*/ 96 w 99"/>
                <a:gd name="T1" fmla="*/ 26 h 78"/>
                <a:gd name="T2" fmla="*/ 14 w 99"/>
                <a:gd name="T3" fmla="*/ 33 h 78"/>
                <a:gd name="T4" fmla="*/ 11 w 99"/>
                <a:gd name="T5" fmla="*/ 0 h 78"/>
                <a:gd name="T6" fmla="*/ 0 w 99"/>
                <a:gd name="T7" fmla="*/ 2 h 78"/>
                <a:gd name="T8" fmla="*/ 7 w 99"/>
                <a:gd name="T9" fmla="*/ 78 h 78"/>
                <a:gd name="T10" fmla="*/ 16 w 99"/>
                <a:gd name="T11" fmla="*/ 75 h 78"/>
                <a:gd name="T12" fmla="*/ 14 w 99"/>
                <a:gd name="T13" fmla="*/ 44 h 78"/>
                <a:gd name="T14" fmla="*/ 99 w 99"/>
                <a:gd name="T15" fmla="*/ 40 h 78"/>
                <a:gd name="T16" fmla="*/ 96 w 99"/>
                <a:gd name="T17" fmla="*/ 26 h 78"/>
                <a:gd name="T18" fmla="*/ 96 w 99"/>
                <a:gd name="T19" fmla="*/ 2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78">
                  <a:moveTo>
                    <a:pt x="96" y="26"/>
                  </a:moveTo>
                  <a:lnTo>
                    <a:pt x="14" y="33"/>
                  </a:lnTo>
                  <a:lnTo>
                    <a:pt x="11" y="0"/>
                  </a:lnTo>
                  <a:lnTo>
                    <a:pt x="0" y="2"/>
                  </a:lnTo>
                  <a:lnTo>
                    <a:pt x="7" y="78"/>
                  </a:lnTo>
                  <a:lnTo>
                    <a:pt x="16" y="75"/>
                  </a:lnTo>
                  <a:lnTo>
                    <a:pt x="14" y="44"/>
                  </a:lnTo>
                  <a:lnTo>
                    <a:pt x="99" y="40"/>
                  </a:lnTo>
                  <a:lnTo>
                    <a:pt x="96" y="26"/>
                  </a:lnTo>
                  <a:lnTo>
                    <a:pt x="9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30083" y="3619984"/>
              <a:ext cx="153988" cy="96838"/>
            </a:xfrm>
            <a:custGeom>
              <a:avLst/>
              <a:gdLst>
                <a:gd name="T0" fmla="*/ 41 w 41"/>
                <a:gd name="T1" fmla="*/ 21 h 26"/>
                <a:gd name="T2" fmla="*/ 40 w 41"/>
                <a:gd name="T3" fmla="*/ 17 h 26"/>
                <a:gd name="T4" fmla="*/ 36 w 41"/>
                <a:gd name="T5" fmla="*/ 14 h 26"/>
                <a:gd name="T6" fmla="*/ 30 w 41"/>
                <a:gd name="T7" fmla="*/ 11 h 26"/>
                <a:gd name="T8" fmla="*/ 0 w 41"/>
                <a:gd name="T9" fmla="*/ 0 h 26"/>
                <a:gd name="T10" fmla="*/ 0 w 41"/>
                <a:gd name="T11" fmla="*/ 5 h 26"/>
                <a:gd name="T12" fmla="*/ 17 w 41"/>
                <a:gd name="T13" fmla="*/ 11 h 26"/>
                <a:gd name="T14" fmla="*/ 24 w 41"/>
                <a:gd name="T15" fmla="*/ 13 h 26"/>
                <a:gd name="T16" fmla="*/ 17 w 41"/>
                <a:gd name="T17" fmla="*/ 15 h 26"/>
                <a:gd name="T18" fmla="*/ 0 w 41"/>
                <a:gd name="T19" fmla="*/ 21 h 26"/>
                <a:gd name="T20" fmla="*/ 0 w 41"/>
                <a:gd name="T21" fmla="*/ 26 h 26"/>
                <a:gd name="T22" fmla="*/ 29 w 41"/>
                <a:gd name="T23" fmla="*/ 15 h 26"/>
                <a:gd name="T24" fmla="*/ 31 w 41"/>
                <a:gd name="T25" fmla="*/ 16 h 26"/>
                <a:gd name="T26" fmla="*/ 34 w 41"/>
                <a:gd name="T27" fmla="*/ 17 h 26"/>
                <a:gd name="T28" fmla="*/ 36 w 41"/>
                <a:gd name="T29" fmla="*/ 19 h 26"/>
                <a:gd name="T30" fmla="*/ 36 w 41"/>
                <a:gd name="T31" fmla="*/ 22 h 26"/>
                <a:gd name="T32" fmla="*/ 36 w 41"/>
                <a:gd name="T33" fmla="*/ 25 h 26"/>
                <a:gd name="T34" fmla="*/ 41 w 41"/>
                <a:gd name="T35" fmla="*/ 24 h 26"/>
                <a:gd name="T36" fmla="*/ 41 w 41"/>
                <a:gd name="T37" fmla="*/ 21 h 26"/>
                <a:gd name="T38" fmla="*/ 41 w 41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26">
                  <a:moveTo>
                    <a:pt x="41" y="21"/>
                  </a:moveTo>
                  <a:cubicBezTo>
                    <a:pt x="41" y="19"/>
                    <a:pt x="41" y="18"/>
                    <a:pt x="40" y="17"/>
                  </a:cubicBezTo>
                  <a:cubicBezTo>
                    <a:pt x="39" y="16"/>
                    <a:pt x="38" y="15"/>
                    <a:pt x="36" y="14"/>
                  </a:cubicBezTo>
                  <a:cubicBezTo>
                    <a:pt x="35" y="13"/>
                    <a:pt x="33" y="12"/>
                    <a:pt x="3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22" y="12"/>
                    <a:pt x="24" y="13"/>
                  </a:cubicBezTo>
                  <a:cubicBezTo>
                    <a:pt x="22" y="14"/>
                    <a:pt x="19" y="14"/>
                    <a:pt x="17" y="1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3" y="17"/>
                    <a:pt x="34" y="17"/>
                    <a:pt x="34" y="17"/>
                  </a:cubicBezTo>
                  <a:cubicBezTo>
                    <a:pt x="35" y="18"/>
                    <a:pt x="35" y="18"/>
                    <a:pt x="36" y="19"/>
                  </a:cubicBezTo>
                  <a:cubicBezTo>
                    <a:pt x="36" y="20"/>
                    <a:pt x="36" y="21"/>
                    <a:pt x="36" y="22"/>
                  </a:cubicBezTo>
                  <a:cubicBezTo>
                    <a:pt x="36" y="23"/>
                    <a:pt x="36" y="24"/>
                    <a:pt x="36" y="2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1" y="22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733258" y="3499334"/>
              <a:ext cx="150813" cy="101600"/>
            </a:xfrm>
            <a:custGeom>
              <a:avLst/>
              <a:gdLst>
                <a:gd name="T0" fmla="*/ 40 w 40"/>
                <a:gd name="T1" fmla="*/ 22 h 27"/>
                <a:gd name="T2" fmla="*/ 26 w 40"/>
                <a:gd name="T3" fmla="*/ 21 h 27"/>
                <a:gd name="T4" fmla="*/ 29 w 40"/>
                <a:gd name="T5" fmla="*/ 18 h 27"/>
                <a:gd name="T6" fmla="*/ 30 w 40"/>
                <a:gd name="T7" fmla="*/ 14 h 27"/>
                <a:gd name="T8" fmla="*/ 29 w 40"/>
                <a:gd name="T9" fmla="*/ 7 h 27"/>
                <a:gd name="T10" fmla="*/ 24 w 40"/>
                <a:gd name="T11" fmla="*/ 2 h 27"/>
                <a:gd name="T12" fmla="*/ 16 w 40"/>
                <a:gd name="T13" fmla="*/ 0 h 27"/>
                <a:gd name="T14" fmla="*/ 8 w 40"/>
                <a:gd name="T15" fmla="*/ 1 h 27"/>
                <a:gd name="T16" fmla="*/ 3 w 40"/>
                <a:gd name="T17" fmla="*/ 5 h 27"/>
                <a:gd name="T18" fmla="*/ 0 w 40"/>
                <a:gd name="T19" fmla="*/ 11 h 27"/>
                <a:gd name="T20" fmla="*/ 1 w 40"/>
                <a:gd name="T21" fmla="*/ 16 h 27"/>
                <a:gd name="T22" fmla="*/ 4 w 40"/>
                <a:gd name="T23" fmla="*/ 20 h 27"/>
                <a:gd name="T24" fmla="*/ 0 w 40"/>
                <a:gd name="T25" fmla="*/ 20 h 27"/>
                <a:gd name="T26" fmla="*/ 0 w 40"/>
                <a:gd name="T27" fmla="*/ 24 h 27"/>
                <a:gd name="T28" fmla="*/ 40 w 40"/>
                <a:gd name="T29" fmla="*/ 27 h 27"/>
                <a:gd name="T30" fmla="*/ 40 w 40"/>
                <a:gd name="T31" fmla="*/ 22 h 27"/>
                <a:gd name="T32" fmla="*/ 6 w 40"/>
                <a:gd name="T33" fmla="*/ 18 h 27"/>
                <a:gd name="T34" fmla="*/ 4 w 40"/>
                <a:gd name="T35" fmla="*/ 12 h 27"/>
                <a:gd name="T36" fmla="*/ 7 w 40"/>
                <a:gd name="T37" fmla="*/ 7 h 27"/>
                <a:gd name="T38" fmla="*/ 16 w 40"/>
                <a:gd name="T39" fmla="*/ 5 h 27"/>
                <a:gd name="T40" fmla="*/ 24 w 40"/>
                <a:gd name="T41" fmla="*/ 8 h 27"/>
                <a:gd name="T42" fmla="*/ 26 w 40"/>
                <a:gd name="T43" fmla="*/ 14 h 27"/>
                <a:gd name="T44" fmla="*/ 23 w 40"/>
                <a:gd name="T45" fmla="*/ 19 h 27"/>
                <a:gd name="T46" fmla="*/ 15 w 40"/>
                <a:gd name="T47" fmla="*/ 21 h 27"/>
                <a:gd name="T48" fmla="*/ 6 w 40"/>
                <a:gd name="T4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7">
                  <a:moveTo>
                    <a:pt x="40" y="22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8" y="19"/>
                    <a:pt x="29" y="18"/>
                  </a:cubicBezTo>
                  <a:cubicBezTo>
                    <a:pt x="30" y="17"/>
                    <a:pt x="30" y="15"/>
                    <a:pt x="30" y="14"/>
                  </a:cubicBezTo>
                  <a:cubicBezTo>
                    <a:pt x="31" y="11"/>
                    <a:pt x="30" y="9"/>
                    <a:pt x="29" y="7"/>
                  </a:cubicBezTo>
                  <a:cubicBezTo>
                    <a:pt x="28" y="5"/>
                    <a:pt x="26" y="3"/>
                    <a:pt x="24" y="2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3" y="0"/>
                    <a:pt x="11" y="0"/>
                    <a:pt x="8" y="1"/>
                  </a:cubicBezTo>
                  <a:cubicBezTo>
                    <a:pt x="6" y="1"/>
                    <a:pt x="4" y="3"/>
                    <a:pt x="3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2" y="17"/>
                    <a:pt x="3" y="19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2"/>
                    <a:pt x="40" y="22"/>
                    <a:pt x="40" y="22"/>
                  </a:cubicBezTo>
                  <a:close/>
                  <a:moveTo>
                    <a:pt x="6" y="18"/>
                  </a:moveTo>
                  <a:cubicBezTo>
                    <a:pt x="5" y="16"/>
                    <a:pt x="4" y="14"/>
                    <a:pt x="4" y="12"/>
                  </a:cubicBezTo>
                  <a:cubicBezTo>
                    <a:pt x="4" y="10"/>
                    <a:pt x="5" y="8"/>
                    <a:pt x="7" y="7"/>
                  </a:cubicBezTo>
                  <a:cubicBezTo>
                    <a:pt x="9" y="5"/>
                    <a:pt x="12" y="5"/>
                    <a:pt x="16" y="5"/>
                  </a:cubicBezTo>
                  <a:cubicBezTo>
                    <a:pt x="19" y="5"/>
                    <a:pt x="22" y="6"/>
                    <a:pt x="24" y="8"/>
                  </a:cubicBezTo>
                  <a:cubicBezTo>
                    <a:pt x="26" y="10"/>
                    <a:pt x="26" y="12"/>
                    <a:pt x="26" y="14"/>
                  </a:cubicBezTo>
                  <a:cubicBezTo>
                    <a:pt x="26" y="16"/>
                    <a:pt x="25" y="18"/>
                    <a:pt x="23" y="19"/>
                  </a:cubicBezTo>
                  <a:cubicBezTo>
                    <a:pt x="21" y="20"/>
                    <a:pt x="19" y="21"/>
                    <a:pt x="15" y="21"/>
                  </a:cubicBezTo>
                  <a:cubicBezTo>
                    <a:pt x="11" y="20"/>
                    <a:pt x="8" y="19"/>
                    <a:pt x="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744371" y="3372334"/>
              <a:ext cx="120650" cy="104775"/>
            </a:xfrm>
            <a:custGeom>
              <a:avLst/>
              <a:gdLst>
                <a:gd name="T0" fmla="*/ 26 w 32"/>
                <a:gd name="T1" fmla="*/ 10 h 28"/>
                <a:gd name="T2" fmla="*/ 27 w 32"/>
                <a:gd name="T3" fmla="*/ 15 h 28"/>
                <a:gd name="T4" fmla="*/ 24 w 32"/>
                <a:gd name="T5" fmla="*/ 21 h 28"/>
                <a:gd name="T6" fmla="*/ 16 w 32"/>
                <a:gd name="T7" fmla="*/ 22 h 28"/>
                <a:gd name="T8" fmla="*/ 19 w 32"/>
                <a:gd name="T9" fmla="*/ 1 h 28"/>
                <a:gd name="T10" fmla="*/ 18 w 32"/>
                <a:gd name="T11" fmla="*/ 0 h 28"/>
                <a:gd name="T12" fmla="*/ 6 w 32"/>
                <a:gd name="T13" fmla="*/ 3 h 28"/>
                <a:gd name="T14" fmla="*/ 1 w 32"/>
                <a:gd name="T15" fmla="*/ 11 h 28"/>
                <a:gd name="T16" fmla="*/ 4 w 32"/>
                <a:gd name="T17" fmla="*/ 22 h 28"/>
                <a:gd name="T18" fmla="*/ 14 w 32"/>
                <a:gd name="T19" fmla="*/ 27 h 28"/>
                <a:gd name="T20" fmla="*/ 26 w 32"/>
                <a:gd name="T21" fmla="*/ 25 h 28"/>
                <a:gd name="T22" fmla="*/ 31 w 32"/>
                <a:gd name="T23" fmla="*/ 16 h 28"/>
                <a:gd name="T24" fmla="*/ 30 w 32"/>
                <a:gd name="T25" fmla="*/ 7 h 28"/>
                <a:gd name="T26" fmla="*/ 24 w 32"/>
                <a:gd name="T27" fmla="*/ 2 h 28"/>
                <a:gd name="T28" fmla="*/ 22 w 32"/>
                <a:gd name="T29" fmla="*/ 7 h 28"/>
                <a:gd name="T30" fmla="*/ 26 w 32"/>
                <a:gd name="T31" fmla="*/ 10 h 28"/>
                <a:gd name="T32" fmla="*/ 6 w 32"/>
                <a:gd name="T33" fmla="*/ 18 h 28"/>
                <a:gd name="T34" fmla="*/ 5 w 32"/>
                <a:gd name="T35" fmla="*/ 12 h 28"/>
                <a:gd name="T36" fmla="*/ 9 w 32"/>
                <a:gd name="T37" fmla="*/ 6 h 28"/>
                <a:gd name="T38" fmla="*/ 14 w 32"/>
                <a:gd name="T39" fmla="*/ 5 h 28"/>
                <a:gd name="T40" fmla="*/ 12 w 32"/>
                <a:gd name="T41" fmla="*/ 21 h 28"/>
                <a:gd name="T42" fmla="*/ 6 w 32"/>
                <a:gd name="T4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28">
                  <a:moveTo>
                    <a:pt x="26" y="10"/>
                  </a:moveTo>
                  <a:cubicBezTo>
                    <a:pt x="27" y="12"/>
                    <a:pt x="27" y="13"/>
                    <a:pt x="27" y="15"/>
                  </a:cubicBezTo>
                  <a:cubicBezTo>
                    <a:pt x="27" y="17"/>
                    <a:pt x="26" y="19"/>
                    <a:pt x="24" y="21"/>
                  </a:cubicBezTo>
                  <a:cubicBezTo>
                    <a:pt x="22" y="22"/>
                    <a:pt x="19" y="23"/>
                    <a:pt x="16" y="2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8" y="1"/>
                    <a:pt x="18" y="0"/>
                  </a:cubicBezTo>
                  <a:cubicBezTo>
                    <a:pt x="13" y="0"/>
                    <a:pt x="9" y="0"/>
                    <a:pt x="6" y="3"/>
                  </a:cubicBezTo>
                  <a:cubicBezTo>
                    <a:pt x="3" y="5"/>
                    <a:pt x="2" y="8"/>
                    <a:pt x="1" y="11"/>
                  </a:cubicBezTo>
                  <a:cubicBezTo>
                    <a:pt x="0" y="15"/>
                    <a:pt x="1" y="19"/>
                    <a:pt x="4" y="22"/>
                  </a:cubicBezTo>
                  <a:cubicBezTo>
                    <a:pt x="6" y="25"/>
                    <a:pt x="9" y="27"/>
                    <a:pt x="14" y="27"/>
                  </a:cubicBezTo>
                  <a:cubicBezTo>
                    <a:pt x="19" y="28"/>
                    <a:pt x="23" y="27"/>
                    <a:pt x="26" y="25"/>
                  </a:cubicBezTo>
                  <a:cubicBezTo>
                    <a:pt x="29" y="23"/>
                    <a:pt x="30" y="20"/>
                    <a:pt x="31" y="16"/>
                  </a:cubicBezTo>
                  <a:cubicBezTo>
                    <a:pt x="32" y="12"/>
                    <a:pt x="31" y="9"/>
                    <a:pt x="30" y="7"/>
                  </a:cubicBezTo>
                  <a:cubicBezTo>
                    <a:pt x="29" y="5"/>
                    <a:pt x="27" y="3"/>
                    <a:pt x="24" y="2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8"/>
                    <a:pt x="26" y="9"/>
                    <a:pt x="26" y="10"/>
                  </a:cubicBezTo>
                  <a:close/>
                  <a:moveTo>
                    <a:pt x="6" y="18"/>
                  </a:moveTo>
                  <a:cubicBezTo>
                    <a:pt x="5" y="16"/>
                    <a:pt x="5" y="14"/>
                    <a:pt x="5" y="12"/>
                  </a:cubicBezTo>
                  <a:cubicBezTo>
                    <a:pt x="5" y="9"/>
                    <a:pt x="7" y="8"/>
                    <a:pt x="9" y="6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1"/>
                    <a:pt x="8" y="20"/>
                    <a:pt x="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741196" y="3232634"/>
              <a:ext cx="149225" cy="57150"/>
            </a:xfrm>
            <a:custGeom>
              <a:avLst/>
              <a:gdLst>
                <a:gd name="T0" fmla="*/ 94 w 94"/>
                <a:gd name="T1" fmla="*/ 24 h 36"/>
                <a:gd name="T2" fmla="*/ 2 w 94"/>
                <a:gd name="T3" fmla="*/ 0 h 36"/>
                <a:gd name="T4" fmla="*/ 0 w 94"/>
                <a:gd name="T5" fmla="*/ 12 h 36"/>
                <a:gd name="T6" fmla="*/ 92 w 94"/>
                <a:gd name="T7" fmla="*/ 36 h 36"/>
                <a:gd name="T8" fmla="*/ 94 w 94"/>
                <a:gd name="T9" fmla="*/ 24 h 36"/>
                <a:gd name="T10" fmla="*/ 94 w 94"/>
                <a:gd name="T1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36">
                  <a:moveTo>
                    <a:pt x="94" y="24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92" y="36"/>
                  </a:lnTo>
                  <a:lnTo>
                    <a:pt x="94" y="24"/>
                  </a:lnTo>
                  <a:lnTo>
                    <a:pt x="9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58658" y="3165959"/>
              <a:ext cx="150813" cy="63500"/>
            </a:xfrm>
            <a:custGeom>
              <a:avLst/>
              <a:gdLst>
                <a:gd name="T0" fmla="*/ 95 w 95"/>
                <a:gd name="T1" fmla="*/ 26 h 40"/>
                <a:gd name="T2" fmla="*/ 3 w 95"/>
                <a:gd name="T3" fmla="*/ 0 h 40"/>
                <a:gd name="T4" fmla="*/ 0 w 95"/>
                <a:gd name="T5" fmla="*/ 11 h 40"/>
                <a:gd name="T6" fmla="*/ 90 w 95"/>
                <a:gd name="T7" fmla="*/ 40 h 40"/>
                <a:gd name="T8" fmla="*/ 95 w 95"/>
                <a:gd name="T9" fmla="*/ 26 h 40"/>
                <a:gd name="T10" fmla="*/ 95 w 95"/>
                <a:gd name="T1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0">
                  <a:moveTo>
                    <a:pt x="95" y="26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90" y="40"/>
                  </a:lnTo>
                  <a:lnTo>
                    <a:pt x="95" y="26"/>
                  </a:lnTo>
                  <a:lnTo>
                    <a:pt x="9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77708" y="3100871"/>
              <a:ext cx="150813" cy="68263"/>
            </a:xfrm>
            <a:custGeom>
              <a:avLst/>
              <a:gdLst>
                <a:gd name="T0" fmla="*/ 95 w 95"/>
                <a:gd name="T1" fmla="*/ 31 h 43"/>
                <a:gd name="T2" fmla="*/ 5 w 95"/>
                <a:gd name="T3" fmla="*/ 0 h 43"/>
                <a:gd name="T4" fmla="*/ 0 w 95"/>
                <a:gd name="T5" fmla="*/ 12 h 43"/>
                <a:gd name="T6" fmla="*/ 90 w 95"/>
                <a:gd name="T7" fmla="*/ 43 h 43"/>
                <a:gd name="T8" fmla="*/ 95 w 95"/>
                <a:gd name="T9" fmla="*/ 31 h 43"/>
                <a:gd name="T10" fmla="*/ 95 w 95"/>
                <a:gd name="T11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3">
                  <a:moveTo>
                    <a:pt x="95" y="31"/>
                  </a:moveTo>
                  <a:lnTo>
                    <a:pt x="5" y="0"/>
                  </a:lnTo>
                  <a:lnTo>
                    <a:pt x="0" y="12"/>
                  </a:lnTo>
                  <a:lnTo>
                    <a:pt x="90" y="43"/>
                  </a:lnTo>
                  <a:lnTo>
                    <a:pt x="95" y="31"/>
                  </a:lnTo>
                  <a:lnTo>
                    <a:pt x="9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871371" y="2940534"/>
              <a:ext cx="117475" cy="104775"/>
            </a:xfrm>
            <a:custGeom>
              <a:avLst/>
              <a:gdLst>
                <a:gd name="T0" fmla="*/ 26 w 31"/>
                <a:gd name="T1" fmla="*/ 13 h 28"/>
                <a:gd name="T2" fmla="*/ 25 w 31"/>
                <a:gd name="T3" fmla="*/ 18 h 28"/>
                <a:gd name="T4" fmla="*/ 21 w 31"/>
                <a:gd name="T5" fmla="*/ 23 h 28"/>
                <a:gd name="T6" fmla="*/ 12 w 31"/>
                <a:gd name="T7" fmla="*/ 21 h 28"/>
                <a:gd name="T8" fmla="*/ 5 w 31"/>
                <a:gd name="T9" fmla="*/ 16 h 28"/>
                <a:gd name="T10" fmla="*/ 5 w 31"/>
                <a:gd name="T11" fmla="*/ 9 h 28"/>
                <a:gd name="T12" fmla="*/ 8 w 31"/>
                <a:gd name="T13" fmla="*/ 6 h 28"/>
                <a:gd name="T14" fmla="*/ 13 w 31"/>
                <a:gd name="T15" fmla="*/ 5 h 28"/>
                <a:gd name="T16" fmla="*/ 14 w 31"/>
                <a:gd name="T17" fmla="*/ 1 h 28"/>
                <a:gd name="T18" fmla="*/ 7 w 31"/>
                <a:gd name="T19" fmla="*/ 2 h 28"/>
                <a:gd name="T20" fmla="*/ 1 w 31"/>
                <a:gd name="T21" fmla="*/ 8 h 28"/>
                <a:gd name="T22" fmla="*/ 0 w 31"/>
                <a:gd name="T23" fmla="*/ 15 h 28"/>
                <a:gd name="T24" fmla="*/ 3 w 31"/>
                <a:gd name="T25" fmla="*/ 21 h 28"/>
                <a:gd name="T26" fmla="*/ 10 w 31"/>
                <a:gd name="T27" fmla="*/ 26 h 28"/>
                <a:gd name="T28" fmla="*/ 22 w 31"/>
                <a:gd name="T29" fmla="*/ 27 h 28"/>
                <a:gd name="T30" fmla="*/ 29 w 31"/>
                <a:gd name="T31" fmla="*/ 20 h 28"/>
                <a:gd name="T32" fmla="*/ 30 w 31"/>
                <a:gd name="T33" fmla="*/ 11 h 28"/>
                <a:gd name="T34" fmla="*/ 24 w 31"/>
                <a:gd name="T35" fmla="*/ 5 h 28"/>
                <a:gd name="T36" fmla="*/ 22 w 31"/>
                <a:gd name="T37" fmla="*/ 9 h 28"/>
                <a:gd name="T38" fmla="*/ 26 w 31"/>
                <a:gd name="T3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8">
                  <a:moveTo>
                    <a:pt x="26" y="13"/>
                  </a:moveTo>
                  <a:cubicBezTo>
                    <a:pt x="26" y="15"/>
                    <a:pt x="26" y="17"/>
                    <a:pt x="25" y="18"/>
                  </a:cubicBezTo>
                  <a:cubicBezTo>
                    <a:pt x="24" y="21"/>
                    <a:pt x="23" y="22"/>
                    <a:pt x="21" y="23"/>
                  </a:cubicBezTo>
                  <a:cubicBezTo>
                    <a:pt x="18" y="23"/>
                    <a:pt x="16" y="23"/>
                    <a:pt x="12" y="21"/>
                  </a:cubicBezTo>
                  <a:cubicBezTo>
                    <a:pt x="8" y="20"/>
                    <a:pt x="6" y="18"/>
                    <a:pt x="5" y="16"/>
                  </a:cubicBezTo>
                  <a:cubicBezTo>
                    <a:pt x="4" y="14"/>
                    <a:pt x="4" y="12"/>
                    <a:pt x="5" y="9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10" y="5"/>
                    <a:pt x="11" y="5"/>
                    <a:pt x="13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9" y="0"/>
                    <a:pt x="7" y="2"/>
                  </a:cubicBezTo>
                  <a:cubicBezTo>
                    <a:pt x="4" y="3"/>
                    <a:pt x="3" y="5"/>
                    <a:pt x="1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7"/>
                    <a:pt x="1" y="20"/>
                    <a:pt x="3" y="21"/>
                  </a:cubicBezTo>
                  <a:cubicBezTo>
                    <a:pt x="5" y="23"/>
                    <a:pt x="7" y="25"/>
                    <a:pt x="10" y="26"/>
                  </a:cubicBezTo>
                  <a:cubicBezTo>
                    <a:pt x="14" y="28"/>
                    <a:pt x="18" y="28"/>
                    <a:pt x="22" y="27"/>
                  </a:cubicBezTo>
                  <a:cubicBezTo>
                    <a:pt x="25" y="26"/>
                    <a:pt x="28" y="24"/>
                    <a:pt x="29" y="20"/>
                  </a:cubicBezTo>
                  <a:cubicBezTo>
                    <a:pt x="30" y="17"/>
                    <a:pt x="31" y="14"/>
                    <a:pt x="30" y="11"/>
                  </a:cubicBezTo>
                  <a:cubicBezTo>
                    <a:pt x="29" y="9"/>
                    <a:pt x="27" y="6"/>
                    <a:pt x="24" y="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4" y="10"/>
                    <a:pt x="25" y="12"/>
                    <a:pt x="2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920583" y="2830996"/>
              <a:ext cx="117475" cy="112713"/>
            </a:xfrm>
            <a:custGeom>
              <a:avLst/>
              <a:gdLst>
                <a:gd name="T0" fmla="*/ 21 w 31"/>
                <a:gd name="T1" fmla="*/ 29 h 30"/>
                <a:gd name="T2" fmla="*/ 29 w 31"/>
                <a:gd name="T3" fmla="*/ 22 h 30"/>
                <a:gd name="T4" fmla="*/ 31 w 31"/>
                <a:gd name="T5" fmla="*/ 15 h 30"/>
                <a:gd name="T6" fmla="*/ 29 w 31"/>
                <a:gd name="T7" fmla="*/ 9 h 30"/>
                <a:gd name="T8" fmla="*/ 21 w 31"/>
                <a:gd name="T9" fmla="*/ 3 h 30"/>
                <a:gd name="T10" fmla="*/ 10 w 31"/>
                <a:gd name="T11" fmla="*/ 1 h 30"/>
                <a:gd name="T12" fmla="*/ 2 w 31"/>
                <a:gd name="T13" fmla="*/ 8 h 30"/>
                <a:gd name="T14" fmla="*/ 1 w 31"/>
                <a:gd name="T15" fmla="*/ 18 h 30"/>
                <a:gd name="T16" fmla="*/ 9 w 31"/>
                <a:gd name="T17" fmla="*/ 28 h 30"/>
                <a:gd name="T18" fmla="*/ 21 w 31"/>
                <a:gd name="T19" fmla="*/ 29 h 30"/>
                <a:gd name="T20" fmla="*/ 5 w 31"/>
                <a:gd name="T21" fmla="*/ 17 h 30"/>
                <a:gd name="T22" fmla="*/ 6 w 31"/>
                <a:gd name="T23" fmla="*/ 10 h 30"/>
                <a:gd name="T24" fmla="*/ 11 w 31"/>
                <a:gd name="T25" fmla="*/ 6 h 30"/>
                <a:gd name="T26" fmla="*/ 19 w 31"/>
                <a:gd name="T27" fmla="*/ 8 h 30"/>
                <a:gd name="T28" fmla="*/ 26 w 31"/>
                <a:gd name="T29" fmla="*/ 14 h 30"/>
                <a:gd name="T30" fmla="*/ 25 w 31"/>
                <a:gd name="T31" fmla="*/ 21 h 30"/>
                <a:gd name="T32" fmla="*/ 20 w 31"/>
                <a:gd name="T33" fmla="*/ 25 h 30"/>
                <a:gd name="T34" fmla="*/ 11 w 31"/>
                <a:gd name="T35" fmla="*/ 23 h 30"/>
                <a:gd name="T36" fmla="*/ 5 w 31"/>
                <a:gd name="T37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0">
                  <a:moveTo>
                    <a:pt x="21" y="29"/>
                  </a:moveTo>
                  <a:cubicBezTo>
                    <a:pt x="24" y="28"/>
                    <a:pt x="27" y="26"/>
                    <a:pt x="29" y="22"/>
                  </a:cubicBezTo>
                  <a:cubicBezTo>
                    <a:pt x="30" y="20"/>
                    <a:pt x="31" y="18"/>
                    <a:pt x="31" y="15"/>
                  </a:cubicBezTo>
                  <a:cubicBezTo>
                    <a:pt x="31" y="13"/>
                    <a:pt x="30" y="11"/>
                    <a:pt x="29" y="9"/>
                  </a:cubicBezTo>
                  <a:cubicBezTo>
                    <a:pt x="27" y="7"/>
                    <a:pt x="25" y="5"/>
                    <a:pt x="21" y="3"/>
                  </a:cubicBezTo>
                  <a:cubicBezTo>
                    <a:pt x="17" y="1"/>
                    <a:pt x="14" y="0"/>
                    <a:pt x="10" y="1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2"/>
                    <a:pt x="0" y="15"/>
                    <a:pt x="1" y="18"/>
                  </a:cubicBezTo>
                  <a:cubicBezTo>
                    <a:pt x="2" y="22"/>
                    <a:pt x="4" y="25"/>
                    <a:pt x="9" y="28"/>
                  </a:cubicBezTo>
                  <a:cubicBezTo>
                    <a:pt x="13" y="30"/>
                    <a:pt x="17" y="30"/>
                    <a:pt x="21" y="29"/>
                  </a:cubicBezTo>
                  <a:close/>
                  <a:moveTo>
                    <a:pt x="5" y="17"/>
                  </a:moveTo>
                  <a:cubicBezTo>
                    <a:pt x="4" y="15"/>
                    <a:pt x="4" y="12"/>
                    <a:pt x="6" y="10"/>
                  </a:cubicBezTo>
                  <a:cubicBezTo>
                    <a:pt x="7" y="8"/>
                    <a:pt x="9" y="7"/>
                    <a:pt x="11" y="6"/>
                  </a:cubicBezTo>
                  <a:cubicBezTo>
                    <a:pt x="13" y="5"/>
                    <a:pt x="16" y="6"/>
                    <a:pt x="19" y="8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6"/>
                    <a:pt x="26" y="18"/>
                    <a:pt x="25" y="21"/>
                  </a:cubicBezTo>
                  <a:cubicBezTo>
                    <a:pt x="24" y="23"/>
                    <a:pt x="22" y="24"/>
                    <a:pt x="20" y="25"/>
                  </a:cubicBezTo>
                  <a:cubicBezTo>
                    <a:pt x="18" y="25"/>
                    <a:pt x="15" y="25"/>
                    <a:pt x="11" y="23"/>
                  </a:cubicBezTo>
                  <a:cubicBezTo>
                    <a:pt x="8" y="21"/>
                    <a:pt x="6" y="19"/>
                    <a:pt x="5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31696" y="2756384"/>
              <a:ext cx="142875" cy="90488"/>
            </a:xfrm>
            <a:custGeom>
              <a:avLst/>
              <a:gdLst>
                <a:gd name="T0" fmla="*/ 90 w 90"/>
                <a:gd name="T1" fmla="*/ 47 h 57"/>
                <a:gd name="T2" fmla="*/ 7 w 90"/>
                <a:gd name="T3" fmla="*/ 0 h 57"/>
                <a:gd name="T4" fmla="*/ 0 w 90"/>
                <a:gd name="T5" fmla="*/ 9 h 57"/>
                <a:gd name="T6" fmla="*/ 83 w 90"/>
                <a:gd name="T7" fmla="*/ 57 h 57"/>
                <a:gd name="T8" fmla="*/ 90 w 90"/>
                <a:gd name="T9" fmla="*/ 47 h 57"/>
                <a:gd name="T10" fmla="*/ 90 w 90"/>
                <a:gd name="T11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7">
                  <a:moveTo>
                    <a:pt x="90" y="47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83" y="57"/>
                  </a:lnTo>
                  <a:lnTo>
                    <a:pt x="90" y="47"/>
                  </a:lnTo>
                  <a:lnTo>
                    <a:pt x="9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961858" y="2707171"/>
              <a:ext cx="139700" cy="93663"/>
            </a:xfrm>
            <a:custGeom>
              <a:avLst/>
              <a:gdLst>
                <a:gd name="T0" fmla="*/ 88 w 88"/>
                <a:gd name="T1" fmla="*/ 50 h 59"/>
                <a:gd name="T2" fmla="*/ 7 w 88"/>
                <a:gd name="T3" fmla="*/ 0 h 59"/>
                <a:gd name="T4" fmla="*/ 0 w 88"/>
                <a:gd name="T5" fmla="*/ 9 h 59"/>
                <a:gd name="T6" fmla="*/ 81 w 88"/>
                <a:gd name="T7" fmla="*/ 59 h 59"/>
                <a:gd name="T8" fmla="*/ 88 w 88"/>
                <a:gd name="T9" fmla="*/ 50 h 59"/>
                <a:gd name="T10" fmla="*/ 88 w 88"/>
                <a:gd name="T1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59">
                  <a:moveTo>
                    <a:pt x="88" y="5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81" y="59"/>
                  </a:lnTo>
                  <a:lnTo>
                    <a:pt x="88" y="50"/>
                  </a:lnTo>
                  <a:lnTo>
                    <a:pt x="8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1041233" y="2632559"/>
              <a:ext cx="131763" cy="123825"/>
            </a:xfrm>
            <a:custGeom>
              <a:avLst/>
              <a:gdLst>
                <a:gd name="T0" fmla="*/ 32 w 35"/>
                <a:gd name="T1" fmla="*/ 17 h 33"/>
                <a:gd name="T2" fmla="*/ 35 w 35"/>
                <a:gd name="T3" fmla="*/ 13 h 33"/>
                <a:gd name="T4" fmla="*/ 32 w 35"/>
                <a:gd name="T5" fmla="*/ 12 h 33"/>
                <a:gd name="T6" fmla="*/ 24 w 35"/>
                <a:gd name="T7" fmla="*/ 7 h 33"/>
                <a:gd name="T8" fmla="*/ 19 w 35"/>
                <a:gd name="T9" fmla="*/ 4 h 33"/>
                <a:gd name="T10" fmla="*/ 15 w 35"/>
                <a:gd name="T11" fmla="*/ 1 h 33"/>
                <a:gd name="T12" fmla="*/ 11 w 35"/>
                <a:gd name="T13" fmla="*/ 1 h 33"/>
                <a:gd name="T14" fmla="*/ 8 w 35"/>
                <a:gd name="T15" fmla="*/ 2 h 33"/>
                <a:gd name="T16" fmla="*/ 3 w 35"/>
                <a:gd name="T17" fmla="*/ 7 h 33"/>
                <a:gd name="T18" fmla="*/ 0 w 35"/>
                <a:gd name="T19" fmla="*/ 13 h 33"/>
                <a:gd name="T20" fmla="*/ 0 w 35"/>
                <a:gd name="T21" fmla="*/ 18 h 33"/>
                <a:gd name="T22" fmla="*/ 3 w 35"/>
                <a:gd name="T23" fmla="*/ 23 h 33"/>
                <a:gd name="T24" fmla="*/ 6 w 35"/>
                <a:gd name="T25" fmla="*/ 19 h 33"/>
                <a:gd name="T26" fmla="*/ 4 w 35"/>
                <a:gd name="T27" fmla="*/ 14 h 33"/>
                <a:gd name="T28" fmla="*/ 6 w 35"/>
                <a:gd name="T29" fmla="*/ 10 h 33"/>
                <a:gd name="T30" fmla="*/ 11 w 35"/>
                <a:gd name="T31" fmla="*/ 6 h 33"/>
                <a:gd name="T32" fmla="*/ 15 w 35"/>
                <a:gd name="T33" fmla="*/ 7 h 33"/>
                <a:gd name="T34" fmla="*/ 16 w 35"/>
                <a:gd name="T35" fmla="*/ 8 h 33"/>
                <a:gd name="T36" fmla="*/ 13 w 35"/>
                <a:gd name="T37" fmla="*/ 16 h 33"/>
                <a:gd name="T38" fmla="*/ 11 w 35"/>
                <a:gd name="T39" fmla="*/ 20 h 33"/>
                <a:gd name="T40" fmla="*/ 10 w 35"/>
                <a:gd name="T41" fmla="*/ 24 h 33"/>
                <a:gd name="T42" fmla="*/ 11 w 35"/>
                <a:gd name="T43" fmla="*/ 28 h 33"/>
                <a:gd name="T44" fmla="*/ 13 w 35"/>
                <a:gd name="T45" fmla="*/ 31 h 33"/>
                <a:gd name="T46" fmla="*/ 20 w 35"/>
                <a:gd name="T47" fmla="*/ 32 h 33"/>
                <a:gd name="T48" fmla="*/ 26 w 35"/>
                <a:gd name="T49" fmla="*/ 27 h 33"/>
                <a:gd name="T50" fmla="*/ 28 w 35"/>
                <a:gd name="T51" fmla="*/ 22 h 33"/>
                <a:gd name="T52" fmla="*/ 29 w 35"/>
                <a:gd name="T53" fmla="*/ 16 h 33"/>
                <a:gd name="T54" fmla="*/ 32 w 35"/>
                <a:gd name="T55" fmla="*/ 17 h 33"/>
                <a:gd name="T56" fmla="*/ 32 w 35"/>
                <a:gd name="T57" fmla="*/ 17 h 33"/>
                <a:gd name="T58" fmla="*/ 21 w 35"/>
                <a:gd name="T59" fmla="*/ 11 h 33"/>
                <a:gd name="T60" fmla="*/ 24 w 35"/>
                <a:gd name="T61" fmla="*/ 15 h 33"/>
                <a:gd name="T62" fmla="*/ 25 w 35"/>
                <a:gd name="T63" fmla="*/ 19 h 33"/>
                <a:gd name="T64" fmla="*/ 23 w 35"/>
                <a:gd name="T65" fmla="*/ 24 h 33"/>
                <a:gd name="T66" fmla="*/ 20 w 35"/>
                <a:gd name="T67" fmla="*/ 27 h 33"/>
                <a:gd name="T68" fmla="*/ 16 w 35"/>
                <a:gd name="T69" fmla="*/ 26 h 33"/>
                <a:gd name="T70" fmla="*/ 15 w 35"/>
                <a:gd name="T71" fmla="*/ 24 h 33"/>
                <a:gd name="T72" fmla="*/ 15 w 35"/>
                <a:gd name="T73" fmla="*/ 22 h 33"/>
                <a:gd name="T74" fmla="*/ 16 w 35"/>
                <a:gd name="T75" fmla="*/ 18 h 33"/>
                <a:gd name="T76" fmla="*/ 19 w 35"/>
                <a:gd name="T77" fmla="*/ 10 h 33"/>
                <a:gd name="T78" fmla="*/ 21 w 35"/>
                <a:gd name="T79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3">
                  <a:moveTo>
                    <a:pt x="32" y="1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0" y="12"/>
                    <a:pt x="28" y="10"/>
                    <a:pt x="24" y="7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1" y="1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6" y="3"/>
                    <a:pt x="5" y="5"/>
                    <a:pt x="3" y="7"/>
                  </a:cubicBezTo>
                  <a:cubicBezTo>
                    <a:pt x="2" y="9"/>
                    <a:pt x="1" y="11"/>
                    <a:pt x="0" y="13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1" y="19"/>
                    <a:pt x="2" y="21"/>
                    <a:pt x="3" y="23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7"/>
                    <a:pt x="4" y="16"/>
                    <a:pt x="4" y="14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8" y="7"/>
                    <a:pt x="9" y="6"/>
                    <a:pt x="11" y="6"/>
                  </a:cubicBezTo>
                  <a:cubicBezTo>
                    <a:pt x="12" y="6"/>
                    <a:pt x="14" y="6"/>
                    <a:pt x="15" y="7"/>
                  </a:cubicBezTo>
                  <a:cubicBezTo>
                    <a:pt x="15" y="7"/>
                    <a:pt x="16" y="7"/>
                    <a:pt x="16" y="8"/>
                  </a:cubicBezTo>
                  <a:cubicBezTo>
                    <a:pt x="16" y="10"/>
                    <a:pt x="15" y="13"/>
                    <a:pt x="13" y="16"/>
                  </a:cubicBezTo>
                  <a:cubicBezTo>
                    <a:pt x="12" y="18"/>
                    <a:pt x="11" y="19"/>
                    <a:pt x="11" y="20"/>
                  </a:cubicBezTo>
                  <a:cubicBezTo>
                    <a:pt x="10" y="21"/>
                    <a:pt x="10" y="23"/>
                    <a:pt x="10" y="24"/>
                  </a:cubicBezTo>
                  <a:cubicBezTo>
                    <a:pt x="10" y="25"/>
                    <a:pt x="10" y="27"/>
                    <a:pt x="11" y="28"/>
                  </a:cubicBezTo>
                  <a:cubicBezTo>
                    <a:pt x="11" y="29"/>
                    <a:pt x="12" y="30"/>
                    <a:pt x="13" y="31"/>
                  </a:cubicBezTo>
                  <a:cubicBezTo>
                    <a:pt x="15" y="32"/>
                    <a:pt x="17" y="33"/>
                    <a:pt x="20" y="32"/>
                  </a:cubicBezTo>
                  <a:cubicBezTo>
                    <a:pt x="22" y="32"/>
                    <a:pt x="24" y="30"/>
                    <a:pt x="26" y="27"/>
                  </a:cubicBezTo>
                  <a:cubicBezTo>
                    <a:pt x="27" y="26"/>
                    <a:pt x="28" y="24"/>
                    <a:pt x="28" y="22"/>
                  </a:cubicBezTo>
                  <a:cubicBezTo>
                    <a:pt x="29" y="21"/>
                    <a:pt x="29" y="19"/>
                    <a:pt x="29" y="16"/>
                  </a:cubicBezTo>
                  <a:cubicBezTo>
                    <a:pt x="30" y="17"/>
                    <a:pt x="31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lose/>
                  <a:moveTo>
                    <a:pt x="21" y="11"/>
                  </a:moveTo>
                  <a:cubicBezTo>
                    <a:pt x="23" y="12"/>
                    <a:pt x="24" y="14"/>
                    <a:pt x="24" y="15"/>
                  </a:cubicBezTo>
                  <a:cubicBezTo>
                    <a:pt x="25" y="16"/>
                    <a:pt x="26" y="18"/>
                    <a:pt x="25" y="19"/>
                  </a:cubicBezTo>
                  <a:cubicBezTo>
                    <a:pt x="25" y="21"/>
                    <a:pt x="25" y="23"/>
                    <a:pt x="23" y="24"/>
                  </a:cubicBezTo>
                  <a:cubicBezTo>
                    <a:pt x="22" y="26"/>
                    <a:pt x="21" y="27"/>
                    <a:pt x="20" y="27"/>
                  </a:cubicBezTo>
                  <a:cubicBezTo>
                    <a:pt x="19" y="27"/>
                    <a:pt x="17" y="27"/>
                    <a:pt x="16" y="26"/>
                  </a:cubicBezTo>
                  <a:cubicBezTo>
                    <a:pt x="16" y="26"/>
                    <a:pt x="15" y="25"/>
                    <a:pt x="15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5" y="21"/>
                    <a:pt x="15" y="20"/>
                    <a:pt x="16" y="18"/>
                  </a:cubicBezTo>
                  <a:cubicBezTo>
                    <a:pt x="18" y="15"/>
                    <a:pt x="19" y="12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1115846" y="2519846"/>
              <a:ext cx="146050" cy="157163"/>
            </a:xfrm>
            <a:custGeom>
              <a:avLst/>
              <a:gdLst>
                <a:gd name="T0" fmla="*/ 28 w 39"/>
                <a:gd name="T1" fmla="*/ 42 h 42"/>
                <a:gd name="T2" fmla="*/ 36 w 39"/>
                <a:gd name="T3" fmla="*/ 37 h 42"/>
                <a:gd name="T4" fmla="*/ 39 w 39"/>
                <a:gd name="T5" fmla="*/ 30 h 42"/>
                <a:gd name="T6" fmla="*/ 38 w 39"/>
                <a:gd name="T7" fmla="*/ 24 h 42"/>
                <a:gd name="T8" fmla="*/ 32 w 39"/>
                <a:gd name="T9" fmla="*/ 16 h 42"/>
                <a:gd name="T10" fmla="*/ 12 w 39"/>
                <a:gd name="T11" fmla="*/ 0 h 42"/>
                <a:gd name="T12" fmla="*/ 9 w 39"/>
                <a:gd name="T13" fmla="*/ 4 h 42"/>
                <a:gd name="T14" fmla="*/ 12 w 39"/>
                <a:gd name="T15" fmla="*/ 6 h 42"/>
                <a:gd name="T16" fmla="*/ 4 w 39"/>
                <a:gd name="T17" fmla="*/ 10 h 42"/>
                <a:gd name="T18" fmla="*/ 1 w 39"/>
                <a:gd name="T19" fmla="*/ 17 h 42"/>
                <a:gd name="T20" fmla="*/ 2 w 39"/>
                <a:gd name="T21" fmla="*/ 23 h 42"/>
                <a:gd name="T22" fmla="*/ 7 w 39"/>
                <a:gd name="T23" fmla="*/ 29 h 42"/>
                <a:gd name="T24" fmla="*/ 17 w 39"/>
                <a:gd name="T25" fmla="*/ 34 h 42"/>
                <a:gd name="T26" fmla="*/ 26 w 39"/>
                <a:gd name="T27" fmla="*/ 29 h 42"/>
                <a:gd name="T28" fmla="*/ 29 w 39"/>
                <a:gd name="T29" fmla="*/ 20 h 42"/>
                <a:gd name="T30" fmla="*/ 33 w 39"/>
                <a:gd name="T31" fmla="*/ 25 h 42"/>
                <a:gd name="T32" fmla="*/ 35 w 39"/>
                <a:gd name="T33" fmla="*/ 29 h 42"/>
                <a:gd name="T34" fmla="*/ 32 w 39"/>
                <a:gd name="T35" fmla="*/ 34 h 42"/>
                <a:gd name="T36" fmla="*/ 28 w 39"/>
                <a:gd name="T37" fmla="*/ 37 h 42"/>
                <a:gd name="T38" fmla="*/ 25 w 39"/>
                <a:gd name="T39" fmla="*/ 36 h 42"/>
                <a:gd name="T40" fmla="*/ 21 w 39"/>
                <a:gd name="T41" fmla="*/ 40 h 42"/>
                <a:gd name="T42" fmla="*/ 28 w 39"/>
                <a:gd name="T43" fmla="*/ 42 h 42"/>
                <a:gd name="T44" fmla="*/ 5 w 39"/>
                <a:gd name="T45" fmla="*/ 18 h 42"/>
                <a:gd name="T46" fmla="*/ 7 w 39"/>
                <a:gd name="T47" fmla="*/ 12 h 42"/>
                <a:gd name="T48" fmla="*/ 13 w 39"/>
                <a:gd name="T49" fmla="*/ 10 h 42"/>
                <a:gd name="T50" fmla="*/ 20 w 39"/>
                <a:gd name="T51" fmla="*/ 13 h 42"/>
                <a:gd name="T52" fmla="*/ 25 w 39"/>
                <a:gd name="T53" fmla="*/ 20 h 42"/>
                <a:gd name="T54" fmla="*/ 24 w 39"/>
                <a:gd name="T55" fmla="*/ 26 h 42"/>
                <a:gd name="T56" fmla="*/ 18 w 39"/>
                <a:gd name="T57" fmla="*/ 29 h 42"/>
                <a:gd name="T58" fmla="*/ 10 w 39"/>
                <a:gd name="T59" fmla="*/ 25 h 42"/>
                <a:gd name="T60" fmla="*/ 5 w 39"/>
                <a:gd name="T6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2">
                  <a:moveTo>
                    <a:pt x="28" y="42"/>
                  </a:moveTo>
                  <a:cubicBezTo>
                    <a:pt x="31" y="41"/>
                    <a:pt x="33" y="39"/>
                    <a:pt x="36" y="37"/>
                  </a:cubicBezTo>
                  <a:cubicBezTo>
                    <a:pt x="37" y="34"/>
                    <a:pt x="39" y="32"/>
                    <a:pt x="39" y="30"/>
                  </a:cubicBezTo>
                  <a:cubicBezTo>
                    <a:pt x="39" y="28"/>
                    <a:pt x="39" y="25"/>
                    <a:pt x="38" y="24"/>
                  </a:cubicBezTo>
                  <a:cubicBezTo>
                    <a:pt x="37" y="22"/>
                    <a:pt x="35" y="19"/>
                    <a:pt x="32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9" y="6"/>
                    <a:pt x="6" y="7"/>
                    <a:pt x="4" y="10"/>
                  </a:cubicBezTo>
                  <a:cubicBezTo>
                    <a:pt x="2" y="12"/>
                    <a:pt x="1" y="14"/>
                    <a:pt x="1" y="17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3" y="26"/>
                    <a:pt x="5" y="28"/>
                    <a:pt x="7" y="29"/>
                  </a:cubicBezTo>
                  <a:cubicBezTo>
                    <a:pt x="10" y="32"/>
                    <a:pt x="14" y="33"/>
                    <a:pt x="17" y="34"/>
                  </a:cubicBezTo>
                  <a:cubicBezTo>
                    <a:pt x="21" y="34"/>
                    <a:pt x="24" y="32"/>
                    <a:pt x="26" y="29"/>
                  </a:cubicBezTo>
                  <a:cubicBezTo>
                    <a:pt x="29" y="27"/>
                    <a:pt x="29" y="24"/>
                    <a:pt x="29" y="20"/>
                  </a:cubicBezTo>
                  <a:cubicBezTo>
                    <a:pt x="31" y="22"/>
                    <a:pt x="33" y="24"/>
                    <a:pt x="33" y="25"/>
                  </a:cubicBezTo>
                  <a:cubicBezTo>
                    <a:pt x="34" y="26"/>
                    <a:pt x="35" y="27"/>
                    <a:pt x="35" y="29"/>
                  </a:cubicBezTo>
                  <a:cubicBezTo>
                    <a:pt x="35" y="31"/>
                    <a:pt x="34" y="32"/>
                    <a:pt x="32" y="34"/>
                  </a:cubicBezTo>
                  <a:cubicBezTo>
                    <a:pt x="31" y="36"/>
                    <a:pt x="30" y="37"/>
                    <a:pt x="28" y="37"/>
                  </a:cubicBezTo>
                  <a:cubicBezTo>
                    <a:pt x="27" y="37"/>
                    <a:pt x="26" y="37"/>
                    <a:pt x="25" y="36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2"/>
                    <a:pt x="26" y="42"/>
                    <a:pt x="28" y="42"/>
                  </a:cubicBezTo>
                  <a:close/>
                  <a:moveTo>
                    <a:pt x="5" y="18"/>
                  </a:moveTo>
                  <a:cubicBezTo>
                    <a:pt x="5" y="16"/>
                    <a:pt x="6" y="14"/>
                    <a:pt x="7" y="12"/>
                  </a:cubicBezTo>
                  <a:cubicBezTo>
                    <a:pt x="8" y="11"/>
                    <a:pt x="10" y="10"/>
                    <a:pt x="13" y="10"/>
                  </a:cubicBezTo>
                  <a:cubicBezTo>
                    <a:pt x="15" y="10"/>
                    <a:pt x="18" y="11"/>
                    <a:pt x="20" y="13"/>
                  </a:cubicBezTo>
                  <a:cubicBezTo>
                    <a:pt x="23" y="15"/>
                    <a:pt x="25" y="18"/>
                    <a:pt x="25" y="20"/>
                  </a:cubicBezTo>
                  <a:cubicBezTo>
                    <a:pt x="26" y="22"/>
                    <a:pt x="25" y="24"/>
                    <a:pt x="24" y="26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6" y="29"/>
                    <a:pt x="13" y="28"/>
                    <a:pt x="10" y="25"/>
                  </a:cubicBezTo>
                  <a:cubicBezTo>
                    <a:pt x="7" y="23"/>
                    <a:pt x="6" y="21"/>
                    <a:pt x="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203158" y="2440471"/>
              <a:ext cx="115888" cy="112713"/>
            </a:xfrm>
            <a:custGeom>
              <a:avLst/>
              <a:gdLst>
                <a:gd name="T0" fmla="*/ 26 w 31"/>
                <a:gd name="T1" fmla="*/ 18 h 30"/>
                <a:gd name="T2" fmla="*/ 24 w 31"/>
                <a:gd name="T3" fmla="*/ 22 h 30"/>
                <a:gd name="T4" fmla="*/ 18 w 31"/>
                <a:gd name="T5" fmla="*/ 25 h 30"/>
                <a:gd name="T6" fmla="*/ 10 w 31"/>
                <a:gd name="T7" fmla="*/ 22 h 30"/>
                <a:gd name="T8" fmla="*/ 26 w 31"/>
                <a:gd name="T9" fmla="*/ 6 h 30"/>
                <a:gd name="T10" fmla="*/ 25 w 31"/>
                <a:gd name="T11" fmla="*/ 5 h 30"/>
                <a:gd name="T12" fmla="*/ 14 w 31"/>
                <a:gd name="T13" fmla="*/ 0 h 30"/>
                <a:gd name="T14" fmla="*/ 4 w 31"/>
                <a:gd name="T15" fmla="*/ 4 h 30"/>
                <a:gd name="T16" fmla="*/ 1 w 31"/>
                <a:gd name="T17" fmla="*/ 14 h 30"/>
                <a:gd name="T18" fmla="*/ 6 w 31"/>
                <a:gd name="T19" fmla="*/ 25 h 30"/>
                <a:gd name="T20" fmla="*/ 17 w 31"/>
                <a:gd name="T21" fmla="*/ 30 h 30"/>
                <a:gd name="T22" fmla="*/ 27 w 31"/>
                <a:gd name="T23" fmla="*/ 25 h 30"/>
                <a:gd name="T24" fmla="*/ 31 w 31"/>
                <a:gd name="T25" fmla="*/ 17 h 30"/>
                <a:gd name="T26" fmla="*/ 29 w 31"/>
                <a:gd name="T27" fmla="*/ 9 h 30"/>
                <a:gd name="T28" fmla="*/ 25 w 31"/>
                <a:gd name="T29" fmla="*/ 12 h 30"/>
                <a:gd name="T30" fmla="*/ 26 w 31"/>
                <a:gd name="T31" fmla="*/ 18 h 30"/>
                <a:gd name="T32" fmla="*/ 5 w 31"/>
                <a:gd name="T33" fmla="*/ 13 h 30"/>
                <a:gd name="T34" fmla="*/ 7 w 31"/>
                <a:gd name="T35" fmla="*/ 7 h 30"/>
                <a:gd name="T36" fmla="*/ 14 w 31"/>
                <a:gd name="T37" fmla="*/ 4 h 30"/>
                <a:gd name="T38" fmla="*/ 19 w 31"/>
                <a:gd name="T39" fmla="*/ 7 h 30"/>
                <a:gd name="T40" fmla="*/ 8 w 31"/>
                <a:gd name="T41" fmla="*/ 19 h 30"/>
                <a:gd name="T42" fmla="*/ 5 w 31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30">
                  <a:moveTo>
                    <a:pt x="26" y="18"/>
                  </a:moveTo>
                  <a:cubicBezTo>
                    <a:pt x="26" y="19"/>
                    <a:pt x="25" y="21"/>
                    <a:pt x="24" y="22"/>
                  </a:cubicBezTo>
                  <a:cubicBezTo>
                    <a:pt x="22" y="24"/>
                    <a:pt x="20" y="25"/>
                    <a:pt x="18" y="25"/>
                  </a:cubicBezTo>
                  <a:cubicBezTo>
                    <a:pt x="15" y="25"/>
                    <a:pt x="13" y="24"/>
                    <a:pt x="10" y="2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1" y="2"/>
                    <a:pt x="18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7"/>
                    <a:pt x="0" y="10"/>
                    <a:pt x="1" y="14"/>
                  </a:cubicBezTo>
                  <a:cubicBezTo>
                    <a:pt x="1" y="18"/>
                    <a:pt x="3" y="21"/>
                    <a:pt x="6" y="25"/>
                  </a:cubicBezTo>
                  <a:cubicBezTo>
                    <a:pt x="10" y="28"/>
                    <a:pt x="13" y="30"/>
                    <a:pt x="17" y="30"/>
                  </a:cubicBezTo>
                  <a:cubicBezTo>
                    <a:pt x="20" y="29"/>
                    <a:pt x="24" y="28"/>
                    <a:pt x="27" y="25"/>
                  </a:cubicBezTo>
                  <a:cubicBezTo>
                    <a:pt x="29" y="22"/>
                    <a:pt x="30" y="20"/>
                    <a:pt x="31" y="17"/>
                  </a:cubicBezTo>
                  <a:cubicBezTo>
                    <a:pt x="31" y="14"/>
                    <a:pt x="30" y="12"/>
                    <a:pt x="29" y="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4"/>
                    <a:pt x="26" y="16"/>
                    <a:pt x="26" y="18"/>
                  </a:cubicBezTo>
                  <a:close/>
                  <a:moveTo>
                    <a:pt x="5" y="13"/>
                  </a:moveTo>
                  <a:cubicBezTo>
                    <a:pt x="5" y="10"/>
                    <a:pt x="6" y="8"/>
                    <a:pt x="7" y="7"/>
                  </a:cubicBezTo>
                  <a:cubicBezTo>
                    <a:pt x="9" y="5"/>
                    <a:pt x="11" y="4"/>
                    <a:pt x="14" y="4"/>
                  </a:cubicBezTo>
                  <a:cubicBezTo>
                    <a:pt x="15" y="4"/>
                    <a:pt x="17" y="5"/>
                    <a:pt x="19" y="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7"/>
                    <a:pt x="5" y="15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280946" y="2346809"/>
              <a:ext cx="139700" cy="131763"/>
            </a:xfrm>
            <a:custGeom>
              <a:avLst/>
              <a:gdLst>
                <a:gd name="T0" fmla="*/ 23 w 37"/>
                <a:gd name="T1" fmla="*/ 32 h 35"/>
                <a:gd name="T2" fmla="*/ 12 w 37"/>
                <a:gd name="T3" fmla="*/ 20 h 35"/>
                <a:gd name="T4" fmla="*/ 9 w 37"/>
                <a:gd name="T5" fmla="*/ 13 h 35"/>
                <a:gd name="T6" fmla="*/ 12 w 37"/>
                <a:gd name="T7" fmla="*/ 8 h 35"/>
                <a:gd name="T8" fmla="*/ 15 w 37"/>
                <a:gd name="T9" fmla="*/ 6 h 35"/>
                <a:gd name="T10" fmla="*/ 18 w 37"/>
                <a:gd name="T11" fmla="*/ 6 h 35"/>
                <a:gd name="T12" fmla="*/ 22 w 37"/>
                <a:gd name="T13" fmla="*/ 9 h 35"/>
                <a:gd name="T14" fmla="*/ 33 w 37"/>
                <a:gd name="T15" fmla="*/ 22 h 35"/>
                <a:gd name="T16" fmla="*/ 37 w 37"/>
                <a:gd name="T17" fmla="*/ 19 h 35"/>
                <a:gd name="T18" fmla="*/ 25 w 37"/>
                <a:gd name="T19" fmla="*/ 6 h 35"/>
                <a:gd name="T20" fmla="*/ 22 w 37"/>
                <a:gd name="T21" fmla="*/ 2 h 35"/>
                <a:gd name="T22" fmla="*/ 18 w 37"/>
                <a:gd name="T23" fmla="*/ 1 h 35"/>
                <a:gd name="T24" fmla="*/ 14 w 37"/>
                <a:gd name="T25" fmla="*/ 1 h 35"/>
                <a:gd name="T26" fmla="*/ 10 w 37"/>
                <a:gd name="T27" fmla="*/ 4 h 35"/>
                <a:gd name="T28" fmla="*/ 6 w 37"/>
                <a:gd name="T29" fmla="*/ 13 h 35"/>
                <a:gd name="T30" fmla="*/ 3 w 37"/>
                <a:gd name="T31" fmla="*/ 10 h 35"/>
                <a:gd name="T32" fmla="*/ 0 w 37"/>
                <a:gd name="T33" fmla="*/ 13 h 35"/>
                <a:gd name="T34" fmla="*/ 19 w 37"/>
                <a:gd name="T35" fmla="*/ 35 h 35"/>
                <a:gd name="T36" fmla="*/ 23 w 37"/>
                <a:gd name="T37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23" y="32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0" y="17"/>
                    <a:pt x="9" y="15"/>
                    <a:pt x="9" y="13"/>
                  </a:cubicBezTo>
                  <a:cubicBezTo>
                    <a:pt x="9" y="11"/>
                    <a:pt x="10" y="9"/>
                    <a:pt x="12" y="8"/>
                  </a:cubicBezTo>
                  <a:cubicBezTo>
                    <a:pt x="13" y="7"/>
                    <a:pt x="14" y="6"/>
                    <a:pt x="15" y="6"/>
                  </a:cubicBezTo>
                  <a:cubicBezTo>
                    <a:pt x="16" y="6"/>
                    <a:pt x="17" y="6"/>
                    <a:pt x="18" y="6"/>
                  </a:cubicBezTo>
                  <a:cubicBezTo>
                    <a:pt x="19" y="7"/>
                    <a:pt x="20" y="8"/>
                    <a:pt x="22" y="9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4"/>
                    <a:pt x="22" y="3"/>
                    <a:pt x="22" y="2"/>
                  </a:cubicBezTo>
                  <a:cubicBezTo>
                    <a:pt x="21" y="1"/>
                    <a:pt x="19" y="1"/>
                    <a:pt x="18" y="1"/>
                  </a:cubicBezTo>
                  <a:cubicBezTo>
                    <a:pt x="17" y="0"/>
                    <a:pt x="15" y="1"/>
                    <a:pt x="14" y="1"/>
                  </a:cubicBezTo>
                  <a:cubicBezTo>
                    <a:pt x="12" y="2"/>
                    <a:pt x="11" y="2"/>
                    <a:pt x="10" y="4"/>
                  </a:cubicBezTo>
                  <a:cubicBezTo>
                    <a:pt x="7" y="6"/>
                    <a:pt x="5" y="10"/>
                    <a:pt x="6" y="1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3" y="32"/>
                    <a:pt x="23" y="32"/>
                    <a:pt x="23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1431758" y="2230921"/>
              <a:ext cx="123825" cy="160338"/>
            </a:xfrm>
            <a:custGeom>
              <a:avLst/>
              <a:gdLst>
                <a:gd name="T0" fmla="*/ 28 w 33"/>
                <a:gd name="T1" fmla="*/ 40 h 43"/>
                <a:gd name="T2" fmla="*/ 19 w 33"/>
                <a:gd name="T3" fmla="*/ 29 h 43"/>
                <a:gd name="T4" fmla="*/ 23 w 33"/>
                <a:gd name="T5" fmla="*/ 29 h 43"/>
                <a:gd name="T6" fmla="*/ 28 w 33"/>
                <a:gd name="T7" fmla="*/ 27 h 43"/>
                <a:gd name="T8" fmla="*/ 32 w 33"/>
                <a:gd name="T9" fmla="*/ 22 h 43"/>
                <a:gd name="T10" fmla="*/ 32 w 33"/>
                <a:gd name="T11" fmla="*/ 15 h 43"/>
                <a:gd name="T12" fmla="*/ 29 w 33"/>
                <a:gd name="T13" fmla="*/ 7 h 43"/>
                <a:gd name="T14" fmla="*/ 23 w 33"/>
                <a:gd name="T15" fmla="*/ 2 h 43"/>
                <a:gd name="T16" fmla="*/ 17 w 33"/>
                <a:gd name="T17" fmla="*/ 0 h 43"/>
                <a:gd name="T18" fmla="*/ 10 w 33"/>
                <a:gd name="T19" fmla="*/ 2 h 43"/>
                <a:gd name="T20" fmla="*/ 7 w 33"/>
                <a:gd name="T21" fmla="*/ 6 h 43"/>
                <a:gd name="T22" fmla="*/ 6 w 33"/>
                <a:gd name="T23" fmla="*/ 11 h 43"/>
                <a:gd name="T24" fmla="*/ 4 w 33"/>
                <a:gd name="T25" fmla="*/ 8 h 43"/>
                <a:gd name="T26" fmla="*/ 0 w 33"/>
                <a:gd name="T27" fmla="*/ 10 h 43"/>
                <a:gd name="T28" fmla="*/ 23 w 33"/>
                <a:gd name="T29" fmla="*/ 43 h 43"/>
                <a:gd name="T30" fmla="*/ 28 w 33"/>
                <a:gd name="T31" fmla="*/ 40 h 43"/>
                <a:gd name="T32" fmla="*/ 9 w 33"/>
                <a:gd name="T33" fmla="*/ 11 h 43"/>
                <a:gd name="T34" fmla="*/ 12 w 33"/>
                <a:gd name="T35" fmla="*/ 6 h 43"/>
                <a:gd name="T36" fmla="*/ 18 w 33"/>
                <a:gd name="T37" fmla="*/ 5 h 43"/>
                <a:gd name="T38" fmla="*/ 25 w 33"/>
                <a:gd name="T39" fmla="*/ 10 h 43"/>
                <a:gd name="T40" fmla="*/ 28 w 33"/>
                <a:gd name="T41" fmla="*/ 18 h 43"/>
                <a:gd name="T42" fmla="*/ 25 w 33"/>
                <a:gd name="T43" fmla="*/ 24 h 43"/>
                <a:gd name="T44" fmla="*/ 19 w 33"/>
                <a:gd name="T45" fmla="*/ 25 h 43"/>
                <a:gd name="T46" fmla="*/ 12 w 33"/>
                <a:gd name="T47" fmla="*/ 20 h 43"/>
                <a:gd name="T48" fmla="*/ 9 w 33"/>
                <a:gd name="T49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43">
                  <a:moveTo>
                    <a:pt x="28" y="40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21" y="29"/>
                    <a:pt x="22" y="29"/>
                    <a:pt x="23" y="29"/>
                  </a:cubicBezTo>
                  <a:cubicBezTo>
                    <a:pt x="25" y="29"/>
                    <a:pt x="26" y="28"/>
                    <a:pt x="28" y="27"/>
                  </a:cubicBezTo>
                  <a:cubicBezTo>
                    <a:pt x="30" y="26"/>
                    <a:pt x="31" y="24"/>
                    <a:pt x="32" y="22"/>
                  </a:cubicBezTo>
                  <a:cubicBezTo>
                    <a:pt x="33" y="20"/>
                    <a:pt x="33" y="17"/>
                    <a:pt x="32" y="15"/>
                  </a:cubicBezTo>
                  <a:cubicBezTo>
                    <a:pt x="32" y="12"/>
                    <a:pt x="31" y="10"/>
                    <a:pt x="29" y="7"/>
                  </a:cubicBezTo>
                  <a:cubicBezTo>
                    <a:pt x="27" y="5"/>
                    <a:pt x="26" y="3"/>
                    <a:pt x="23" y="2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4" y="0"/>
                    <a:pt x="12" y="1"/>
                    <a:pt x="10" y="2"/>
                  </a:cubicBezTo>
                  <a:cubicBezTo>
                    <a:pt x="9" y="3"/>
                    <a:pt x="8" y="5"/>
                    <a:pt x="7" y="6"/>
                  </a:cubicBezTo>
                  <a:cubicBezTo>
                    <a:pt x="6" y="7"/>
                    <a:pt x="6" y="9"/>
                    <a:pt x="6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8" y="40"/>
                    <a:pt x="28" y="40"/>
                    <a:pt x="28" y="40"/>
                  </a:cubicBezTo>
                  <a:close/>
                  <a:moveTo>
                    <a:pt x="9" y="11"/>
                  </a:moveTo>
                  <a:cubicBezTo>
                    <a:pt x="9" y="9"/>
                    <a:pt x="10" y="7"/>
                    <a:pt x="12" y="6"/>
                  </a:cubicBezTo>
                  <a:cubicBezTo>
                    <a:pt x="14" y="4"/>
                    <a:pt x="16" y="4"/>
                    <a:pt x="18" y="5"/>
                  </a:cubicBezTo>
                  <a:cubicBezTo>
                    <a:pt x="21" y="5"/>
                    <a:pt x="23" y="7"/>
                    <a:pt x="25" y="10"/>
                  </a:cubicBezTo>
                  <a:cubicBezTo>
                    <a:pt x="27" y="13"/>
                    <a:pt x="28" y="16"/>
                    <a:pt x="28" y="18"/>
                  </a:cubicBezTo>
                  <a:cubicBezTo>
                    <a:pt x="28" y="21"/>
                    <a:pt x="27" y="23"/>
                    <a:pt x="25" y="24"/>
                  </a:cubicBezTo>
                  <a:cubicBezTo>
                    <a:pt x="23" y="25"/>
                    <a:pt x="21" y="26"/>
                    <a:pt x="19" y="25"/>
                  </a:cubicBezTo>
                  <a:cubicBezTo>
                    <a:pt x="17" y="24"/>
                    <a:pt x="14" y="23"/>
                    <a:pt x="12" y="20"/>
                  </a:cubicBezTo>
                  <a:cubicBezTo>
                    <a:pt x="10" y="17"/>
                    <a:pt x="9" y="14"/>
                    <a:pt x="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1547646" y="2159484"/>
              <a:ext cx="112713" cy="115888"/>
            </a:xfrm>
            <a:custGeom>
              <a:avLst/>
              <a:gdLst>
                <a:gd name="T0" fmla="*/ 13 w 30"/>
                <a:gd name="T1" fmla="*/ 30 h 31"/>
                <a:gd name="T2" fmla="*/ 23 w 30"/>
                <a:gd name="T3" fmla="*/ 29 h 31"/>
                <a:gd name="T4" fmla="*/ 28 w 30"/>
                <a:gd name="T5" fmla="*/ 23 h 31"/>
                <a:gd name="T6" fmla="*/ 30 w 30"/>
                <a:gd name="T7" fmla="*/ 16 h 31"/>
                <a:gd name="T8" fmla="*/ 27 w 30"/>
                <a:gd name="T9" fmla="*/ 8 h 31"/>
                <a:gd name="T10" fmla="*/ 18 w 30"/>
                <a:gd name="T11" fmla="*/ 1 h 31"/>
                <a:gd name="T12" fmla="*/ 7 w 30"/>
                <a:gd name="T13" fmla="*/ 3 h 31"/>
                <a:gd name="T14" fmla="*/ 1 w 30"/>
                <a:gd name="T15" fmla="*/ 10 h 31"/>
                <a:gd name="T16" fmla="*/ 4 w 30"/>
                <a:gd name="T17" fmla="*/ 23 h 31"/>
                <a:gd name="T18" fmla="*/ 13 w 30"/>
                <a:gd name="T19" fmla="*/ 30 h 31"/>
                <a:gd name="T20" fmla="*/ 6 w 30"/>
                <a:gd name="T21" fmla="*/ 12 h 31"/>
                <a:gd name="T22" fmla="*/ 9 w 30"/>
                <a:gd name="T23" fmla="*/ 6 h 31"/>
                <a:gd name="T24" fmla="*/ 16 w 30"/>
                <a:gd name="T25" fmla="*/ 5 h 31"/>
                <a:gd name="T26" fmla="*/ 23 w 30"/>
                <a:gd name="T27" fmla="*/ 11 h 31"/>
                <a:gd name="T28" fmla="*/ 25 w 30"/>
                <a:gd name="T29" fmla="*/ 19 h 31"/>
                <a:gd name="T30" fmla="*/ 21 w 30"/>
                <a:gd name="T31" fmla="*/ 25 h 31"/>
                <a:gd name="T32" fmla="*/ 14 w 30"/>
                <a:gd name="T33" fmla="*/ 26 h 31"/>
                <a:gd name="T34" fmla="*/ 8 w 30"/>
                <a:gd name="T35" fmla="*/ 20 h 31"/>
                <a:gd name="T36" fmla="*/ 6 w 30"/>
                <a:gd name="T3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1">
                  <a:moveTo>
                    <a:pt x="13" y="30"/>
                  </a:moveTo>
                  <a:cubicBezTo>
                    <a:pt x="16" y="31"/>
                    <a:pt x="20" y="31"/>
                    <a:pt x="23" y="29"/>
                  </a:cubicBezTo>
                  <a:cubicBezTo>
                    <a:pt x="25" y="27"/>
                    <a:pt x="27" y="25"/>
                    <a:pt x="28" y="23"/>
                  </a:cubicBezTo>
                  <a:cubicBezTo>
                    <a:pt x="30" y="21"/>
                    <a:pt x="30" y="19"/>
                    <a:pt x="30" y="16"/>
                  </a:cubicBezTo>
                  <a:cubicBezTo>
                    <a:pt x="30" y="14"/>
                    <a:pt x="29" y="11"/>
                    <a:pt x="27" y="8"/>
                  </a:cubicBezTo>
                  <a:cubicBezTo>
                    <a:pt x="24" y="4"/>
                    <a:pt x="21" y="2"/>
                    <a:pt x="18" y="1"/>
                  </a:cubicBezTo>
                  <a:cubicBezTo>
                    <a:pt x="14" y="0"/>
                    <a:pt x="11" y="1"/>
                    <a:pt x="7" y="3"/>
                  </a:cubicBezTo>
                  <a:cubicBezTo>
                    <a:pt x="4" y="5"/>
                    <a:pt x="2" y="7"/>
                    <a:pt x="1" y="10"/>
                  </a:cubicBezTo>
                  <a:cubicBezTo>
                    <a:pt x="0" y="14"/>
                    <a:pt x="1" y="18"/>
                    <a:pt x="4" y="23"/>
                  </a:cubicBezTo>
                  <a:cubicBezTo>
                    <a:pt x="6" y="27"/>
                    <a:pt x="9" y="29"/>
                    <a:pt x="13" y="30"/>
                  </a:cubicBezTo>
                  <a:close/>
                  <a:moveTo>
                    <a:pt x="6" y="12"/>
                  </a:moveTo>
                  <a:cubicBezTo>
                    <a:pt x="6" y="9"/>
                    <a:pt x="7" y="7"/>
                    <a:pt x="9" y="6"/>
                  </a:cubicBezTo>
                  <a:cubicBezTo>
                    <a:pt x="12" y="5"/>
                    <a:pt x="14" y="5"/>
                    <a:pt x="16" y="5"/>
                  </a:cubicBezTo>
                  <a:cubicBezTo>
                    <a:pt x="19" y="6"/>
                    <a:pt x="21" y="8"/>
                    <a:pt x="23" y="11"/>
                  </a:cubicBezTo>
                  <a:cubicBezTo>
                    <a:pt x="25" y="14"/>
                    <a:pt x="25" y="17"/>
                    <a:pt x="25" y="19"/>
                  </a:cubicBezTo>
                  <a:cubicBezTo>
                    <a:pt x="24" y="22"/>
                    <a:pt x="23" y="24"/>
                    <a:pt x="21" y="25"/>
                  </a:cubicBezTo>
                  <a:cubicBezTo>
                    <a:pt x="19" y="26"/>
                    <a:pt x="17" y="27"/>
                    <a:pt x="14" y="26"/>
                  </a:cubicBezTo>
                  <a:cubicBezTo>
                    <a:pt x="12" y="25"/>
                    <a:pt x="10" y="23"/>
                    <a:pt x="8" y="20"/>
                  </a:cubicBezTo>
                  <a:cubicBezTo>
                    <a:pt x="6" y="17"/>
                    <a:pt x="5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1660358" y="2094396"/>
              <a:ext cx="109538" cy="120650"/>
            </a:xfrm>
            <a:custGeom>
              <a:avLst/>
              <a:gdLst>
                <a:gd name="T0" fmla="*/ 11 w 29"/>
                <a:gd name="T1" fmla="*/ 31 h 32"/>
                <a:gd name="T2" fmla="*/ 22 w 29"/>
                <a:gd name="T3" fmla="*/ 30 h 32"/>
                <a:gd name="T4" fmla="*/ 27 w 29"/>
                <a:gd name="T5" fmla="*/ 25 h 32"/>
                <a:gd name="T6" fmla="*/ 29 w 29"/>
                <a:gd name="T7" fmla="*/ 18 h 32"/>
                <a:gd name="T8" fmla="*/ 27 w 29"/>
                <a:gd name="T9" fmla="*/ 9 h 32"/>
                <a:gd name="T10" fmla="*/ 18 w 29"/>
                <a:gd name="T11" fmla="*/ 2 h 32"/>
                <a:gd name="T12" fmla="*/ 8 w 29"/>
                <a:gd name="T13" fmla="*/ 3 h 32"/>
                <a:gd name="T14" fmla="*/ 1 w 29"/>
                <a:gd name="T15" fmla="*/ 10 h 32"/>
                <a:gd name="T16" fmla="*/ 2 w 29"/>
                <a:gd name="T17" fmla="*/ 22 h 32"/>
                <a:gd name="T18" fmla="*/ 11 w 29"/>
                <a:gd name="T19" fmla="*/ 31 h 32"/>
                <a:gd name="T20" fmla="*/ 5 w 29"/>
                <a:gd name="T21" fmla="*/ 11 h 32"/>
                <a:gd name="T22" fmla="*/ 10 w 29"/>
                <a:gd name="T23" fmla="*/ 6 h 32"/>
                <a:gd name="T24" fmla="*/ 16 w 29"/>
                <a:gd name="T25" fmla="*/ 6 h 32"/>
                <a:gd name="T26" fmla="*/ 22 w 29"/>
                <a:gd name="T27" fmla="*/ 12 h 32"/>
                <a:gd name="T28" fmla="*/ 24 w 29"/>
                <a:gd name="T29" fmla="*/ 21 h 32"/>
                <a:gd name="T30" fmla="*/ 20 w 29"/>
                <a:gd name="T31" fmla="*/ 26 h 32"/>
                <a:gd name="T32" fmla="*/ 13 w 29"/>
                <a:gd name="T33" fmla="*/ 26 h 32"/>
                <a:gd name="T34" fmla="*/ 7 w 29"/>
                <a:gd name="T35" fmla="*/ 20 h 32"/>
                <a:gd name="T36" fmla="*/ 5 w 29"/>
                <a:gd name="T3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32">
                  <a:moveTo>
                    <a:pt x="11" y="31"/>
                  </a:moveTo>
                  <a:cubicBezTo>
                    <a:pt x="14" y="32"/>
                    <a:pt x="18" y="31"/>
                    <a:pt x="22" y="30"/>
                  </a:cubicBezTo>
                  <a:cubicBezTo>
                    <a:pt x="24" y="28"/>
                    <a:pt x="26" y="27"/>
                    <a:pt x="27" y="25"/>
                  </a:cubicBezTo>
                  <a:cubicBezTo>
                    <a:pt x="29" y="23"/>
                    <a:pt x="29" y="20"/>
                    <a:pt x="29" y="18"/>
                  </a:cubicBezTo>
                  <a:cubicBezTo>
                    <a:pt x="29" y="16"/>
                    <a:pt x="28" y="13"/>
                    <a:pt x="27" y="9"/>
                  </a:cubicBezTo>
                  <a:cubicBezTo>
                    <a:pt x="25" y="5"/>
                    <a:pt x="22" y="3"/>
                    <a:pt x="18" y="2"/>
                  </a:cubicBezTo>
                  <a:cubicBezTo>
                    <a:pt x="15" y="0"/>
                    <a:pt x="11" y="1"/>
                    <a:pt x="8" y="3"/>
                  </a:cubicBezTo>
                  <a:cubicBezTo>
                    <a:pt x="5" y="4"/>
                    <a:pt x="2" y="7"/>
                    <a:pt x="1" y="10"/>
                  </a:cubicBezTo>
                  <a:cubicBezTo>
                    <a:pt x="0" y="13"/>
                    <a:pt x="0" y="18"/>
                    <a:pt x="2" y="22"/>
                  </a:cubicBezTo>
                  <a:cubicBezTo>
                    <a:pt x="5" y="27"/>
                    <a:pt x="8" y="29"/>
                    <a:pt x="11" y="31"/>
                  </a:cubicBezTo>
                  <a:close/>
                  <a:moveTo>
                    <a:pt x="5" y="11"/>
                  </a:moveTo>
                  <a:cubicBezTo>
                    <a:pt x="6" y="9"/>
                    <a:pt x="7" y="7"/>
                    <a:pt x="10" y="6"/>
                  </a:cubicBezTo>
                  <a:cubicBezTo>
                    <a:pt x="12" y="5"/>
                    <a:pt x="14" y="5"/>
                    <a:pt x="16" y="6"/>
                  </a:cubicBezTo>
                  <a:cubicBezTo>
                    <a:pt x="19" y="7"/>
                    <a:pt x="21" y="9"/>
                    <a:pt x="22" y="12"/>
                  </a:cubicBezTo>
                  <a:cubicBezTo>
                    <a:pt x="24" y="15"/>
                    <a:pt x="25" y="18"/>
                    <a:pt x="24" y="21"/>
                  </a:cubicBezTo>
                  <a:cubicBezTo>
                    <a:pt x="23" y="23"/>
                    <a:pt x="22" y="25"/>
                    <a:pt x="20" y="26"/>
                  </a:cubicBezTo>
                  <a:cubicBezTo>
                    <a:pt x="18" y="27"/>
                    <a:pt x="15" y="27"/>
                    <a:pt x="13" y="26"/>
                  </a:cubicBezTo>
                  <a:cubicBezTo>
                    <a:pt x="11" y="25"/>
                    <a:pt x="9" y="23"/>
                    <a:pt x="7" y="20"/>
                  </a:cubicBezTo>
                  <a:cubicBezTo>
                    <a:pt x="5" y="17"/>
                    <a:pt x="5" y="14"/>
                    <a:pt x="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747671" y="2022959"/>
              <a:ext cx="77788" cy="147638"/>
            </a:xfrm>
            <a:custGeom>
              <a:avLst/>
              <a:gdLst>
                <a:gd name="T0" fmla="*/ 49 w 49"/>
                <a:gd name="T1" fmla="*/ 88 h 93"/>
                <a:gd name="T2" fmla="*/ 11 w 49"/>
                <a:gd name="T3" fmla="*/ 0 h 93"/>
                <a:gd name="T4" fmla="*/ 0 w 49"/>
                <a:gd name="T5" fmla="*/ 5 h 93"/>
                <a:gd name="T6" fmla="*/ 40 w 49"/>
                <a:gd name="T7" fmla="*/ 93 h 93"/>
                <a:gd name="T8" fmla="*/ 49 w 49"/>
                <a:gd name="T9" fmla="*/ 88 h 93"/>
                <a:gd name="T10" fmla="*/ 49 w 49"/>
                <a:gd name="T11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93">
                  <a:moveTo>
                    <a:pt x="49" y="88"/>
                  </a:moveTo>
                  <a:lnTo>
                    <a:pt x="11" y="0"/>
                  </a:lnTo>
                  <a:lnTo>
                    <a:pt x="0" y="5"/>
                  </a:lnTo>
                  <a:lnTo>
                    <a:pt x="40" y="93"/>
                  </a:lnTo>
                  <a:lnTo>
                    <a:pt x="49" y="88"/>
                  </a:lnTo>
                  <a:lnTo>
                    <a:pt x="49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1773071" y="3751746"/>
              <a:ext cx="1836738" cy="1385888"/>
            </a:xfrm>
            <a:custGeom>
              <a:avLst/>
              <a:gdLst>
                <a:gd name="T0" fmla="*/ 489 w 489"/>
                <a:gd name="T1" fmla="*/ 186 h 369"/>
                <a:gd name="T2" fmla="*/ 385 w 489"/>
                <a:gd name="T3" fmla="*/ 186 h 369"/>
                <a:gd name="T4" fmla="*/ 394 w 489"/>
                <a:gd name="T5" fmla="*/ 229 h 369"/>
                <a:gd name="T6" fmla="*/ 254 w 489"/>
                <a:gd name="T7" fmla="*/ 353 h 369"/>
                <a:gd name="T8" fmla="*/ 189 w 489"/>
                <a:gd name="T9" fmla="*/ 338 h 369"/>
                <a:gd name="T10" fmla="*/ 179 w 489"/>
                <a:gd name="T11" fmla="*/ 362 h 369"/>
                <a:gd name="T12" fmla="*/ 245 w 489"/>
                <a:gd name="T13" fmla="*/ 369 h 369"/>
                <a:gd name="T14" fmla="*/ 489 w 489"/>
                <a:gd name="T15" fmla="*/ 186 h 369"/>
                <a:gd name="T16" fmla="*/ 245 w 489"/>
                <a:gd name="T17" fmla="*/ 0 h 369"/>
                <a:gd name="T18" fmla="*/ 0 w 489"/>
                <a:gd name="T19" fmla="*/ 184 h 369"/>
                <a:gd name="T20" fmla="*/ 2 w 489"/>
                <a:gd name="T21" fmla="*/ 205 h 369"/>
                <a:gd name="T22" fmla="*/ 54 w 489"/>
                <a:gd name="T23" fmla="*/ 197 h 369"/>
                <a:gd name="T24" fmla="*/ 117 w 489"/>
                <a:gd name="T25" fmla="*/ 209 h 369"/>
                <a:gd name="T26" fmla="*/ 254 w 489"/>
                <a:gd name="T27" fmla="*/ 106 h 369"/>
                <a:gd name="T28" fmla="*/ 384 w 489"/>
                <a:gd name="T29" fmla="*/ 184 h 369"/>
                <a:gd name="T30" fmla="*/ 384 w 489"/>
                <a:gd name="T31" fmla="*/ 182 h 369"/>
                <a:gd name="T32" fmla="*/ 489 w 489"/>
                <a:gd name="T33" fmla="*/ 182 h 369"/>
                <a:gd name="T34" fmla="*/ 245 w 489"/>
                <a:gd name="T3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369">
                  <a:moveTo>
                    <a:pt x="489" y="186"/>
                  </a:moveTo>
                  <a:cubicBezTo>
                    <a:pt x="385" y="186"/>
                    <a:pt x="385" y="186"/>
                    <a:pt x="385" y="186"/>
                  </a:cubicBezTo>
                  <a:cubicBezTo>
                    <a:pt x="391" y="200"/>
                    <a:pt x="394" y="214"/>
                    <a:pt x="394" y="229"/>
                  </a:cubicBezTo>
                  <a:cubicBezTo>
                    <a:pt x="394" y="297"/>
                    <a:pt x="331" y="353"/>
                    <a:pt x="254" y="353"/>
                  </a:cubicBezTo>
                  <a:cubicBezTo>
                    <a:pt x="231" y="353"/>
                    <a:pt x="209" y="347"/>
                    <a:pt x="189" y="338"/>
                  </a:cubicBezTo>
                  <a:cubicBezTo>
                    <a:pt x="187" y="347"/>
                    <a:pt x="183" y="355"/>
                    <a:pt x="179" y="362"/>
                  </a:cubicBezTo>
                  <a:cubicBezTo>
                    <a:pt x="200" y="367"/>
                    <a:pt x="222" y="369"/>
                    <a:pt x="245" y="369"/>
                  </a:cubicBezTo>
                  <a:cubicBezTo>
                    <a:pt x="379" y="369"/>
                    <a:pt x="488" y="287"/>
                    <a:pt x="489" y="186"/>
                  </a:cubicBezTo>
                  <a:moveTo>
                    <a:pt x="245" y="0"/>
                  </a:moveTo>
                  <a:cubicBezTo>
                    <a:pt x="110" y="0"/>
                    <a:pt x="0" y="83"/>
                    <a:pt x="0" y="184"/>
                  </a:cubicBezTo>
                  <a:cubicBezTo>
                    <a:pt x="0" y="191"/>
                    <a:pt x="1" y="198"/>
                    <a:pt x="2" y="205"/>
                  </a:cubicBezTo>
                  <a:cubicBezTo>
                    <a:pt x="18" y="200"/>
                    <a:pt x="35" y="197"/>
                    <a:pt x="54" y="197"/>
                  </a:cubicBezTo>
                  <a:cubicBezTo>
                    <a:pt x="76" y="197"/>
                    <a:pt x="98" y="201"/>
                    <a:pt x="117" y="209"/>
                  </a:cubicBezTo>
                  <a:cubicBezTo>
                    <a:pt x="127" y="151"/>
                    <a:pt x="185" y="106"/>
                    <a:pt x="254" y="106"/>
                  </a:cubicBezTo>
                  <a:cubicBezTo>
                    <a:pt x="313" y="106"/>
                    <a:pt x="364" y="139"/>
                    <a:pt x="384" y="184"/>
                  </a:cubicBezTo>
                  <a:cubicBezTo>
                    <a:pt x="384" y="182"/>
                    <a:pt x="384" y="182"/>
                    <a:pt x="384" y="182"/>
                  </a:cubicBezTo>
                  <a:cubicBezTo>
                    <a:pt x="489" y="182"/>
                    <a:pt x="489" y="182"/>
                    <a:pt x="489" y="182"/>
                  </a:cubicBezTo>
                  <a:cubicBezTo>
                    <a:pt x="488" y="81"/>
                    <a:pt x="379" y="0"/>
                    <a:pt x="245" y="0"/>
                  </a:cubicBezTo>
                </a:path>
              </a:pathLst>
            </a:custGeom>
            <a:solidFill>
              <a:srgbClr val="93C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214521" y="4434371"/>
              <a:ext cx="395288" cy="15875"/>
            </a:xfrm>
            <a:custGeom>
              <a:avLst/>
              <a:gdLst>
                <a:gd name="T0" fmla="*/ 105 w 105"/>
                <a:gd name="T1" fmla="*/ 0 h 4"/>
                <a:gd name="T2" fmla="*/ 0 w 105"/>
                <a:gd name="T3" fmla="*/ 0 h 4"/>
                <a:gd name="T4" fmla="*/ 0 w 105"/>
                <a:gd name="T5" fmla="*/ 2 h 4"/>
                <a:gd name="T6" fmla="*/ 1 w 105"/>
                <a:gd name="T7" fmla="*/ 4 h 4"/>
                <a:gd name="T8" fmla="*/ 105 w 105"/>
                <a:gd name="T9" fmla="*/ 4 h 4"/>
                <a:gd name="T10" fmla="*/ 105 w 105"/>
                <a:gd name="T11" fmla="*/ 2 h 4"/>
                <a:gd name="T12" fmla="*/ 105 w 10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">
                  <a:moveTo>
                    <a:pt x="10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3"/>
                    <a:pt x="105" y="2"/>
                  </a:cubicBezTo>
                  <a:cubicBezTo>
                    <a:pt x="105" y="2"/>
                    <a:pt x="105" y="1"/>
                    <a:pt x="105" y="0"/>
                  </a:cubicBezTo>
                </a:path>
              </a:pathLst>
            </a:custGeom>
            <a:solidFill>
              <a:srgbClr val="93C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565233" y="3218346"/>
              <a:ext cx="2689225" cy="14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565233" y="3218346"/>
              <a:ext cx="2689225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232233" y="3153259"/>
              <a:ext cx="131763" cy="147638"/>
            </a:xfrm>
            <a:custGeom>
              <a:avLst/>
              <a:gdLst>
                <a:gd name="T0" fmla="*/ 0 w 83"/>
                <a:gd name="T1" fmla="*/ 93 h 93"/>
                <a:gd name="T2" fmla="*/ 83 w 83"/>
                <a:gd name="T3" fmla="*/ 45 h 93"/>
                <a:gd name="T4" fmla="*/ 0 w 83"/>
                <a:gd name="T5" fmla="*/ 0 h 93"/>
                <a:gd name="T6" fmla="*/ 0 w 83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93"/>
                  </a:moveTo>
                  <a:lnTo>
                    <a:pt x="83" y="45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5546558" y="5328134"/>
              <a:ext cx="395288" cy="22225"/>
            </a:xfrm>
            <a:prstGeom prst="rect">
              <a:avLst/>
            </a:prstGeom>
            <a:solidFill>
              <a:srgbClr val="2C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546558" y="5328134"/>
              <a:ext cx="395288" cy="22225"/>
            </a:xfrm>
            <a:custGeom>
              <a:avLst/>
              <a:gdLst>
                <a:gd name="T0" fmla="*/ 0 w 249"/>
                <a:gd name="T1" fmla="*/ 14 h 14"/>
                <a:gd name="T2" fmla="*/ 249 w 249"/>
                <a:gd name="T3" fmla="*/ 14 h 14"/>
                <a:gd name="T4" fmla="*/ 249 w 249"/>
                <a:gd name="T5" fmla="*/ 0 h 14"/>
                <a:gd name="T6" fmla="*/ 0 w 24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14">
                  <a:moveTo>
                    <a:pt x="0" y="14"/>
                  </a:moveTo>
                  <a:lnTo>
                    <a:pt x="249" y="14"/>
                  </a:lnTo>
                  <a:lnTo>
                    <a:pt x="24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5949783" y="5328134"/>
              <a:ext cx="1004888" cy="22225"/>
            </a:xfrm>
            <a:prstGeom prst="rect">
              <a:avLst/>
            </a:prstGeom>
            <a:solidFill>
              <a:srgbClr val="01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949783" y="5328134"/>
              <a:ext cx="1004888" cy="22225"/>
            </a:xfrm>
            <a:custGeom>
              <a:avLst/>
              <a:gdLst>
                <a:gd name="T0" fmla="*/ 0 w 633"/>
                <a:gd name="T1" fmla="*/ 14 h 14"/>
                <a:gd name="T2" fmla="*/ 633 w 633"/>
                <a:gd name="T3" fmla="*/ 14 h 14"/>
                <a:gd name="T4" fmla="*/ 633 w 633"/>
                <a:gd name="T5" fmla="*/ 0 h 14"/>
                <a:gd name="T6" fmla="*/ 0 w 6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14">
                  <a:moveTo>
                    <a:pt x="0" y="14"/>
                  </a:moveTo>
                  <a:lnTo>
                    <a:pt x="633" y="14"/>
                  </a:lnTo>
                  <a:lnTo>
                    <a:pt x="63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5535446" y="5253521"/>
              <a:ext cx="23813" cy="173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535446" y="5253521"/>
              <a:ext cx="23813" cy="173038"/>
            </a:xfrm>
            <a:custGeom>
              <a:avLst/>
              <a:gdLst>
                <a:gd name="T0" fmla="*/ 15 w 15"/>
                <a:gd name="T1" fmla="*/ 109 h 109"/>
                <a:gd name="T2" fmla="*/ 15 w 15"/>
                <a:gd name="T3" fmla="*/ 0 h 109"/>
                <a:gd name="T4" fmla="*/ 0 w 15"/>
                <a:gd name="T5" fmla="*/ 0 h 109"/>
                <a:gd name="T6" fmla="*/ 0 w 15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09">
                  <a:moveTo>
                    <a:pt x="15" y="109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5937083" y="5256696"/>
              <a:ext cx="23813" cy="1762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5937083" y="5256696"/>
              <a:ext cx="23813" cy="176213"/>
            </a:xfrm>
            <a:custGeom>
              <a:avLst/>
              <a:gdLst>
                <a:gd name="T0" fmla="*/ 15 w 15"/>
                <a:gd name="T1" fmla="*/ 111 h 111"/>
                <a:gd name="T2" fmla="*/ 15 w 15"/>
                <a:gd name="T3" fmla="*/ 0 h 111"/>
                <a:gd name="T4" fmla="*/ 0 w 15"/>
                <a:gd name="T5" fmla="*/ 0 h 111"/>
                <a:gd name="T6" fmla="*/ 0 w 15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1">
                  <a:moveTo>
                    <a:pt x="15" y="111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5546558" y="5020159"/>
              <a:ext cx="395288" cy="22225"/>
            </a:xfrm>
            <a:prstGeom prst="rect">
              <a:avLst/>
            </a:prstGeom>
            <a:solidFill>
              <a:srgbClr val="2C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5546558" y="5020159"/>
              <a:ext cx="395288" cy="22225"/>
            </a:xfrm>
            <a:custGeom>
              <a:avLst/>
              <a:gdLst>
                <a:gd name="T0" fmla="*/ 0 w 249"/>
                <a:gd name="T1" fmla="*/ 14 h 14"/>
                <a:gd name="T2" fmla="*/ 249 w 249"/>
                <a:gd name="T3" fmla="*/ 14 h 14"/>
                <a:gd name="T4" fmla="*/ 249 w 249"/>
                <a:gd name="T5" fmla="*/ 0 h 14"/>
                <a:gd name="T6" fmla="*/ 0 w 24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14">
                  <a:moveTo>
                    <a:pt x="0" y="14"/>
                  </a:moveTo>
                  <a:lnTo>
                    <a:pt x="249" y="14"/>
                  </a:lnTo>
                  <a:lnTo>
                    <a:pt x="24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5949783" y="5020159"/>
              <a:ext cx="1887538" cy="22225"/>
            </a:xfrm>
            <a:prstGeom prst="rect">
              <a:avLst/>
            </a:prstGeom>
            <a:solidFill>
              <a:srgbClr val="01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5949783" y="5020159"/>
              <a:ext cx="1887538" cy="22225"/>
            </a:xfrm>
            <a:custGeom>
              <a:avLst/>
              <a:gdLst>
                <a:gd name="T0" fmla="*/ 0 w 1189"/>
                <a:gd name="T1" fmla="*/ 14 h 14"/>
                <a:gd name="T2" fmla="*/ 1189 w 1189"/>
                <a:gd name="T3" fmla="*/ 14 h 14"/>
                <a:gd name="T4" fmla="*/ 1189 w 1189"/>
                <a:gd name="T5" fmla="*/ 0 h 14"/>
                <a:gd name="T6" fmla="*/ 0 w 11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9" h="14">
                  <a:moveTo>
                    <a:pt x="0" y="14"/>
                  </a:moveTo>
                  <a:lnTo>
                    <a:pt x="1189" y="14"/>
                  </a:lnTo>
                  <a:lnTo>
                    <a:pt x="11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5535446" y="4945546"/>
              <a:ext cx="23813" cy="1762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5535446" y="4945546"/>
              <a:ext cx="23813" cy="176213"/>
            </a:xfrm>
            <a:custGeom>
              <a:avLst/>
              <a:gdLst>
                <a:gd name="T0" fmla="*/ 15 w 15"/>
                <a:gd name="T1" fmla="*/ 111 h 111"/>
                <a:gd name="T2" fmla="*/ 15 w 15"/>
                <a:gd name="T3" fmla="*/ 0 h 111"/>
                <a:gd name="T4" fmla="*/ 0 w 15"/>
                <a:gd name="T5" fmla="*/ 0 h 111"/>
                <a:gd name="T6" fmla="*/ 0 w 15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1">
                  <a:moveTo>
                    <a:pt x="15" y="111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5937083" y="4953484"/>
              <a:ext cx="23813" cy="1714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5937083" y="4953484"/>
              <a:ext cx="23813" cy="171450"/>
            </a:xfrm>
            <a:custGeom>
              <a:avLst/>
              <a:gdLst>
                <a:gd name="T0" fmla="*/ 15 w 15"/>
                <a:gd name="T1" fmla="*/ 108 h 108"/>
                <a:gd name="T2" fmla="*/ 15 w 15"/>
                <a:gd name="T3" fmla="*/ 0 h 108"/>
                <a:gd name="T4" fmla="*/ 0 w 15"/>
                <a:gd name="T5" fmla="*/ 0 h 108"/>
                <a:gd name="T6" fmla="*/ 0 w 15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08">
                  <a:moveTo>
                    <a:pt x="15" y="10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5546558" y="5640871"/>
              <a:ext cx="395288" cy="22225"/>
            </a:xfrm>
            <a:prstGeom prst="rect">
              <a:avLst/>
            </a:prstGeom>
            <a:solidFill>
              <a:srgbClr val="2C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5546558" y="5640871"/>
              <a:ext cx="395288" cy="22225"/>
            </a:xfrm>
            <a:custGeom>
              <a:avLst/>
              <a:gdLst>
                <a:gd name="T0" fmla="*/ 0 w 249"/>
                <a:gd name="T1" fmla="*/ 14 h 14"/>
                <a:gd name="T2" fmla="*/ 249 w 249"/>
                <a:gd name="T3" fmla="*/ 14 h 14"/>
                <a:gd name="T4" fmla="*/ 249 w 249"/>
                <a:gd name="T5" fmla="*/ 0 h 14"/>
                <a:gd name="T6" fmla="*/ 0 w 24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14">
                  <a:moveTo>
                    <a:pt x="0" y="14"/>
                  </a:moveTo>
                  <a:lnTo>
                    <a:pt x="249" y="14"/>
                  </a:lnTo>
                  <a:lnTo>
                    <a:pt x="24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5513221" y="4494696"/>
              <a:ext cx="180975" cy="22225"/>
            </a:xfrm>
            <a:prstGeom prst="rect">
              <a:avLst/>
            </a:prstGeom>
            <a:solidFill>
              <a:srgbClr val="2C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5513221" y="4494696"/>
              <a:ext cx="180975" cy="22225"/>
            </a:xfrm>
            <a:custGeom>
              <a:avLst/>
              <a:gdLst>
                <a:gd name="T0" fmla="*/ 0 w 114"/>
                <a:gd name="T1" fmla="*/ 14 h 14"/>
                <a:gd name="T2" fmla="*/ 114 w 114"/>
                <a:gd name="T3" fmla="*/ 14 h 14"/>
                <a:gd name="T4" fmla="*/ 114 w 114"/>
                <a:gd name="T5" fmla="*/ 0 h 14"/>
                <a:gd name="T6" fmla="*/ 0 w 11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4">
                  <a:moveTo>
                    <a:pt x="0" y="14"/>
                  </a:moveTo>
                  <a:lnTo>
                    <a:pt x="114" y="14"/>
                  </a:lnTo>
                  <a:lnTo>
                    <a:pt x="11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5356058" y="4231171"/>
              <a:ext cx="338138" cy="23813"/>
            </a:xfrm>
            <a:prstGeom prst="rect">
              <a:avLst/>
            </a:prstGeom>
            <a:solidFill>
              <a:srgbClr val="2C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5356058" y="4231171"/>
              <a:ext cx="338138" cy="23813"/>
            </a:xfrm>
            <a:custGeom>
              <a:avLst/>
              <a:gdLst>
                <a:gd name="T0" fmla="*/ 0 w 213"/>
                <a:gd name="T1" fmla="*/ 15 h 15"/>
                <a:gd name="T2" fmla="*/ 213 w 213"/>
                <a:gd name="T3" fmla="*/ 15 h 15"/>
                <a:gd name="T4" fmla="*/ 213 w 213"/>
                <a:gd name="T5" fmla="*/ 0 h 15"/>
                <a:gd name="T6" fmla="*/ 0 w 213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5">
                  <a:moveTo>
                    <a:pt x="0" y="15"/>
                  </a:moveTo>
                  <a:lnTo>
                    <a:pt x="213" y="15"/>
                  </a:lnTo>
                  <a:lnTo>
                    <a:pt x="21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5284621" y="3969234"/>
              <a:ext cx="409575" cy="22225"/>
            </a:xfrm>
            <a:prstGeom prst="rect">
              <a:avLst/>
            </a:prstGeom>
            <a:solidFill>
              <a:srgbClr val="2C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5284621" y="3969234"/>
              <a:ext cx="409575" cy="22225"/>
            </a:xfrm>
            <a:custGeom>
              <a:avLst/>
              <a:gdLst>
                <a:gd name="T0" fmla="*/ 0 w 258"/>
                <a:gd name="T1" fmla="*/ 14 h 14"/>
                <a:gd name="T2" fmla="*/ 258 w 258"/>
                <a:gd name="T3" fmla="*/ 14 h 14"/>
                <a:gd name="T4" fmla="*/ 258 w 258"/>
                <a:gd name="T5" fmla="*/ 0 h 14"/>
                <a:gd name="T6" fmla="*/ 0 w 25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4">
                  <a:moveTo>
                    <a:pt x="0" y="14"/>
                  </a:moveTo>
                  <a:lnTo>
                    <a:pt x="258" y="14"/>
                  </a:lnTo>
                  <a:lnTo>
                    <a:pt x="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3214521" y="4434371"/>
              <a:ext cx="2039938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3214521" y="4434371"/>
              <a:ext cx="2039938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5232233" y="4367696"/>
              <a:ext cx="131763" cy="149225"/>
            </a:xfrm>
            <a:custGeom>
              <a:avLst/>
              <a:gdLst>
                <a:gd name="T0" fmla="*/ 0 w 83"/>
                <a:gd name="T1" fmla="*/ 94 h 94"/>
                <a:gd name="T2" fmla="*/ 83 w 83"/>
                <a:gd name="T3" fmla="*/ 47 h 94"/>
                <a:gd name="T4" fmla="*/ 0 w 83"/>
                <a:gd name="T5" fmla="*/ 0 h 94"/>
                <a:gd name="T6" fmla="*/ 0 w 83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4">
                  <a:moveTo>
                    <a:pt x="0" y="94"/>
                  </a:moveTo>
                  <a:lnTo>
                    <a:pt x="83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295358" y="5250346"/>
              <a:ext cx="2959100" cy="14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2295358" y="5250346"/>
              <a:ext cx="2959100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5232233" y="5182084"/>
              <a:ext cx="131763" cy="150813"/>
            </a:xfrm>
            <a:custGeom>
              <a:avLst/>
              <a:gdLst>
                <a:gd name="T0" fmla="*/ 0 w 83"/>
                <a:gd name="T1" fmla="*/ 95 h 95"/>
                <a:gd name="T2" fmla="*/ 83 w 83"/>
                <a:gd name="T3" fmla="*/ 47 h 95"/>
                <a:gd name="T4" fmla="*/ 0 w 83"/>
                <a:gd name="T5" fmla="*/ 0 h 95"/>
                <a:gd name="T6" fmla="*/ 0 w 83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5">
                  <a:moveTo>
                    <a:pt x="0" y="95"/>
                  </a:moveTo>
                  <a:lnTo>
                    <a:pt x="83" y="47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3752683" y="2297596"/>
              <a:ext cx="1501775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3752683" y="2297596"/>
              <a:ext cx="150177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5232233" y="2230921"/>
              <a:ext cx="131763" cy="149225"/>
            </a:xfrm>
            <a:custGeom>
              <a:avLst/>
              <a:gdLst>
                <a:gd name="T0" fmla="*/ 0 w 83"/>
                <a:gd name="T1" fmla="*/ 94 h 94"/>
                <a:gd name="T2" fmla="*/ 83 w 83"/>
                <a:gd name="T3" fmla="*/ 47 h 94"/>
                <a:gd name="T4" fmla="*/ 0 w 83"/>
                <a:gd name="T5" fmla="*/ 0 h 94"/>
                <a:gd name="T6" fmla="*/ 0 w 83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4">
                  <a:moveTo>
                    <a:pt x="0" y="94"/>
                  </a:moveTo>
                  <a:lnTo>
                    <a:pt x="83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503196" y="2703996"/>
              <a:ext cx="1066800" cy="1047750"/>
            </a:xfrm>
            <a:custGeom>
              <a:avLst/>
              <a:gdLst>
                <a:gd name="T0" fmla="*/ 144 w 284"/>
                <a:gd name="T1" fmla="*/ 0 h 279"/>
                <a:gd name="T2" fmla="*/ 5 w 284"/>
                <a:gd name="T3" fmla="*/ 149 h 279"/>
                <a:gd name="T4" fmla="*/ 135 w 284"/>
                <a:gd name="T5" fmla="*/ 279 h 279"/>
                <a:gd name="T6" fmla="*/ 144 w 284"/>
                <a:gd name="T7" fmla="*/ 279 h 279"/>
                <a:gd name="T8" fmla="*/ 284 w 284"/>
                <a:gd name="T9" fmla="*/ 141 h 279"/>
                <a:gd name="T10" fmla="*/ 283 w 284"/>
                <a:gd name="T11" fmla="*/ 141 h 279"/>
                <a:gd name="T12" fmla="*/ 283 w 284"/>
                <a:gd name="T13" fmla="*/ 137 h 279"/>
                <a:gd name="T14" fmla="*/ 284 w 284"/>
                <a:gd name="T15" fmla="*/ 137 h 279"/>
                <a:gd name="T16" fmla="*/ 283 w 284"/>
                <a:gd name="T17" fmla="*/ 130 h 279"/>
                <a:gd name="T18" fmla="*/ 153 w 284"/>
                <a:gd name="T19" fmla="*/ 0 h 279"/>
                <a:gd name="T20" fmla="*/ 144 w 284"/>
                <a:gd name="T2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79">
                  <a:moveTo>
                    <a:pt x="144" y="0"/>
                  </a:moveTo>
                  <a:cubicBezTo>
                    <a:pt x="64" y="0"/>
                    <a:pt x="0" y="67"/>
                    <a:pt x="5" y="149"/>
                  </a:cubicBezTo>
                  <a:cubicBezTo>
                    <a:pt x="9" y="218"/>
                    <a:pt x="66" y="274"/>
                    <a:pt x="135" y="279"/>
                  </a:cubicBezTo>
                  <a:cubicBezTo>
                    <a:pt x="138" y="279"/>
                    <a:pt x="141" y="279"/>
                    <a:pt x="144" y="279"/>
                  </a:cubicBezTo>
                  <a:cubicBezTo>
                    <a:pt x="221" y="279"/>
                    <a:pt x="283" y="218"/>
                    <a:pt x="284" y="141"/>
                  </a:cubicBezTo>
                  <a:cubicBezTo>
                    <a:pt x="283" y="141"/>
                    <a:pt x="283" y="141"/>
                    <a:pt x="283" y="141"/>
                  </a:cubicBezTo>
                  <a:cubicBezTo>
                    <a:pt x="283" y="137"/>
                    <a:pt x="283" y="137"/>
                    <a:pt x="283" y="137"/>
                  </a:cubicBezTo>
                  <a:cubicBezTo>
                    <a:pt x="284" y="137"/>
                    <a:pt x="284" y="137"/>
                    <a:pt x="284" y="137"/>
                  </a:cubicBezTo>
                  <a:cubicBezTo>
                    <a:pt x="284" y="135"/>
                    <a:pt x="284" y="133"/>
                    <a:pt x="283" y="130"/>
                  </a:cubicBezTo>
                  <a:cubicBezTo>
                    <a:pt x="279" y="61"/>
                    <a:pt x="223" y="5"/>
                    <a:pt x="153" y="0"/>
                  </a:cubicBezTo>
                  <a:cubicBezTo>
                    <a:pt x="150" y="0"/>
                    <a:pt x="147" y="0"/>
                    <a:pt x="144" y="0"/>
                  </a:cubicBezTo>
                </a:path>
              </a:pathLst>
            </a:custGeom>
            <a:solidFill>
              <a:srgbClr val="5FA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565233" y="3218346"/>
              <a:ext cx="4763" cy="14288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0 h 4"/>
                <a:gd name="T4" fmla="*/ 0 w 1"/>
                <a:gd name="T5" fmla="*/ 4 h 4"/>
                <a:gd name="T6" fmla="*/ 1 w 1"/>
                <a:gd name="T7" fmla="*/ 4 h 4"/>
                <a:gd name="T8" fmla="*/ 1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2"/>
                    <a:pt x="1" y="0"/>
                  </a:cubicBezTo>
                </a:path>
              </a:pathLst>
            </a:custGeom>
            <a:solidFill>
              <a:srgbClr val="3C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852446" y="3108809"/>
              <a:ext cx="471913" cy="26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C3M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798596" y="2080109"/>
              <a:ext cx="1047750" cy="1047750"/>
            </a:xfrm>
            <a:custGeom>
              <a:avLst/>
              <a:gdLst>
                <a:gd name="T0" fmla="*/ 140 w 279"/>
                <a:gd name="T1" fmla="*/ 0 h 279"/>
                <a:gd name="T2" fmla="*/ 0 w 279"/>
                <a:gd name="T3" fmla="*/ 140 h 279"/>
                <a:gd name="T4" fmla="*/ 140 w 279"/>
                <a:gd name="T5" fmla="*/ 279 h 279"/>
                <a:gd name="T6" fmla="*/ 279 w 279"/>
                <a:gd name="T7" fmla="*/ 140 h 279"/>
                <a:gd name="T8" fmla="*/ 256 w 279"/>
                <a:gd name="T9" fmla="*/ 62 h 279"/>
                <a:gd name="T10" fmla="*/ 254 w 279"/>
                <a:gd name="T11" fmla="*/ 62 h 279"/>
                <a:gd name="T12" fmla="*/ 254 w 279"/>
                <a:gd name="T13" fmla="*/ 60 h 279"/>
                <a:gd name="T14" fmla="*/ 140 w 279"/>
                <a:gd name="T1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279">
                  <a:moveTo>
                    <a:pt x="140" y="0"/>
                  </a:moveTo>
                  <a:cubicBezTo>
                    <a:pt x="63" y="0"/>
                    <a:pt x="0" y="63"/>
                    <a:pt x="0" y="140"/>
                  </a:cubicBezTo>
                  <a:cubicBezTo>
                    <a:pt x="0" y="217"/>
                    <a:pt x="63" y="279"/>
                    <a:pt x="140" y="279"/>
                  </a:cubicBezTo>
                  <a:cubicBezTo>
                    <a:pt x="217" y="279"/>
                    <a:pt x="279" y="217"/>
                    <a:pt x="279" y="140"/>
                  </a:cubicBezTo>
                  <a:cubicBezTo>
                    <a:pt x="279" y="111"/>
                    <a:pt x="270" y="85"/>
                    <a:pt x="256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4" y="60"/>
                    <a:pt x="254" y="60"/>
                    <a:pt x="254" y="60"/>
                  </a:cubicBezTo>
                  <a:cubicBezTo>
                    <a:pt x="229" y="24"/>
                    <a:pt x="187" y="0"/>
                    <a:pt x="140" y="0"/>
                  </a:cubicBezTo>
                </a:path>
              </a:pathLst>
            </a:custGeom>
            <a:solidFill>
              <a:srgbClr val="1C8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752683" y="2305534"/>
              <a:ext cx="6350" cy="793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00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3098632" y="2484921"/>
              <a:ext cx="597570" cy="29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Intact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212808" y="4148621"/>
              <a:ext cx="1039813" cy="928688"/>
            </a:xfrm>
            <a:custGeom>
              <a:avLst/>
              <a:gdLst>
                <a:gd name="T0" fmla="*/ 137 w 277"/>
                <a:gd name="T1" fmla="*/ 0 h 247"/>
                <a:gd name="T2" fmla="*/ 0 w 277"/>
                <a:gd name="T3" fmla="*/ 103 h 247"/>
                <a:gd name="T4" fmla="*/ 76 w 277"/>
                <a:gd name="T5" fmla="*/ 205 h 247"/>
                <a:gd name="T6" fmla="*/ 72 w 277"/>
                <a:gd name="T7" fmla="*/ 232 h 247"/>
                <a:gd name="T8" fmla="*/ 137 w 277"/>
                <a:gd name="T9" fmla="*/ 247 h 247"/>
                <a:gd name="T10" fmla="*/ 277 w 277"/>
                <a:gd name="T11" fmla="*/ 123 h 247"/>
                <a:gd name="T12" fmla="*/ 268 w 277"/>
                <a:gd name="T13" fmla="*/ 80 h 247"/>
                <a:gd name="T14" fmla="*/ 267 w 277"/>
                <a:gd name="T15" fmla="*/ 80 h 247"/>
                <a:gd name="T16" fmla="*/ 267 w 277"/>
                <a:gd name="T17" fmla="*/ 78 h 247"/>
                <a:gd name="T18" fmla="*/ 137 w 277"/>
                <a:gd name="T1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" h="247">
                  <a:moveTo>
                    <a:pt x="137" y="0"/>
                  </a:moveTo>
                  <a:cubicBezTo>
                    <a:pt x="68" y="0"/>
                    <a:pt x="10" y="45"/>
                    <a:pt x="0" y="103"/>
                  </a:cubicBezTo>
                  <a:cubicBezTo>
                    <a:pt x="45" y="122"/>
                    <a:pt x="76" y="161"/>
                    <a:pt x="76" y="205"/>
                  </a:cubicBezTo>
                  <a:cubicBezTo>
                    <a:pt x="76" y="215"/>
                    <a:pt x="75" y="224"/>
                    <a:pt x="72" y="232"/>
                  </a:cubicBezTo>
                  <a:cubicBezTo>
                    <a:pt x="92" y="241"/>
                    <a:pt x="114" y="247"/>
                    <a:pt x="137" y="247"/>
                  </a:cubicBezTo>
                  <a:cubicBezTo>
                    <a:pt x="214" y="247"/>
                    <a:pt x="277" y="191"/>
                    <a:pt x="277" y="123"/>
                  </a:cubicBezTo>
                  <a:cubicBezTo>
                    <a:pt x="277" y="108"/>
                    <a:pt x="274" y="94"/>
                    <a:pt x="268" y="80"/>
                  </a:cubicBezTo>
                  <a:cubicBezTo>
                    <a:pt x="267" y="80"/>
                    <a:pt x="267" y="80"/>
                    <a:pt x="267" y="80"/>
                  </a:cubicBezTo>
                  <a:cubicBezTo>
                    <a:pt x="267" y="78"/>
                    <a:pt x="267" y="78"/>
                    <a:pt x="267" y="78"/>
                  </a:cubicBezTo>
                  <a:cubicBezTo>
                    <a:pt x="247" y="33"/>
                    <a:pt x="196" y="0"/>
                    <a:pt x="137" y="0"/>
                  </a:cubicBezTo>
                </a:path>
              </a:pathLst>
            </a:custGeom>
            <a:solidFill>
              <a:srgbClr val="62B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214521" y="4442309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3A7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41409" y="4494695"/>
              <a:ext cx="706473" cy="26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Pro-C3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450808" y="4521684"/>
              <a:ext cx="995363" cy="828675"/>
            </a:xfrm>
            <a:custGeom>
              <a:avLst/>
              <a:gdLst>
                <a:gd name="T0" fmla="*/ 88 w 265"/>
                <a:gd name="T1" fmla="*/ 0 h 221"/>
                <a:gd name="T2" fmla="*/ 0 w 265"/>
                <a:gd name="T3" fmla="*/ 106 h 221"/>
                <a:gd name="T4" fmla="*/ 140 w 265"/>
                <a:gd name="T5" fmla="*/ 221 h 221"/>
                <a:gd name="T6" fmla="*/ 225 w 265"/>
                <a:gd name="T7" fmla="*/ 197 h 221"/>
                <a:gd name="T8" fmla="*/ 225 w 265"/>
                <a:gd name="T9" fmla="*/ 194 h 221"/>
                <a:gd name="T10" fmla="*/ 230 w 265"/>
                <a:gd name="T11" fmla="*/ 194 h 221"/>
                <a:gd name="T12" fmla="*/ 265 w 265"/>
                <a:gd name="T13" fmla="*/ 157 h 221"/>
                <a:gd name="T14" fmla="*/ 88 w 265"/>
                <a:gd name="T1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21">
                  <a:moveTo>
                    <a:pt x="88" y="0"/>
                  </a:moveTo>
                  <a:cubicBezTo>
                    <a:pt x="36" y="17"/>
                    <a:pt x="0" y="58"/>
                    <a:pt x="0" y="106"/>
                  </a:cubicBezTo>
                  <a:cubicBezTo>
                    <a:pt x="0" y="170"/>
                    <a:pt x="63" y="221"/>
                    <a:pt x="140" y="221"/>
                  </a:cubicBezTo>
                  <a:cubicBezTo>
                    <a:pt x="172" y="221"/>
                    <a:pt x="201" y="212"/>
                    <a:pt x="225" y="197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30" y="194"/>
                    <a:pt x="230" y="194"/>
                    <a:pt x="230" y="194"/>
                  </a:cubicBezTo>
                  <a:cubicBezTo>
                    <a:pt x="244" y="184"/>
                    <a:pt x="256" y="171"/>
                    <a:pt x="265" y="157"/>
                  </a:cubicBezTo>
                  <a:cubicBezTo>
                    <a:pt x="170" y="137"/>
                    <a:pt x="99" y="76"/>
                    <a:pt x="88" y="0"/>
                  </a:cubicBezTo>
                </a:path>
              </a:pathLst>
            </a:custGeom>
            <a:solidFill>
              <a:srgbClr val="2F9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781008" y="4491521"/>
              <a:ext cx="701675" cy="619125"/>
            </a:xfrm>
            <a:custGeom>
              <a:avLst/>
              <a:gdLst>
                <a:gd name="T0" fmla="*/ 52 w 187"/>
                <a:gd name="T1" fmla="*/ 0 h 165"/>
                <a:gd name="T2" fmla="*/ 0 w 187"/>
                <a:gd name="T3" fmla="*/ 8 h 165"/>
                <a:gd name="T4" fmla="*/ 177 w 187"/>
                <a:gd name="T5" fmla="*/ 165 h 165"/>
                <a:gd name="T6" fmla="*/ 187 w 187"/>
                <a:gd name="T7" fmla="*/ 141 h 165"/>
                <a:gd name="T8" fmla="*/ 113 w 187"/>
                <a:gd name="T9" fmla="*/ 32 h 165"/>
                <a:gd name="T10" fmla="*/ 115 w 187"/>
                <a:gd name="T11" fmla="*/ 12 h 165"/>
                <a:gd name="T12" fmla="*/ 52 w 18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65">
                  <a:moveTo>
                    <a:pt x="52" y="0"/>
                  </a:moveTo>
                  <a:cubicBezTo>
                    <a:pt x="33" y="0"/>
                    <a:pt x="16" y="3"/>
                    <a:pt x="0" y="8"/>
                  </a:cubicBezTo>
                  <a:cubicBezTo>
                    <a:pt x="11" y="84"/>
                    <a:pt x="82" y="145"/>
                    <a:pt x="177" y="165"/>
                  </a:cubicBezTo>
                  <a:cubicBezTo>
                    <a:pt x="181" y="158"/>
                    <a:pt x="185" y="150"/>
                    <a:pt x="187" y="141"/>
                  </a:cubicBezTo>
                  <a:cubicBezTo>
                    <a:pt x="143" y="121"/>
                    <a:pt x="113" y="80"/>
                    <a:pt x="113" y="32"/>
                  </a:cubicBezTo>
                  <a:cubicBezTo>
                    <a:pt x="113" y="26"/>
                    <a:pt x="113" y="19"/>
                    <a:pt x="115" y="12"/>
                  </a:cubicBezTo>
                  <a:cubicBezTo>
                    <a:pt x="96" y="4"/>
                    <a:pt x="74" y="0"/>
                    <a:pt x="52" y="0"/>
                  </a:cubicBezTo>
                </a:path>
              </a:pathLst>
            </a:custGeom>
            <a:solidFill>
              <a:srgbClr val="5FA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95358" y="5250346"/>
              <a:ext cx="19050" cy="11113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</a:path>
              </a:pathLst>
            </a:custGeom>
            <a:solidFill>
              <a:srgbClr val="176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204871" y="4535971"/>
              <a:ext cx="293688" cy="484188"/>
            </a:xfrm>
            <a:custGeom>
              <a:avLst/>
              <a:gdLst>
                <a:gd name="T0" fmla="*/ 2 w 78"/>
                <a:gd name="T1" fmla="*/ 0 h 129"/>
                <a:gd name="T2" fmla="*/ 0 w 78"/>
                <a:gd name="T3" fmla="*/ 20 h 129"/>
                <a:gd name="T4" fmla="*/ 74 w 78"/>
                <a:gd name="T5" fmla="*/ 129 h 129"/>
                <a:gd name="T6" fmla="*/ 78 w 78"/>
                <a:gd name="T7" fmla="*/ 102 h 129"/>
                <a:gd name="T8" fmla="*/ 2 w 7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2" y="0"/>
                  </a:moveTo>
                  <a:cubicBezTo>
                    <a:pt x="0" y="7"/>
                    <a:pt x="0" y="14"/>
                    <a:pt x="0" y="20"/>
                  </a:cubicBezTo>
                  <a:cubicBezTo>
                    <a:pt x="0" y="68"/>
                    <a:pt x="30" y="109"/>
                    <a:pt x="74" y="129"/>
                  </a:cubicBezTo>
                  <a:cubicBezTo>
                    <a:pt x="77" y="121"/>
                    <a:pt x="78" y="112"/>
                    <a:pt x="78" y="102"/>
                  </a:cubicBezTo>
                  <a:cubicBezTo>
                    <a:pt x="78" y="58"/>
                    <a:pt x="47" y="19"/>
                    <a:pt x="2" y="0"/>
                  </a:cubicBezTo>
                </a:path>
              </a:pathLst>
            </a:custGeom>
            <a:solidFill>
              <a:srgbClr val="46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712747" y="5028096"/>
              <a:ext cx="642248" cy="26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PIIINP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5941846" y="4716946"/>
              <a:ext cx="1063898" cy="29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PIIINP-ab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7837321" y="2970696"/>
              <a:ext cx="406400" cy="22225"/>
            </a:xfrm>
            <a:prstGeom prst="rect">
              <a:avLst/>
            </a:prstGeom>
            <a:solidFill>
              <a:srgbClr val="2C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7837321" y="2970696"/>
              <a:ext cx="406400" cy="22225"/>
            </a:xfrm>
            <a:custGeom>
              <a:avLst/>
              <a:gdLst>
                <a:gd name="T0" fmla="*/ 256 w 256"/>
                <a:gd name="T1" fmla="*/ 0 h 14"/>
                <a:gd name="T2" fmla="*/ 0 w 256"/>
                <a:gd name="T3" fmla="*/ 0 h 14"/>
                <a:gd name="T4" fmla="*/ 0 w 256"/>
                <a:gd name="T5" fmla="*/ 14 h 14"/>
                <a:gd name="T6" fmla="*/ 256 w 256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14">
                  <a:moveTo>
                    <a:pt x="2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5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6967371" y="2970696"/>
              <a:ext cx="869950" cy="22225"/>
            </a:xfrm>
            <a:prstGeom prst="rect">
              <a:avLst/>
            </a:prstGeom>
            <a:solidFill>
              <a:srgbClr val="01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67371" y="2970696"/>
              <a:ext cx="869950" cy="22225"/>
            </a:xfrm>
            <a:custGeom>
              <a:avLst/>
              <a:gdLst>
                <a:gd name="T0" fmla="*/ 548 w 548"/>
                <a:gd name="T1" fmla="*/ 0 h 14"/>
                <a:gd name="T2" fmla="*/ 0 w 548"/>
                <a:gd name="T3" fmla="*/ 0 h 14"/>
                <a:gd name="T4" fmla="*/ 0 w 548"/>
                <a:gd name="T5" fmla="*/ 14 h 14"/>
                <a:gd name="T6" fmla="*/ 548 w 54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8" h="14">
                  <a:moveTo>
                    <a:pt x="548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548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8232608" y="2894496"/>
              <a:ext cx="22225" cy="1762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8232608" y="2894496"/>
              <a:ext cx="22225" cy="176213"/>
            </a:xfrm>
            <a:custGeom>
              <a:avLst/>
              <a:gdLst>
                <a:gd name="T0" fmla="*/ 14 w 14"/>
                <a:gd name="T1" fmla="*/ 111 h 111"/>
                <a:gd name="T2" fmla="*/ 14 w 14"/>
                <a:gd name="T3" fmla="*/ 0 h 111"/>
                <a:gd name="T4" fmla="*/ 0 w 14"/>
                <a:gd name="T5" fmla="*/ 0 h 111"/>
                <a:gd name="T6" fmla="*/ 0 w 1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1">
                  <a:moveTo>
                    <a:pt x="14" y="111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7826208" y="2902434"/>
              <a:ext cx="22225" cy="173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826208" y="2902434"/>
              <a:ext cx="22225" cy="173038"/>
            </a:xfrm>
            <a:custGeom>
              <a:avLst/>
              <a:gdLst>
                <a:gd name="T0" fmla="*/ 14 w 14"/>
                <a:gd name="T1" fmla="*/ 109 h 109"/>
                <a:gd name="T2" fmla="*/ 14 w 14"/>
                <a:gd name="T3" fmla="*/ 0 h 109"/>
                <a:gd name="T4" fmla="*/ 0 w 14"/>
                <a:gd name="T5" fmla="*/ 0 h 109"/>
                <a:gd name="T6" fmla="*/ 0 w 14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9">
                  <a:moveTo>
                    <a:pt x="14" y="109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7837321" y="2349984"/>
              <a:ext cx="406400" cy="22225"/>
            </a:xfrm>
            <a:prstGeom prst="rect">
              <a:avLst/>
            </a:prstGeom>
            <a:solidFill>
              <a:srgbClr val="2C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837321" y="2349984"/>
              <a:ext cx="406400" cy="22225"/>
            </a:xfrm>
            <a:custGeom>
              <a:avLst/>
              <a:gdLst>
                <a:gd name="T0" fmla="*/ 256 w 256"/>
                <a:gd name="T1" fmla="*/ 0 h 14"/>
                <a:gd name="T2" fmla="*/ 0 w 256"/>
                <a:gd name="T3" fmla="*/ 0 h 14"/>
                <a:gd name="T4" fmla="*/ 0 w 256"/>
                <a:gd name="T5" fmla="*/ 14 h 14"/>
                <a:gd name="T6" fmla="*/ 256 w 256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14">
                  <a:moveTo>
                    <a:pt x="2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5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5941846" y="2349984"/>
              <a:ext cx="1895475" cy="22225"/>
            </a:xfrm>
            <a:prstGeom prst="rect">
              <a:avLst/>
            </a:prstGeom>
            <a:solidFill>
              <a:srgbClr val="01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5941846" y="2349984"/>
              <a:ext cx="1895475" cy="22225"/>
            </a:xfrm>
            <a:custGeom>
              <a:avLst/>
              <a:gdLst>
                <a:gd name="T0" fmla="*/ 1194 w 1194"/>
                <a:gd name="T1" fmla="*/ 0 h 14"/>
                <a:gd name="T2" fmla="*/ 0 w 1194"/>
                <a:gd name="T3" fmla="*/ 0 h 14"/>
                <a:gd name="T4" fmla="*/ 0 w 1194"/>
                <a:gd name="T5" fmla="*/ 14 h 14"/>
                <a:gd name="T6" fmla="*/ 1194 w 1194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">
                  <a:moveTo>
                    <a:pt x="119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19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8232608" y="2275371"/>
              <a:ext cx="22225" cy="173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8232608" y="2275371"/>
              <a:ext cx="22225" cy="173038"/>
            </a:xfrm>
            <a:custGeom>
              <a:avLst/>
              <a:gdLst>
                <a:gd name="T0" fmla="*/ 14 w 14"/>
                <a:gd name="T1" fmla="*/ 109 h 109"/>
                <a:gd name="T2" fmla="*/ 14 w 14"/>
                <a:gd name="T3" fmla="*/ 0 h 109"/>
                <a:gd name="T4" fmla="*/ 0 w 14"/>
                <a:gd name="T5" fmla="*/ 0 h 109"/>
                <a:gd name="T6" fmla="*/ 0 w 14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9">
                  <a:moveTo>
                    <a:pt x="14" y="109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7826208" y="2278546"/>
              <a:ext cx="22225" cy="1762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7826208" y="2278546"/>
              <a:ext cx="22225" cy="176213"/>
            </a:xfrm>
            <a:custGeom>
              <a:avLst/>
              <a:gdLst>
                <a:gd name="T0" fmla="*/ 14 w 14"/>
                <a:gd name="T1" fmla="*/ 111 h 111"/>
                <a:gd name="T2" fmla="*/ 14 w 14"/>
                <a:gd name="T3" fmla="*/ 0 h 111"/>
                <a:gd name="T4" fmla="*/ 0 w 14"/>
                <a:gd name="T5" fmla="*/ 0 h 111"/>
                <a:gd name="T6" fmla="*/ 0 w 1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1">
                  <a:moveTo>
                    <a:pt x="14" y="111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5540208" y="2349984"/>
              <a:ext cx="401638" cy="22225"/>
            </a:xfrm>
            <a:prstGeom prst="rect">
              <a:avLst/>
            </a:prstGeom>
            <a:solidFill>
              <a:srgbClr val="2CB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540208" y="2349984"/>
              <a:ext cx="401638" cy="22225"/>
            </a:xfrm>
            <a:custGeom>
              <a:avLst/>
              <a:gdLst>
                <a:gd name="T0" fmla="*/ 253 w 253"/>
                <a:gd name="T1" fmla="*/ 0 h 14"/>
                <a:gd name="T2" fmla="*/ 0 w 253"/>
                <a:gd name="T3" fmla="*/ 0 h 14"/>
                <a:gd name="T4" fmla="*/ 0 w 253"/>
                <a:gd name="T5" fmla="*/ 14 h 14"/>
                <a:gd name="T6" fmla="*/ 253 w 25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14">
                  <a:moveTo>
                    <a:pt x="25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53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5930733" y="2275371"/>
              <a:ext cx="22225" cy="173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930733" y="2275371"/>
              <a:ext cx="22225" cy="173038"/>
            </a:xfrm>
            <a:custGeom>
              <a:avLst/>
              <a:gdLst>
                <a:gd name="T0" fmla="*/ 14 w 14"/>
                <a:gd name="T1" fmla="*/ 109 h 109"/>
                <a:gd name="T2" fmla="*/ 14 w 14"/>
                <a:gd name="T3" fmla="*/ 0 h 109"/>
                <a:gd name="T4" fmla="*/ 0 w 14"/>
                <a:gd name="T5" fmla="*/ 0 h 109"/>
                <a:gd name="T6" fmla="*/ 0 w 14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9">
                  <a:moveTo>
                    <a:pt x="14" y="109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5529096" y="2278546"/>
              <a:ext cx="22225" cy="1762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5529096" y="2278546"/>
              <a:ext cx="22225" cy="176213"/>
            </a:xfrm>
            <a:custGeom>
              <a:avLst/>
              <a:gdLst>
                <a:gd name="T0" fmla="*/ 14 w 14"/>
                <a:gd name="T1" fmla="*/ 111 h 111"/>
                <a:gd name="T2" fmla="*/ 14 w 14"/>
                <a:gd name="T3" fmla="*/ 0 h 111"/>
                <a:gd name="T4" fmla="*/ 0 w 14"/>
                <a:gd name="T5" fmla="*/ 0 h 111"/>
                <a:gd name="T6" fmla="*/ 0 w 1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1">
                  <a:moveTo>
                    <a:pt x="14" y="111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5941846" y="3518384"/>
              <a:ext cx="1133706" cy="29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Pro-C3-ab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6895932" y="2550010"/>
              <a:ext cx="670172" cy="29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C3-ab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2154534" y="3883883"/>
              <a:ext cx="1172799" cy="26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Procollagen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5611646" y="3675546"/>
              <a:ext cx="206375" cy="263525"/>
            </a:xfrm>
            <a:custGeom>
              <a:avLst/>
              <a:gdLst>
                <a:gd name="T0" fmla="*/ 53 w 55"/>
                <a:gd name="T1" fmla="*/ 11 h 70"/>
                <a:gd name="T2" fmla="*/ 45 w 55"/>
                <a:gd name="T3" fmla="*/ 29 h 70"/>
                <a:gd name="T4" fmla="*/ 48 w 55"/>
                <a:gd name="T5" fmla="*/ 58 h 70"/>
                <a:gd name="T6" fmla="*/ 49 w 55"/>
                <a:gd name="T7" fmla="*/ 64 h 70"/>
                <a:gd name="T8" fmla="*/ 48 w 55"/>
                <a:gd name="T9" fmla="*/ 67 h 70"/>
                <a:gd name="T10" fmla="*/ 45 w 55"/>
                <a:gd name="T11" fmla="*/ 70 h 70"/>
                <a:gd name="T12" fmla="*/ 41 w 55"/>
                <a:gd name="T13" fmla="*/ 69 h 70"/>
                <a:gd name="T14" fmla="*/ 38 w 55"/>
                <a:gd name="T15" fmla="*/ 66 h 70"/>
                <a:gd name="T16" fmla="*/ 36 w 55"/>
                <a:gd name="T17" fmla="*/ 59 h 70"/>
                <a:gd name="T18" fmla="*/ 34 w 55"/>
                <a:gd name="T19" fmla="*/ 36 h 70"/>
                <a:gd name="T20" fmla="*/ 14 w 55"/>
                <a:gd name="T21" fmla="*/ 49 h 70"/>
                <a:gd name="T22" fmla="*/ 11 w 55"/>
                <a:gd name="T23" fmla="*/ 51 h 70"/>
                <a:gd name="T24" fmla="*/ 9 w 55"/>
                <a:gd name="T25" fmla="*/ 52 h 70"/>
                <a:gd name="T26" fmla="*/ 6 w 55"/>
                <a:gd name="T27" fmla="*/ 53 h 70"/>
                <a:gd name="T28" fmla="*/ 4 w 55"/>
                <a:gd name="T29" fmla="*/ 52 h 70"/>
                <a:gd name="T30" fmla="*/ 1 w 55"/>
                <a:gd name="T31" fmla="*/ 49 h 70"/>
                <a:gd name="T32" fmla="*/ 1 w 55"/>
                <a:gd name="T33" fmla="*/ 45 h 70"/>
                <a:gd name="T34" fmla="*/ 3 w 55"/>
                <a:gd name="T35" fmla="*/ 42 h 70"/>
                <a:gd name="T36" fmla="*/ 8 w 55"/>
                <a:gd name="T37" fmla="*/ 39 h 70"/>
                <a:gd name="T38" fmla="*/ 33 w 55"/>
                <a:gd name="T39" fmla="*/ 24 h 70"/>
                <a:gd name="T40" fmla="*/ 41 w 55"/>
                <a:gd name="T41" fmla="*/ 5 h 70"/>
                <a:gd name="T42" fmla="*/ 46 w 55"/>
                <a:gd name="T43" fmla="*/ 1 h 70"/>
                <a:gd name="T44" fmla="*/ 51 w 55"/>
                <a:gd name="T45" fmla="*/ 1 h 70"/>
                <a:gd name="T46" fmla="*/ 54 w 55"/>
                <a:gd name="T47" fmla="*/ 5 h 70"/>
                <a:gd name="T48" fmla="*/ 53 w 55"/>
                <a:gd name="T4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70">
                  <a:moveTo>
                    <a:pt x="53" y="11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9" y="61"/>
                    <a:pt x="49" y="63"/>
                    <a:pt x="49" y="64"/>
                  </a:cubicBezTo>
                  <a:cubicBezTo>
                    <a:pt x="49" y="65"/>
                    <a:pt x="49" y="66"/>
                    <a:pt x="48" y="67"/>
                  </a:cubicBezTo>
                  <a:cubicBezTo>
                    <a:pt x="48" y="68"/>
                    <a:pt x="47" y="69"/>
                    <a:pt x="45" y="70"/>
                  </a:cubicBezTo>
                  <a:cubicBezTo>
                    <a:pt x="44" y="70"/>
                    <a:pt x="42" y="70"/>
                    <a:pt x="41" y="69"/>
                  </a:cubicBezTo>
                  <a:cubicBezTo>
                    <a:pt x="39" y="69"/>
                    <a:pt x="38" y="68"/>
                    <a:pt x="38" y="66"/>
                  </a:cubicBezTo>
                  <a:cubicBezTo>
                    <a:pt x="37" y="65"/>
                    <a:pt x="37" y="63"/>
                    <a:pt x="36" y="59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1" y="51"/>
                  </a:cubicBezTo>
                  <a:cubicBezTo>
                    <a:pt x="11" y="51"/>
                    <a:pt x="10" y="52"/>
                    <a:pt x="9" y="52"/>
                  </a:cubicBezTo>
                  <a:cubicBezTo>
                    <a:pt x="8" y="52"/>
                    <a:pt x="7" y="53"/>
                    <a:pt x="6" y="53"/>
                  </a:cubicBezTo>
                  <a:cubicBezTo>
                    <a:pt x="6" y="53"/>
                    <a:pt x="5" y="53"/>
                    <a:pt x="4" y="52"/>
                  </a:cubicBezTo>
                  <a:cubicBezTo>
                    <a:pt x="2" y="51"/>
                    <a:pt x="1" y="50"/>
                    <a:pt x="1" y="49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1" y="44"/>
                    <a:pt x="2" y="43"/>
                    <a:pt x="3" y="42"/>
                  </a:cubicBezTo>
                  <a:cubicBezTo>
                    <a:pt x="4" y="41"/>
                    <a:pt x="6" y="40"/>
                    <a:pt x="8" y="39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3"/>
                    <a:pt x="44" y="2"/>
                    <a:pt x="46" y="1"/>
                  </a:cubicBezTo>
                  <a:cubicBezTo>
                    <a:pt x="47" y="0"/>
                    <a:pt x="49" y="0"/>
                    <a:pt x="51" y="1"/>
                  </a:cubicBezTo>
                  <a:cubicBezTo>
                    <a:pt x="53" y="2"/>
                    <a:pt x="54" y="3"/>
                    <a:pt x="54" y="5"/>
                  </a:cubicBezTo>
                  <a:cubicBezTo>
                    <a:pt x="55" y="7"/>
                    <a:pt x="54" y="9"/>
                    <a:pt x="53" y="11"/>
                  </a:cubicBezTo>
                  <a:close/>
                </a:path>
              </a:pathLst>
            </a:custGeom>
            <a:solidFill>
              <a:srgbClr val="288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5611646" y="3969234"/>
              <a:ext cx="206375" cy="261938"/>
            </a:xfrm>
            <a:custGeom>
              <a:avLst/>
              <a:gdLst>
                <a:gd name="T0" fmla="*/ 53 w 55"/>
                <a:gd name="T1" fmla="*/ 10 h 70"/>
                <a:gd name="T2" fmla="*/ 45 w 55"/>
                <a:gd name="T3" fmla="*/ 29 h 70"/>
                <a:gd name="T4" fmla="*/ 48 w 55"/>
                <a:gd name="T5" fmla="*/ 57 h 70"/>
                <a:gd name="T6" fmla="*/ 49 w 55"/>
                <a:gd name="T7" fmla="*/ 63 h 70"/>
                <a:gd name="T8" fmla="*/ 48 w 55"/>
                <a:gd name="T9" fmla="*/ 67 h 70"/>
                <a:gd name="T10" fmla="*/ 45 w 55"/>
                <a:gd name="T11" fmla="*/ 69 h 70"/>
                <a:gd name="T12" fmla="*/ 41 w 55"/>
                <a:gd name="T13" fmla="*/ 69 h 70"/>
                <a:gd name="T14" fmla="*/ 38 w 55"/>
                <a:gd name="T15" fmla="*/ 66 h 70"/>
                <a:gd name="T16" fmla="*/ 36 w 55"/>
                <a:gd name="T17" fmla="*/ 59 h 70"/>
                <a:gd name="T18" fmla="*/ 34 w 55"/>
                <a:gd name="T19" fmla="*/ 36 h 70"/>
                <a:gd name="T20" fmla="*/ 14 w 55"/>
                <a:gd name="T21" fmla="*/ 48 h 70"/>
                <a:gd name="T22" fmla="*/ 11 w 55"/>
                <a:gd name="T23" fmla="*/ 50 h 70"/>
                <a:gd name="T24" fmla="*/ 9 w 55"/>
                <a:gd name="T25" fmla="*/ 51 h 70"/>
                <a:gd name="T26" fmla="*/ 6 w 55"/>
                <a:gd name="T27" fmla="*/ 52 h 70"/>
                <a:gd name="T28" fmla="*/ 4 w 55"/>
                <a:gd name="T29" fmla="*/ 51 h 70"/>
                <a:gd name="T30" fmla="*/ 1 w 55"/>
                <a:gd name="T31" fmla="*/ 48 h 70"/>
                <a:gd name="T32" fmla="*/ 1 w 55"/>
                <a:gd name="T33" fmla="*/ 44 h 70"/>
                <a:gd name="T34" fmla="*/ 3 w 55"/>
                <a:gd name="T35" fmla="*/ 42 h 70"/>
                <a:gd name="T36" fmla="*/ 8 w 55"/>
                <a:gd name="T37" fmla="*/ 38 h 70"/>
                <a:gd name="T38" fmla="*/ 33 w 55"/>
                <a:gd name="T39" fmla="*/ 23 h 70"/>
                <a:gd name="T40" fmla="*/ 41 w 55"/>
                <a:gd name="T41" fmla="*/ 5 h 70"/>
                <a:gd name="T42" fmla="*/ 46 w 55"/>
                <a:gd name="T43" fmla="*/ 0 h 70"/>
                <a:gd name="T44" fmla="*/ 51 w 55"/>
                <a:gd name="T45" fmla="*/ 1 h 70"/>
                <a:gd name="T46" fmla="*/ 54 w 55"/>
                <a:gd name="T47" fmla="*/ 4 h 70"/>
                <a:gd name="T48" fmla="*/ 53 w 55"/>
                <a:gd name="T4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70">
                  <a:moveTo>
                    <a:pt x="53" y="10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60"/>
                    <a:pt x="49" y="62"/>
                    <a:pt x="49" y="63"/>
                  </a:cubicBezTo>
                  <a:cubicBezTo>
                    <a:pt x="49" y="65"/>
                    <a:pt x="49" y="66"/>
                    <a:pt x="48" y="67"/>
                  </a:cubicBezTo>
                  <a:cubicBezTo>
                    <a:pt x="48" y="68"/>
                    <a:pt x="47" y="69"/>
                    <a:pt x="45" y="69"/>
                  </a:cubicBezTo>
                  <a:cubicBezTo>
                    <a:pt x="44" y="70"/>
                    <a:pt x="42" y="70"/>
                    <a:pt x="41" y="69"/>
                  </a:cubicBezTo>
                  <a:cubicBezTo>
                    <a:pt x="39" y="68"/>
                    <a:pt x="38" y="67"/>
                    <a:pt x="38" y="66"/>
                  </a:cubicBezTo>
                  <a:cubicBezTo>
                    <a:pt x="37" y="64"/>
                    <a:pt x="37" y="62"/>
                    <a:pt x="36" y="59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9"/>
                    <a:pt x="12" y="50"/>
                    <a:pt x="11" y="50"/>
                  </a:cubicBezTo>
                  <a:cubicBezTo>
                    <a:pt x="11" y="51"/>
                    <a:pt x="10" y="51"/>
                    <a:pt x="9" y="51"/>
                  </a:cubicBezTo>
                  <a:cubicBezTo>
                    <a:pt x="8" y="52"/>
                    <a:pt x="7" y="52"/>
                    <a:pt x="6" y="52"/>
                  </a:cubicBezTo>
                  <a:cubicBezTo>
                    <a:pt x="6" y="52"/>
                    <a:pt x="5" y="52"/>
                    <a:pt x="4" y="51"/>
                  </a:cubicBezTo>
                  <a:cubicBezTo>
                    <a:pt x="2" y="51"/>
                    <a:pt x="1" y="50"/>
                    <a:pt x="1" y="48"/>
                  </a:cubicBezTo>
                  <a:cubicBezTo>
                    <a:pt x="0" y="47"/>
                    <a:pt x="0" y="45"/>
                    <a:pt x="1" y="44"/>
                  </a:cubicBezTo>
                  <a:cubicBezTo>
                    <a:pt x="1" y="43"/>
                    <a:pt x="2" y="42"/>
                    <a:pt x="3" y="42"/>
                  </a:cubicBezTo>
                  <a:cubicBezTo>
                    <a:pt x="4" y="41"/>
                    <a:pt x="6" y="40"/>
                    <a:pt x="8" y="38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2"/>
                    <a:pt x="44" y="1"/>
                    <a:pt x="46" y="0"/>
                  </a:cubicBezTo>
                  <a:cubicBezTo>
                    <a:pt x="47" y="0"/>
                    <a:pt x="49" y="0"/>
                    <a:pt x="51" y="1"/>
                  </a:cubicBezTo>
                  <a:cubicBezTo>
                    <a:pt x="53" y="1"/>
                    <a:pt x="54" y="3"/>
                    <a:pt x="54" y="4"/>
                  </a:cubicBezTo>
                  <a:cubicBezTo>
                    <a:pt x="55" y="6"/>
                    <a:pt x="54" y="8"/>
                    <a:pt x="53" y="10"/>
                  </a:cubicBezTo>
                  <a:close/>
                </a:path>
              </a:pathLst>
            </a:custGeom>
            <a:solidFill>
              <a:srgbClr val="288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6800683" y="2707171"/>
              <a:ext cx="207963" cy="263525"/>
            </a:xfrm>
            <a:custGeom>
              <a:avLst/>
              <a:gdLst>
                <a:gd name="T0" fmla="*/ 1 w 55"/>
                <a:gd name="T1" fmla="*/ 4 h 70"/>
                <a:gd name="T2" fmla="*/ 4 w 55"/>
                <a:gd name="T3" fmla="*/ 1 h 70"/>
                <a:gd name="T4" fmla="*/ 9 w 55"/>
                <a:gd name="T5" fmla="*/ 0 h 70"/>
                <a:gd name="T6" fmla="*/ 13 w 55"/>
                <a:gd name="T7" fmla="*/ 5 h 70"/>
                <a:gd name="T8" fmla="*/ 22 w 55"/>
                <a:gd name="T9" fmla="*/ 23 h 70"/>
                <a:gd name="T10" fmla="*/ 47 w 55"/>
                <a:gd name="T11" fmla="*/ 38 h 70"/>
                <a:gd name="T12" fmla="*/ 52 w 55"/>
                <a:gd name="T13" fmla="*/ 42 h 70"/>
                <a:gd name="T14" fmla="*/ 54 w 55"/>
                <a:gd name="T15" fmla="*/ 44 h 70"/>
                <a:gd name="T16" fmla="*/ 54 w 55"/>
                <a:gd name="T17" fmla="*/ 48 h 70"/>
                <a:gd name="T18" fmla="*/ 51 w 55"/>
                <a:gd name="T19" fmla="*/ 51 h 70"/>
                <a:gd name="T20" fmla="*/ 48 w 55"/>
                <a:gd name="T21" fmla="*/ 52 h 70"/>
                <a:gd name="T22" fmla="*/ 46 w 55"/>
                <a:gd name="T23" fmla="*/ 51 h 70"/>
                <a:gd name="T24" fmla="*/ 43 w 55"/>
                <a:gd name="T25" fmla="*/ 50 h 70"/>
                <a:gd name="T26" fmla="*/ 40 w 55"/>
                <a:gd name="T27" fmla="*/ 48 h 70"/>
                <a:gd name="T28" fmla="*/ 21 w 55"/>
                <a:gd name="T29" fmla="*/ 36 h 70"/>
                <a:gd name="T30" fmla="*/ 18 w 55"/>
                <a:gd name="T31" fmla="*/ 59 h 70"/>
                <a:gd name="T32" fmla="*/ 17 w 55"/>
                <a:gd name="T33" fmla="*/ 66 h 70"/>
                <a:gd name="T34" fmla="*/ 14 w 55"/>
                <a:gd name="T35" fmla="*/ 69 h 70"/>
                <a:gd name="T36" fmla="*/ 10 w 55"/>
                <a:gd name="T37" fmla="*/ 69 h 70"/>
                <a:gd name="T38" fmla="*/ 6 w 55"/>
                <a:gd name="T39" fmla="*/ 67 h 70"/>
                <a:gd name="T40" fmla="*/ 6 w 55"/>
                <a:gd name="T41" fmla="*/ 63 h 70"/>
                <a:gd name="T42" fmla="*/ 6 w 55"/>
                <a:gd name="T43" fmla="*/ 57 h 70"/>
                <a:gd name="T44" fmla="*/ 10 w 55"/>
                <a:gd name="T45" fmla="*/ 29 h 70"/>
                <a:gd name="T46" fmla="*/ 2 w 55"/>
                <a:gd name="T47" fmla="*/ 10 h 70"/>
                <a:gd name="T48" fmla="*/ 1 w 55"/>
                <a:gd name="T4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70">
                  <a:moveTo>
                    <a:pt x="1" y="4"/>
                  </a:moveTo>
                  <a:cubicBezTo>
                    <a:pt x="1" y="3"/>
                    <a:pt x="2" y="1"/>
                    <a:pt x="4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1" y="1"/>
                    <a:pt x="12" y="2"/>
                    <a:pt x="13" y="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9" y="40"/>
                    <a:pt x="51" y="41"/>
                    <a:pt x="52" y="42"/>
                  </a:cubicBezTo>
                  <a:cubicBezTo>
                    <a:pt x="53" y="42"/>
                    <a:pt x="53" y="43"/>
                    <a:pt x="54" y="44"/>
                  </a:cubicBezTo>
                  <a:cubicBezTo>
                    <a:pt x="55" y="45"/>
                    <a:pt x="55" y="47"/>
                    <a:pt x="54" y="48"/>
                  </a:cubicBezTo>
                  <a:cubicBezTo>
                    <a:pt x="54" y="50"/>
                    <a:pt x="52" y="51"/>
                    <a:pt x="51" y="51"/>
                  </a:cubicBezTo>
                  <a:cubicBezTo>
                    <a:pt x="50" y="52"/>
                    <a:pt x="49" y="52"/>
                    <a:pt x="48" y="52"/>
                  </a:cubicBezTo>
                  <a:cubicBezTo>
                    <a:pt x="48" y="52"/>
                    <a:pt x="47" y="52"/>
                    <a:pt x="46" y="51"/>
                  </a:cubicBezTo>
                  <a:cubicBezTo>
                    <a:pt x="45" y="51"/>
                    <a:pt x="44" y="51"/>
                    <a:pt x="43" y="50"/>
                  </a:cubicBezTo>
                  <a:cubicBezTo>
                    <a:pt x="43" y="50"/>
                    <a:pt x="42" y="49"/>
                    <a:pt x="40" y="4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62"/>
                    <a:pt x="18" y="64"/>
                    <a:pt x="17" y="66"/>
                  </a:cubicBezTo>
                  <a:cubicBezTo>
                    <a:pt x="17" y="67"/>
                    <a:pt x="16" y="68"/>
                    <a:pt x="14" y="69"/>
                  </a:cubicBezTo>
                  <a:cubicBezTo>
                    <a:pt x="13" y="70"/>
                    <a:pt x="11" y="70"/>
                    <a:pt x="10" y="69"/>
                  </a:cubicBezTo>
                  <a:cubicBezTo>
                    <a:pt x="8" y="69"/>
                    <a:pt x="7" y="68"/>
                    <a:pt x="6" y="67"/>
                  </a:cubicBezTo>
                  <a:cubicBezTo>
                    <a:pt x="6" y="66"/>
                    <a:pt x="6" y="65"/>
                    <a:pt x="6" y="63"/>
                  </a:cubicBezTo>
                  <a:cubicBezTo>
                    <a:pt x="6" y="62"/>
                    <a:pt x="6" y="60"/>
                    <a:pt x="6" y="5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6"/>
                    <a:pt x="1" y="4"/>
                  </a:cubicBezTo>
                  <a:close/>
                </a:path>
              </a:pathLst>
            </a:custGeom>
            <a:solidFill>
              <a:srgbClr val="288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6967371" y="3248509"/>
              <a:ext cx="869950" cy="22225"/>
            </a:xfrm>
            <a:prstGeom prst="rect">
              <a:avLst/>
            </a:prstGeom>
            <a:solidFill>
              <a:srgbClr val="01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6967371" y="3248509"/>
              <a:ext cx="869950" cy="22225"/>
            </a:xfrm>
            <a:custGeom>
              <a:avLst/>
              <a:gdLst>
                <a:gd name="T0" fmla="*/ 548 w 548"/>
                <a:gd name="T1" fmla="*/ 0 h 14"/>
                <a:gd name="T2" fmla="*/ 0 w 548"/>
                <a:gd name="T3" fmla="*/ 0 h 14"/>
                <a:gd name="T4" fmla="*/ 0 w 548"/>
                <a:gd name="T5" fmla="*/ 14 h 14"/>
                <a:gd name="T6" fmla="*/ 548 w 54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8" h="14">
                  <a:moveTo>
                    <a:pt x="548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548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6800683" y="2981809"/>
              <a:ext cx="207963" cy="261938"/>
            </a:xfrm>
            <a:custGeom>
              <a:avLst/>
              <a:gdLst>
                <a:gd name="T0" fmla="*/ 1 w 55"/>
                <a:gd name="T1" fmla="*/ 5 h 70"/>
                <a:gd name="T2" fmla="*/ 4 w 55"/>
                <a:gd name="T3" fmla="*/ 1 h 70"/>
                <a:gd name="T4" fmla="*/ 9 w 55"/>
                <a:gd name="T5" fmla="*/ 1 h 70"/>
                <a:gd name="T6" fmla="*/ 13 w 55"/>
                <a:gd name="T7" fmla="*/ 5 h 70"/>
                <a:gd name="T8" fmla="*/ 22 w 55"/>
                <a:gd name="T9" fmla="*/ 24 h 70"/>
                <a:gd name="T10" fmla="*/ 47 w 55"/>
                <a:gd name="T11" fmla="*/ 39 h 70"/>
                <a:gd name="T12" fmla="*/ 52 w 55"/>
                <a:gd name="T13" fmla="*/ 42 h 70"/>
                <a:gd name="T14" fmla="*/ 54 w 55"/>
                <a:gd name="T15" fmla="*/ 45 h 70"/>
                <a:gd name="T16" fmla="*/ 54 w 55"/>
                <a:gd name="T17" fmla="*/ 49 h 70"/>
                <a:gd name="T18" fmla="*/ 51 w 55"/>
                <a:gd name="T19" fmla="*/ 52 h 70"/>
                <a:gd name="T20" fmla="*/ 48 w 55"/>
                <a:gd name="T21" fmla="*/ 52 h 70"/>
                <a:gd name="T22" fmla="*/ 46 w 55"/>
                <a:gd name="T23" fmla="*/ 52 h 70"/>
                <a:gd name="T24" fmla="*/ 43 w 55"/>
                <a:gd name="T25" fmla="*/ 51 h 70"/>
                <a:gd name="T26" fmla="*/ 40 w 55"/>
                <a:gd name="T27" fmla="*/ 49 h 70"/>
                <a:gd name="T28" fmla="*/ 21 w 55"/>
                <a:gd name="T29" fmla="*/ 36 h 70"/>
                <a:gd name="T30" fmla="*/ 18 w 55"/>
                <a:gd name="T31" fmla="*/ 59 h 70"/>
                <a:gd name="T32" fmla="*/ 17 w 55"/>
                <a:gd name="T33" fmla="*/ 66 h 70"/>
                <a:gd name="T34" fmla="*/ 14 w 55"/>
                <a:gd name="T35" fmla="*/ 69 h 70"/>
                <a:gd name="T36" fmla="*/ 10 w 55"/>
                <a:gd name="T37" fmla="*/ 70 h 70"/>
                <a:gd name="T38" fmla="*/ 6 w 55"/>
                <a:gd name="T39" fmla="*/ 67 h 70"/>
                <a:gd name="T40" fmla="*/ 6 w 55"/>
                <a:gd name="T41" fmla="*/ 64 h 70"/>
                <a:gd name="T42" fmla="*/ 6 w 55"/>
                <a:gd name="T43" fmla="*/ 58 h 70"/>
                <a:gd name="T44" fmla="*/ 10 w 55"/>
                <a:gd name="T45" fmla="*/ 29 h 70"/>
                <a:gd name="T46" fmla="*/ 2 w 55"/>
                <a:gd name="T47" fmla="*/ 11 h 70"/>
                <a:gd name="T48" fmla="*/ 1 w 55"/>
                <a:gd name="T4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70">
                  <a:moveTo>
                    <a:pt x="1" y="5"/>
                  </a:moveTo>
                  <a:cubicBezTo>
                    <a:pt x="1" y="3"/>
                    <a:pt x="2" y="2"/>
                    <a:pt x="4" y="1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1" y="1"/>
                    <a:pt x="12" y="3"/>
                    <a:pt x="13" y="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9" y="40"/>
                    <a:pt x="51" y="41"/>
                    <a:pt x="52" y="42"/>
                  </a:cubicBezTo>
                  <a:cubicBezTo>
                    <a:pt x="53" y="43"/>
                    <a:pt x="53" y="44"/>
                    <a:pt x="54" y="45"/>
                  </a:cubicBezTo>
                  <a:cubicBezTo>
                    <a:pt x="55" y="46"/>
                    <a:pt x="55" y="47"/>
                    <a:pt x="54" y="49"/>
                  </a:cubicBezTo>
                  <a:cubicBezTo>
                    <a:pt x="54" y="50"/>
                    <a:pt x="52" y="51"/>
                    <a:pt x="51" y="52"/>
                  </a:cubicBezTo>
                  <a:cubicBezTo>
                    <a:pt x="50" y="52"/>
                    <a:pt x="49" y="53"/>
                    <a:pt x="48" y="52"/>
                  </a:cubicBezTo>
                  <a:cubicBezTo>
                    <a:pt x="48" y="52"/>
                    <a:pt x="47" y="52"/>
                    <a:pt x="46" y="52"/>
                  </a:cubicBezTo>
                  <a:cubicBezTo>
                    <a:pt x="45" y="51"/>
                    <a:pt x="44" y="51"/>
                    <a:pt x="43" y="51"/>
                  </a:cubicBezTo>
                  <a:cubicBezTo>
                    <a:pt x="43" y="50"/>
                    <a:pt x="42" y="49"/>
                    <a:pt x="40" y="49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62"/>
                    <a:pt x="18" y="65"/>
                    <a:pt x="17" y="66"/>
                  </a:cubicBezTo>
                  <a:cubicBezTo>
                    <a:pt x="17" y="67"/>
                    <a:pt x="16" y="69"/>
                    <a:pt x="14" y="69"/>
                  </a:cubicBezTo>
                  <a:cubicBezTo>
                    <a:pt x="13" y="70"/>
                    <a:pt x="11" y="70"/>
                    <a:pt x="10" y="70"/>
                  </a:cubicBezTo>
                  <a:cubicBezTo>
                    <a:pt x="8" y="69"/>
                    <a:pt x="7" y="68"/>
                    <a:pt x="6" y="67"/>
                  </a:cubicBezTo>
                  <a:cubicBezTo>
                    <a:pt x="6" y="66"/>
                    <a:pt x="6" y="65"/>
                    <a:pt x="6" y="64"/>
                  </a:cubicBezTo>
                  <a:cubicBezTo>
                    <a:pt x="6" y="62"/>
                    <a:pt x="6" y="60"/>
                    <a:pt x="6" y="5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288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6967371" y="3496159"/>
              <a:ext cx="528638" cy="22225"/>
            </a:xfrm>
            <a:prstGeom prst="rect">
              <a:avLst/>
            </a:prstGeom>
            <a:solidFill>
              <a:srgbClr val="01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6967371" y="3496159"/>
              <a:ext cx="528638" cy="22225"/>
            </a:xfrm>
            <a:custGeom>
              <a:avLst/>
              <a:gdLst>
                <a:gd name="T0" fmla="*/ 333 w 333"/>
                <a:gd name="T1" fmla="*/ 0 h 14"/>
                <a:gd name="T2" fmla="*/ 0 w 333"/>
                <a:gd name="T3" fmla="*/ 0 h 14"/>
                <a:gd name="T4" fmla="*/ 0 w 333"/>
                <a:gd name="T5" fmla="*/ 14 h 14"/>
                <a:gd name="T6" fmla="*/ 333 w 3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3" h="14">
                  <a:moveTo>
                    <a:pt x="33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33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6800683" y="3285021"/>
              <a:ext cx="207963" cy="263525"/>
            </a:xfrm>
            <a:custGeom>
              <a:avLst/>
              <a:gdLst>
                <a:gd name="T0" fmla="*/ 1 w 55"/>
                <a:gd name="T1" fmla="*/ 4 h 70"/>
                <a:gd name="T2" fmla="*/ 4 w 55"/>
                <a:gd name="T3" fmla="*/ 0 h 70"/>
                <a:gd name="T4" fmla="*/ 9 w 55"/>
                <a:gd name="T5" fmla="*/ 0 h 70"/>
                <a:gd name="T6" fmla="*/ 13 w 55"/>
                <a:gd name="T7" fmla="*/ 5 h 70"/>
                <a:gd name="T8" fmla="*/ 22 w 55"/>
                <a:gd name="T9" fmla="*/ 23 h 70"/>
                <a:gd name="T10" fmla="*/ 47 w 55"/>
                <a:gd name="T11" fmla="*/ 38 h 70"/>
                <a:gd name="T12" fmla="*/ 52 w 55"/>
                <a:gd name="T13" fmla="*/ 41 h 70"/>
                <a:gd name="T14" fmla="*/ 54 w 55"/>
                <a:gd name="T15" fmla="*/ 44 h 70"/>
                <a:gd name="T16" fmla="*/ 54 w 55"/>
                <a:gd name="T17" fmla="*/ 48 h 70"/>
                <a:gd name="T18" fmla="*/ 51 w 55"/>
                <a:gd name="T19" fmla="*/ 51 h 70"/>
                <a:gd name="T20" fmla="*/ 48 w 55"/>
                <a:gd name="T21" fmla="*/ 52 h 70"/>
                <a:gd name="T22" fmla="*/ 46 w 55"/>
                <a:gd name="T23" fmla="*/ 51 h 70"/>
                <a:gd name="T24" fmla="*/ 43 w 55"/>
                <a:gd name="T25" fmla="*/ 50 h 70"/>
                <a:gd name="T26" fmla="*/ 40 w 55"/>
                <a:gd name="T27" fmla="*/ 48 h 70"/>
                <a:gd name="T28" fmla="*/ 21 w 55"/>
                <a:gd name="T29" fmla="*/ 36 h 70"/>
                <a:gd name="T30" fmla="*/ 18 w 55"/>
                <a:gd name="T31" fmla="*/ 58 h 70"/>
                <a:gd name="T32" fmla="*/ 17 w 55"/>
                <a:gd name="T33" fmla="*/ 66 h 70"/>
                <a:gd name="T34" fmla="*/ 14 w 55"/>
                <a:gd name="T35" fmla="*/ 69 h 70"/>
                <a:gd name="T36" fmla="*/ 10 w 55"/>
                <a:gd name="T37" fmla="*/ 69 h 70"/>
                <a:gd name="T38" fmla="*/ 6 w 55"/>
                <a:gd name="T39" fmla="*/ 66 h 70"/>
                <a:gd name="T40" fmla="*/ 6 w 55"/>
                <a:gd name="T41" fmla="*/ 63 h 70"/>
                <a:gd name="T42" fmla="*/ 6 w 55"/>
                <a:gd name="T43" fmla="*/ 57 h 70"/>
                <a:gd name="T44" fmla="*/ 10 w 55"/>
                <a:gd name="T45" fmla="*/ 29 h 70"/>
                <a:gd name="T46" fmla="*/ 2 w 55"/>
                <a:gd name="T47" fmla="*/ 10 h 70"/>
                <a:gd name="T48" fmla="*/ 1 w 55"/>
                <a:gd name="T4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70">
                  <a:moveTo>
                    <a:pt x="1" y="4"/>
                  </a:moveTo>
                  <a:cubicBezTo>
                    <a:pt x="1" y="3"/>
                    <a:pt x="2" y="1"/>
                    <a:pt x="4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1" y="1"/>
                    <a:pt x="12" y="2"/>
                    <a:pt x="13" y="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9" y="40"/>
                    <a:pt x="51" y="41"/>
                    <a:pt x="52" y="41"/>
                  </a:cubicBezTo>
                  <a:cubicBezTo>
                    <a:pt x="53" y="42"/>
                    <a:pt x="53" y="43"/>
                    <a:pt x="54" y="44"/>
                  </a:cubicBezTo>
                  <a:cubicBezTo>
                    <a:pt x="55" y="45"/>
                    <a:pt x="55" y="47"/>
                    <a:pt x="54" y="48"/>
                  </a:cubicBezTo>
                  <a:cubicBezTo>
                    <a:pt x="54" y="50"/>
                    <a:pt x="52" y="51"/>
                    <a:pt x="51" y="51"/>
                  </a:cubicBezTo>
                  <a:cubicBezTo>
                    <a:pt x="50" y="52"/>
                    <a:pt x="49" y="52"/>
                    <a:pt x="48" y="52"/>
                  </a:cubicBezTo>
                  <a:cubicBezTo>
                    <a:pt x="48" y="52"/>
                    <a:pt x="47" y="52"/>
                    <a:pt x="46" y="51"/>
                  </a:cubicBezTo>
                  <a:cubicBezTo>
                    <a:pt x="45" y="51"/>
                    <a:pt x="44" y="51"/>
                    <a:pt x="43" y="50"/>
                  </a:cubicBezTo>
                  <a:cubicBezTo>
                    <a:pt x="43" y="49"/>
                    <a:pt x="42" y="49"/>
                    <a:pt x="40" y="4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62"/>
                    <a:pt x="18" y="64"/>
                    <a:pt x="17" y="66"/>
                  </a:cubicBezTo>
                  <a:cubicBezTo>
                    <a:pt x="17" y="67"/>
                    <a:pt x="16" y="68"/>
                    <a:pt x="14" y="69"/>
                  </a:cubicBezTo>
                  <a:cubicBezTo>
                    <a:pt x="13" y="70"/>
                    <a:pt x="11" y="70"/>
                    <a:pt x="10" y="69"/>
                  </a:cubicBezTo>
                  <a:cubicBezTo>
                    <a:pt x="8" y="69"/>
                    <a:pt x="7" y="68"/>
                    <a:pt x="6" y="66"/>
                  </a:cubicBezTo>
                  <a:cubicBezTo>
                    <a:pt x="6" y="66"/>
                    <a:pt x="6" y="65"/>
                    <a:pt x="6" y="63"/>
                  </a:cubicBezTo>
                  <a:cubicBezTo>
                    <a:pt x="6" y="62"/>
                    <a:pt x="6" y="60"/>
                    <a:pt x="6" y="57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6"/>
                    <a:pt x="1" y="4"/>
                  </a:cubicBezTo>
                  <a:close/>
                </a:path>
              </a:pathLst>
            </a:custGeom>
            <a:solidFill>
              <a:srgbClr val="288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5611646" y="4254984"/>
              <a:ext cx="206375" cy="261938"/>
            </a:xfrm>
            <a:custGeom>
              <a:avLst/>
              <a:gdLst>
                <a:gd name="T0" fmla="*/ 53 w 55"/>
                <a:gd name="T1" fmla="*/ 11 h 70"/>
                <a:gd name="T2" fmla="*/ 45 w 55"/>
                <a:gd name="T3" fmla="*/ 29 h 70"/>
                <a:gd name="T4" fmla="*/ 48 w 55"/>
                <a:gd name="T5" fmla="*/ 58 h 70"/>
                <a:gd name="T6" fmla="*/ 49 w 55"/>
                <a:gd name="T7" fmla="*/ 64 h 70"/>
                <a:gd name="T8" fmla="*/ 48 w 55"/>
                <a:gd name="T9" fmla="*/ 67 h 70"/>
                <a:gd name="T10" fmla="*/ 45 w 55"/>
                <a:gd name="T11" fmla="*/ 70 h 70"/>
                <a:gd name="T12" fmla="*/ 41 w 55"/>
                <a:gd name="T13" fmla="*/ 69 h 70"/>
                <a:gd name="T14" fmla="*/ 38 w 55"/>
                <a:gd name="T15" fmla="*/ 66 h 70"/>
                <a:gd name="T16" fmla="*/ 36 w 55"/>
                <a:gd name="T17" fmla="*/ 59 h 70"/>
                <a:gd name="T18" fmla="*/ 34 w 55"/>
                <a:gd name="T19" fmla="*/ 36 h 70"/>
                <a:gd name="T20" fmla="*/ 14 w 55"/>
                <a:gd name="T21" fmla="*/ 49 h 70"/>
                <a:gd name="T22" fmla="*/ 11 w 55"/>
                <a:gd name="T23" fmla="*/ 51 h 70"/>
                <a:gd name="T24" fmla="*/ 9 w 55"/>
                <a:gd name="T25" fmla="*/ 52 h 70"/>
                <a:gd name="T26" fmla="*/ 6 w 55"/>
                <a:gd name="T27" fmla="*/ 53 h 70"/>
                <a:gd name="T28" fmla="*/ 4 w 55"/>
                <a:gd name="T29" fmla="*/ 52 h 70"/>
                <a:gd name="T30" fmla="*/ 1 w 55"/>
                <a:gd name="T31" fmla="*/ 49 h 70"/>
                <a:gd name="T32" fmla="*/ 1 w 55"/>
                <a:gd name="T33" fmla="*/ 45 h 70"/>
                <a:gd name="T34" fmla="*/ 3 w 55"/>
                <a:gd name="T35" fmla="*/ 42 h 70"/>
                <a:gd name="T36" fmla="*/ 8 w 55"/>
                <a:gd name="T37" fmla="*/ 39 h 70"/>
                <a:gd name="T38" fmla="*/ 33 w 55"/>
                <a:gd name="T39" fmla="*/ 24 h 70"/>
                <a:gd name="T40" fmla="*/ 41 w 55"/>
                <a:gd name="T41" fmla="*/ 5 h 70"/>
                <a:gd name="T42" fmla="*/ 46 w 55"/>
                <a:gd name="T43" fmla="*/ 1 h 70"/>
                <a:gd name="T44" fmla="*/ 51 w 55"/>
                <a:gd name="T45" fmla="*/ 1 h 70"/>
                <a:gd name="T46" fmla="*/ 54 w 55"/>
                <a:gd name="T47" fmla="*/ 5 h 70"/>
                <a:gd name="T48" fmla="*/ 53 w 55"/>
                <a:gd name="T4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70">
                  <a:moveTo>
                    <a:pt x="53" y="11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9" y="60"/>
                    <a:pt x="49" y="62"/>
                    <a:pt x="49" y="64"/>
                  </a:cubicBezTo>
                  <a:cubicBezTo>
                    <a:pt x="49" y="65"/>
                    <a:pt x="49" y="66"/>
                    <a:pt x="48" y="67"/>
                  </a:cubicBezTo>
                  <a:cubicBezTo>
                    <a:pt x="48" y="68"/>
                    <a:pt x="47" y="69"/>
                    <a:pt x="45" y="70"/>
                  </a:cubicBezTo>
                  <a:cubicBezTo>
                    <a:pt x="44" y="70"/>
                    <a:pt x="42" y="70"/>
                    <a:pt x="41" y="69"/>
                  </a:cubicBezTo>
                  <a:cubicBezTo>
                    <a:pt x="39" y="69"/>
                    <a:pt x="38" y="68"/>
                    <a:pt x="38" y="66"/>
                  </a:cubicBezTo>
                  <a:cubicBezTo>
                    <a:pt x="37" y="65"/>
                    <a:pt x="37" y="63"/>
                    <a:pt x="36" y="59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2" y="50"/>
                    <a:pt x="11" y="51"/>
                  </a:cubicBezTo>
                  <a:cubicBezTo>
                    <a:pt x="11" y="51"/>
                    <a:pt x="10" y="52"/>
                    <a:pt x="9" y="52"/>
                  </a:cubicBezTo>
                  <a:cubicBezTo>
                    <a:pt x="8" y="52"/>
                    <a:pt x="7" y="53"/>
                    <a:pt x="6" y="53"/>
                  </a:cubicBezTo>
                  <a:cubicBezTo>
                    <a:pt x="6" y="53"/>
                    <a:pt x="5" y="52"/>
                    <a:pt x="4" y="52"/>
                  </a:cubicBezTo>
                  <a:cubicBezTo>
                    <a:pt x="2" y="51"/>
                    <a:pt x="1" y="50"/>
                    <a:pt x="1" y="49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1" y="44"/>
                    <a:pt x="2" y="43"/>
                    <a:pt x="3" y="42"/>
                  </a:cubicBezTo>
                  <a:cubicBezTo>
                    <a:pt x="4" y="41"/>
                    <a:pt x="6" y="40"/>
                    <a:pt x="8" y="39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3"/>
                    <a:pt x="44" y="1"/>
                    <a:pt x="46" y="1"/>
                  </a:cubicBezTo>
                  <a:cubicBezTo>
                    <a:pt x="47" y="0"/>
                    <a:pt x="49" y="0"/>
                    <a:pt x="51" y="1"/>
                  </a:cubicBezTo>
                  <a:cubicBezTo>
                    <a:pt x="53" y="2"/>
                    <a:pt x="54" y="3"/>
                    <a:pt x="54" y="5"/>
                  </a:cubicBezTo>
                  <a:cubicBezTo>
                    <a:pt x="55" y="7"/>
                    <a:pt x="54" y="9"/>
                    <a:pt x="53" y="11"/>
                  </a:cubicBezTo>
                  <a:close/>
                </a:path>
              </a:pathLst>
            </a:custGeom>
            <a:solidFill>
              <a:srgbClr val="288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5716421" y="4758221"/>
              <a:ext cx="198438" cy="247650"/>
            </a:xfrm>
            <a:custGeom>
              <a:avLst/>
              <a:gdLst>
                <a:gd name="T0" fmla="*/ 33 w 53"/>
                <a:gd name="T1" fmla="*/ 8 h 66"/>
                <a:gd name="T2" fmla="*/ 33 w 53"/>
                <a:gd name="T3" fmla="*/ 28 h 66"/>
                <a:gd name="T4" fmla="*/ 49 w 53"/>
                <a:gd name="T5" fmla="*/ 53 h 66"/>
                <a:gd name="T6" fmla="*/ 52 w 53"/>
                <a:gd name="T7" fmla="*/ 58 h 66"/>
                <a:gd name="T8" fmla="*/ 53 w 53"/>
                <a:gd name="T9" fmla="*/ 61 h 66"/>
                <a:gd name="T10" fmla="*/ 51 w 53"/>
                <a:gd name="T11" fmla="*/ 65 h 66"/>
                <a:gd name="T12" fmla="*/ 47 w 53"/>
                <a:gd name="T13" fmla="*/ 66 h 66"/>
                <a:gd name="T14" fmla="*/ 43 w 53"/>
                <a:gd name="T15" fmla="*/ 65 h 66"/>
                <a:gd name="T16" fmla="*/ 38 w 53"/>
                <a:gd name="T17" fmla="*/ 59 h 66"/>
                <a:gd name="T18" fmla="*/ 26 w 53"/>
                <a:gd name="T19" fmla="*/ 39 h 66"/>
                <a:gd name="T20" fmla="*/ 14 w 53"/>
                <a:gd name="T21" fmla="*/ 59 h 66"/>
                <a:gd name="T22" fmla="*/ 12 w 53"/>
                <a:gd name="T23" fmla="*/ 62 h 66"/>
                <a:gd name="T24" fmla="*/ 11 w 53"/>
                <a:gd name="T25" fmla="*/ 64 h 66"/>
                <a:gd name="T26" fmla="*/ 9 w 53"/>
                <a:gd name="T27" fmla="*/ 66 h 66"/>
                <a:gd name="T28" fmla="*/ 6 w 53"/>
                <a:gd name="T29" fmla="*/ 66 h 66"/>
                <a:gd name="T30" fmla="*/ 2 w 53"/>
                <a:gd name="T31" fmla="*/ 65 h 66"/>
                <a:gd name="T32" fmla="*/ 0 w 53"/>
                <a:gd name="T33" fmla="*/ 61 h 66"/>
                <a:gd name="T34" fmla="*/ 1 w 53"/>
                <a:gd name="T35" fmla="*/ 58 h 66"/>
                <a:gd name="T36" fmla="*/ 4 w 53"/>
                <a:gd name="T37" fmla="*/ 53 h 66"/>
                <a:gd name="T38" fmla="*/ 20 w 53"/>
                <a:gd name="T39" fmla="*/ 28 h 66"/>
                <a:gd name="T40" fmla="*/ 20 w 53"/>
                <a:gd name="T41" fmla="*/ 8 h 66"/>
                <a:gd name="T42" fmla="*/ 22 w 53"/>
                <a:gd name="T43" fmla="*/ 2 h 66"/>
                <a:gd name="T44" fmla="*/ 27 w 53"/>
                <a:gd name="T45" fmla="*/ 0 h 66"/>
                <a:gd name="T46" fmla="*/ 31 w 53"/>
                <a:gd name="T47" fmla="*/ 2 h 66"/>
                <a:gd name="T48" fmla="*/ 33 w 53"/>
                <a:gd name="T49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66">
                  <a:moveTo>
                    <a:pt x="33" y="8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5"/>
                    <a:pt x="51" y="57"/>
                    <a:pt x="52" y="58"/>
                  </a:cubicBezTo>
                  <a:cubicBezTo>
                    <a:pt x="52" y="59"/>
                    <a:pt x="53" y="60"/>
                    <a:pt x="53" y="61"/>
                  </a:cubicBezTo>
                  <a:cubicBezTo>
                    <a:pt x="53" y="62"/>
                    <a:pt x="52" y="64"/>
                    <a:pt x="51" y="65"/>
                  </a:cubicBezTo>
                  <a:cubicBezTo>
                    <a:pt x="50" y="66"/>
                    <a:pt x="48" y="66"/>
                    <a:pt x="47" y="66"/>
                  </a:cubicBezTo>
                  <a:cubicBezTo>
                    <a:pt x="45" y="66"/>
                    <a:pt x="44" y="66"/>
                    <a:pt x="43" y="65"/>
                  </a:cubicBezTo>
                  <a:cubicBezTo>
                    <a:pt x="42" y="64"/>
                    <a:pt x="40" y="62"/>
                    <a:pt x="38" y="5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0"/>
                    <a:pt x="13" y="61"/>
                    <a:pt x="12" y="62"/>
                  </a:cubicBezTo>
                  <a:cubicBezTo>
                    <a:pt x="12" y="63"/>
                    <a:pt x="11" y="64"/>
                    <a:pt x="11" y="64"/>
                  </a:cubicBezTo>
                  <a:cubicBezTo>
                    <a:pt x="10" y="65"/>
                    <a:pt x="9" y="65"/>
                    <a:pt x="9" y="66"/>
                  </a:cubicBezTo>
                  <a:cubicBezTo>
                    <a:pt x="8" y="66"/>
                    <a:pt x="7" y="66"/>
                    <a:pt x="6" y="66"/>
                  </a:cubicBezTo>
                  <a:cubicBezTo>
                    <a:pt x="4" y="66"/>
                    <a:pt x="3" y="66"/>
                    <a:pt x="2" y="65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60"/>
                    <a:pt x="0" y="59"/>
                    <a:pt x="1" y="58"/>
                  </a:cubicBezTo>
                  <a:cubicBezTo>
                    <a:pt x="2" y="57"/>
                    <a:pt x="3" y="55"/>
                    <a:pt x="4" y="53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6"/>
                    <a:pt x="21" y="4"/>
                    <a:pt x="22" y="2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28" y="0"/>
                    <a:pt x="30" y="1"/>
                    <a:pt x="31" y="2"/>
                  </a:cubicBezTo>
                  <a:cubicBezTo>
                    <a:pt x="32" y="4"/>
                    <a:pt x="33" y="5"/>
                    <a:pt x="33" y="8"/>
                  </a:cubicBezTo>
                  <a:close/>
                </a:path>
              </a:pathLst>
            </a:custGeom>
            <a:solidFill>
              <a:srgbClr val="288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5648158" y="5066196"/>
              <a:ext cx="195263" cy="247650"/>
            </a:xfrm>
            <a:custGeom>
              <a:avLst/>
              <a:gdLst>
                <a:gd name="T0" fmla="*/ 32 w 52"/>
                <a:gd name="T1" fmla="*/ 8 h 66"/>
                <a:gd name="T2" fmla="*/ 32 w 52"/>
                <a:gd name="T3" fmla="*/ 28 h 66"/>
                <a:gd name="T4" fmla="*/ 48 w 52"/>
                <a:gd name="T5" fmla="*/ 52 h 66"/>
                <a:gd name="T6" fmla="*/ 51 w 52"/>
                <a:gd name="T7" fmla="*/ 57 h 66"/>
                <a:gd name="T8" fmla="*/ 52 w 52"/>
                <a:gd name="T9" fmla="*/ 61 h 66"/>
                <a:gd name="T10" fmla="*/ 50 w 52"/>
                <a:gd name="T11" fmla="*/ 64 h 66"/>
                <a:gd name="T12" fmla="*/ 46 w 52"/>
                <a:gd name="T13" fmla="*/ 66 h 66"/>
                <a:gd name="T14" fmla="*/ 42 w 52"/>
                <a:gd name="T15" fmla="*/ 65 h 66"/>
                <a:gd name="T16" fmla="*/ 38 w 52"/>
                <a:gd name="T17" fmla="*/ 59 h 66"/>
                <a:gd name="T18" fmla="*/ 26 w 52"/>
                <a:gd name="T19" fmla="*/ 39 h 66"/>
                <a:gd name="T20" fmla="*/ 14 w 52"/>
                <a:gd name="T21" fmla="*/ 59 h 66"/>
                <a:gd name="T22" fmla="*/ 12 w 52"/>
                <a:gd name="T23" fmla="*/ 62 h 66"/>
                <a:gd name="T24" fmla="*/ 10 w 52"/>
                <a:gd name="T25" fmla="*/ 64 h 66"/>
                <a:gd name="T26" fmla="*/ 8 w 52"/>
                <a:gd name="T27" fmla="*/ 66 h 66"/>
                <a:gd name="T28" fmla="*/ 5 w 52"/>
                <a:gd name="T29" fmla="*/ 66 h 66"/>
                <a:gd name="T30" fmla="*/ 1 w 52"/>
                <a:gd name="T31" fmla="*/ 65 h 66"/>
                <a:gd name="T32" fmla="*/ 0 w 52"/>
                <a:gd name="T33" fmla="*/ 61 h 66"/>
                <a:gd name="T34" fmla="*/ 0 w 52"/>
                <a:gd name="T35" fmla="*/ 57 h 66"/>
                <a:gd name="T36" fmla="*/ 3 w 52"/>
                <a:gd name="T37" fmla="*/ 53 h 66"/>
                <a:gd name="T38" fmla="*/ 19 w 52"/>
                <a:gd name="T39" fmla="*/ 28 h 66"/>
                <a:gd name="T40" fmla="*/ 19 w 52"/>
                <a:gd name="T41" fmla="*/ 8 h 66"/>
                <a:gd name="T42" fmla="*/ 21 w 52"/>
                <a:gd name="T43" fmla="*/ 2 h 66"/>
                <a:gd name="T44" fmla="*/ 26 w 52"/>
                <a:gd name="T45" fmla="*/ 0 h 66"/>
                <a:gd name="T46" fmla="*/ 31 w 52"/>
                <a:gd name="T47" fmla="*/ 2 h 66"/>
                <a:gd name="T48" fmla="*/ 32 w 52"/>
                <a:gd name="T49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66">
                  <a:moveTo>
                    <a:pt x="32" y="8"/>
                  </a:moveTo>
                  <a:cubicBezTo>
                    <a:pt x="32" y="28"/>
                    <a:pt x="32" y="28"/>
                    <a:pt x="32" y="28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0" y="54"/>
                    <a:pt x="51" y="56"/>
                    <a:pt x="51" y="57"/>
                  </a:cubicBezTo>
                  <a:cubicBezTo>
                    <a:pt x="52" y="59"/>
                    <a:pt x="52" y="60"/>
                    <a:pt x="52" y="61"/>
                  </a:cubicBezTo>
                  <a:cubicBezTo>
                    <a:pt x="52" y="62"/>
                    <a:pt x="52" y="63"/>
                    <a:pt x="50" y="64"/>
                  </a:cubicBezTo>
                  <a:cubicBezTo>
                    <a:pt x="49" y="65"/>
                    <a:pt x="48" y="66"/>
                    <a:pt x="46" y="66"/>
                  </a:cubicBezTo>
                  <a:cubicBezTo>
                    <a:pt x="44" y="66"/>
                    <a:pt x="43" y="66"/>
                    <a:pt x="42" y="65"/>
                  </a:cubicBezTo>
                  <a:cubicBezTo>
                    <a:pt x="41" y="64"/>
                    <a:pt x="40" y="62"/>
                    <a:pt x="38" y="5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0"/>
                    <a:pt x="12" y="61"/>
                    <a:pt x="12" y="62"/>
                  </a:cubicBezTo>
                  <a:cubicBezTo>
                    <a:pt x="11" y="62"/>
                    <a:pt x="11" y="63"/>
                    <a:pt x="10" y="64"/>
                  </a:cubicBezTo>
                  <a:cubicBezTo>
                    <a:pt x="9" y="65"/>
                    <a:pt x="9" y="65"/>
                    <a:pt x="8" y="66"/>
                  </a:cubicBezTo>
                  <a:cubicBezTo>
                    <a:pt x="7" y="66"/>
                    <a:pt x="6" y="66"/>
                    <a:pt x="5" y="66"/>
                  </a:cubicBezTo>
                  <a:cubicBezTo>
                    <a:pt x="4" y="66"/>
                    <a:pt x="2" y="66"/>
                    <a:pt x="1" y="65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0" y="60"/>
                    <a:pt x="0" y="59"/>
                    <a:pt x="0" y="57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5"/>
                    <a:pt x="20" y="3"/>
                    <a:pt x="21" y="2"/>
                  </a:cubicBezTo>
                  <a:cubicBezTo>
                    <a:pt x="22" y="1"/>
                    <a:pt x="24" y="0"/>
                    <a:pt x="26" y="0"/>
                  </a:cubicBezTo>
                  <a:cubicBezTo>
                    <a:pt x="28" y="0"/>
                    <a:pt x="29" y="1"/>
                    <a:pt x="31" y="2"/>
                  </a:cubicBezTo>
                  <a:cubicBezTo>
                    <a:pt x="32" y="3"/>
                    <a:pt x="32" y="5"/>
                    <a:pt x="32" y="8"/>
                  </a:cubicBezTo>
                  <a:close/>
                </a:path>
              </a:pathLst>
            </a:custGeom>
            <a:solidFill>
              <a:srgbClr val="288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5584658" y="5374171"/>
              <a:ext cx="198438" cy="247650"/>
            </a:xfrm>
            <a:custGeom>
              <a:avLst/>
              <a:gdLst>
                <a:gd name="T0" fmla="*/ 33 w 53"/>
                <a:gd name="T1" fmla="*/ 7 h 66"/>
                <a:gd name="T2" fmla="*/ 33 w 53"/>
                <a:gd name="T3" fmla="*/ 28 h 66"/>
                <a:gd name="T4" fmla="*/ 49 w 53"/>
                <a:gd name="T5" fmla="*/ 52 h 66"/>
                <a:gd name="T6" fmla="*/ 52 w 53"/>
                <a:gd name="T7" fmla="*/ 57 h 66"/>
                <a:gd name="T8" fmla="*/ 53 w 53"/>
                <a:gd name="T9" fmla="*/ 60 h 66"/>
                <a:gd name="T10" fmla="*/ 51 w 53"/>
                <a:gd name="T11" fmla="*/ 64 h 66"/>
                <a:gd name="T12" fmla="*/ 47 w 53"/>
                <a:gd name="T13" fmla="*/ 66 h 66"/>
                <a:gd name="T14" fmla="*/ 42 w 53"/>
                <a:gd name="T15" fmla="*/ 64 h 66"/>
                <a:gd name="T16" fmla="*/ 38 w 53"/>
                <a:gd name="T17" fmla="*/ 58 h 66"/>
                <a:gd name="T18" fmla="*/ 26 w 53"/>
                <a:gd name="T19" fmla="*/ 39 h 66"/>
                <a:gd name="T20" fmla="*/ 14 w 53"/>
                <a:gd name="T21" fmla="*/ 58 h 66"/>
                <a:gd name="T22" fmla="*/ 12 w 53"/>
                <a:gd name="T23" fmla="*/ 61 h 66"/>
                <a:gd name="T24" fmla="*/ 11 w 53"/>
                <a:gd name="T25" fmla="*/ 64 h 66"/>
                <a:gd name="T26" fmla="*/ 9 w 53"/>
                <a:gd name="T27" fmla="*/ 65 h 66"/>
                <a:gd name="T28" fmla="*/ 6 w 53"/>
                <a:gd name="T29" fmla="*/ 66 h 66"/>
                <a:gd name="T30" fmla="*/ 2 w 53"/>
                <a:gd name="T31" fmla="*/ 64 h 66"/>
                <a:gd name="T32" fmla="*/ 0 w 53"/>
                <a:gd name="T33" fmla="*/ 60 h 66"/>
                <a:gd name="T34" fmla="*/ 1 w 53"/>
                <a:gd name="T35" fmla="*/ 57 h 66"/>
                <a:gd name="T36" fmla="*/ 4 w 53"/>
                <a:gd name="T37" fmla="*/ 52 h 66"/>
                <a:gd name="T38" fmla="*/ 20 w 53"/>
                <a:gd name="T39" fmla="*/ 28 h 66"/>
                <a:gd name="T40" fmla="*/ 20 w 53"/>
                <a:gd name="T41" fmla="*/ 7 h 66"/>
                <a:gd name="T42" fmla="*/ 22 w 53"/>
                <a:gd name="T43" fmla="*/ 2 h 66"/>
                <a:gd name="T44" fmla="*/ 26 w 53"/>
                <a:gd name="T45" fmla="*/ 0 h 66"/>
                <a:gd name="T46" fmla="*/ 31 w 53"/>
                <a:gd name="T47" fmla="*/ 2 h 66"/>
                <a:gd name="T48" fmla="*/ 33 w 53"/>
                <a:gd name="T49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66">
                  <a:moveTo>
                    <a:pt x="33" y="7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4"/>
                    <a:pt x="51" y="56"/>
                    <a:pt x="52" y="57"/>
                  </a:cubicBezTo>
                  <a:cubicBezTo>
                    <a:pt x="52" y="58"/>
                    <a:pt x="53" y="59"/>
                    <a:pt x="53" y="60"/>
                  </a:cubicBezTo>
                  <a:cubicBezTo>
                    <a:pt x="53" y="62"/>
                    <a:pt x="52" y="63"/>
                    <a:pt x="51" y="64"/>
                  </a:cubicBezTo>
                  <a:cubicBezTo>
                    <a:pt x="50" y="65"/>
                    <a:pt x="48" y="66"/>
                    <a:pt x="47" y="66"/>
                  </a:cubicBezTo>
                  <a:cubicBezTo>
                    <a:pt x="45" y="66"/>
                    <a:pt x="43" y="65"/>
                    <a:pt x="42" y="64"/>
                  </a:cubicBezTo>
                  <a:cubicBezTo>
                    <a:pt x="42" y="63"/>
                    <a:pt x="40" y="61"/>
                    <a:pt x="38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9"/>
                    <a:pt x="13" y="60"/>
                    <a:pt x="12" y="61"/>
                  </a:cubicBezTo>
                  <a:cubicBezTo>
                    <a:pt x="12" y="62"/>
                    <a:pt x="11" y="63"/>
                    <a:pt x="11" y="64"/>
                  </a:cubicBezTo>
                  <a:cubicBezTo>
                    <a:pt x="10" y="64"/>
                    <a:pt x="9" y="65"/>
                    <a:pt x="9" y="65"/>
                  </a:cubicBezTo>
                  <a:cubicBezTo>
                    <a:pt x="8" y="66"/>
                    <a:pt x="7" y="66"/>
                    <a:pt x="6" y="66"/>
                  </a:cubicBezTo>
                  <a:cubicBezTo>
                    <a:pt x="4" y="66"/>
                    <a:pt x="3" y="65"/>
                    <a:pt x="2" y="64"/>
                  </a:cubicBezTo>
                  <a:cubicBezTo>
                    <a:pt x="1" y="63"/>
                    <a:pt x="0" y="62"/>
                    <a:pt x="0" y="60"/>
                  </a:cubicBezTo>
                  <a:cubicBezTo>
                    <a:pt x="0" y="59"/>
                    <a:pt x="0" y="58"/>
                    <a:pt x="1" y="57"/>
                  </a:cubicBezTo>
                  <a:cubicBezTo>
                    <a:pt x="1" y="56"/>
                    <a:pt x="2" y="54"/>
                    <a:pt x="4" y="52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20" y="3"/>
                    <a:pt x="22" y="2"/>
                  </a:cubicBezTo>
                  <a:cubicBezTo>
                    <a:pt x="23" y="0"/>
                    <a:pt x="25" y="0"/>
                    <a:pt x="26" y="0"/>
                  </a:cubicBezTo>
                  <a:cubicBezTo>
                    <a:pt x="28" y="0"/>
                    <a:pt x="30" y="0"/>
                    <a:pt x="31" y="2"/>
                  </a:cubicBezTo>
                  <a:cubicBezTo>
                    <a:pt x="32" y="3"/>
                    <a:pt x="33" y="5"/>
                    <a:pt x="33" y="7"/>
                  </a:cubicBezTo>
                  <a:close/>
                </a:path>
              </a:pathLst>
            </a:custGeom>
            <a:solidFill>
              <a:srgbClr val="288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765133" y="3743809"/>
              <a:ext cx="1852613" cy="1400175"/>
            </a:xfrm>
            <a:custGeom>
              <a:avLst/>
              <a:gdLst>
                <a:gd name="T0" fmla="*/ 2 w 493"/>
                <a:gd name="T1" fmla="*/ 186 h 373"/>
                <a:gd name="T2" fmla="*/ 4 w 493"/>
                <a:gd name="T3" fmla="*/ 186 h 373"/>
                <a:gd name="T4" fmla="*/ 75 w 493"/>
                <a:gd name="T5" fmla="*/ 58 h 373"/>
                <a:gd name="T6" fmla="*/ 247 w 493"/>
                <a:gd name="T7" fmla="*/ 4 h 373"/>
                <a:gd name="T8" fmla="*/ 418 w 493"/>
                <a:gd name="T9" fmla="*/ 58 h 373"/>
                <a:gd name="T10" fmla="*/ 489 w 493"/>
                <a:gd name="T11" fmla="*/ 186 h 373"/>
                <a:gd name="T12" fmla="*/ 418 w 493"/>
                <a:gd name="T13" fmla="*/ 315 h 373"/>
                <a:gd name="T14" fmla="*/ 247 w 493"/>
                <a:gd name="T15" fmla="*/ 369 h 373"/>
                <a:gd name="T16" fmla="*/ 75 w 493"/>
                <a:gd name="T17" fmla="*/ 315 h 373"/>
                <a:gd name="T18" fmla="*/ 4 w 493"/>
                <a:gd name="T19" fmla="*/ 186 h 373"/>
                <a:gd name="T20" fmla="*/ 2 w 493"/>
                <a:gd name="T21" fmla="*/ 186 h 373"/>
                <a:gd name="T22" fmla="*/ 0 w 493"/>
                <a:gd name="T23" fmla="*/ 186 h 373"/>
                <a:gd name="T24" fmla="*/ 73 w 493"/>
                <a:gd name="T25" fmla="*/ 318 h 373"/>
                <a:gd name="T26" fmla="*/ 247 w 493"/>
                <a:gd name="T27" fmla="*/ 373 h 373"/>
                <a:gd name="T28" fmla="*/ 421 w 493"/>
                <a:gd name="T29" fmla="*/ 318 h 373"/>
                <a:gd name="T30" fmla="*/ 493 w 493"/>
                <a:gd name="T31" fmla="*/ 186 h 373"/>
                <a:gd name="T32" fmla="*/ 421 w 493"/>
                <a:gd name="T33" fmla="*/ 54 h 373"/>
                <a:gd name="T34" fmla="*/ 247 w 493"/>
                <a:gd name="T35" fmla="*/ 0 h 373"/>
                <a:gd name="T36" fmla="*/ 73 w 493"/>
                <a:gd name="T37" fmla="*/ 54 h 373"/>
                <a:gd name="T38" fmla="*/ 0 w 493"/>
                <a:gd name="T39" fmla="*/ 186 h 373"/>
                <a:gd name="T40" fmla="*/ 2 w 493"/>
                <a:gd name="T41" fmla="*/ 18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3" h="373">
                  <a:moveTo>
                    <a:pt x="2" y="186"/>
                  </a:moveTo>
                  <a:cubicBezTo>
                    <a:pt x="4" y="186"/>
                    <a:pt x="4" y="186"/>
                    <a:pt x="4" y="186"/>
                  </a:cubicBezTo>
                  <a:cubicBezTo>
                    <a:pt x="4" y="136"/>
                    <a:pt x="31" y="91"/>
                    <a:pt x="75" y="58"/>
                  </a:cubicBezTo>
                  <a:cubicBezTo>
                    <a:pt x="119" y="24"/>
                    <a:pt x="180" y="4"/>
                    <a:pt x="247" y="4"/>
                  </a:cubicBezTo>
                  <a:cubicBezTo>
                    <a:pt x="314" y="4"/>
                    <a:pt x="374" y="24"/>
                    <a:pt x="418" y="58"/>
                  </a:cubicBezTo>
                  <a:cubicBezTo>
                    <a:pt x="462" y="91"/>
                    <a:pt x="489" y="136"/>
                    <a:pt x="489" y="186"/>
                  </a:cubicBezTo>
                  <a:cubicBezTo>
                    <a:pt x="489" y="237"/>
                    <a:pt x="462" y="282"/>
                    <a:pt x="418" y="315"/>
                  </a:cubicBezTo>
                  <a:cubicBezTo>
                    <a:pt x="374" y="348"/>
                    <a:pt x="314" y="369"/>
                    <a:pt x="247" y="369"/>
                  </a:cubicBezTo>
                  <a:cubicBezTo>
                    <a:pt x="180" y="369"/>
                    <a:pt x="119" y="348"/>
                    <a:pt x="75" y="315"/>
                  </a:cubicBezTo>
                  <a:cubicBezTo>
                    <a:pt x="31" y="282"/>
                    <a:pt x="4" y="237"/>
                    <a:pt x="4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38"/>
                    <a:pt x="28" y="285"/>
                    <a:pt x="73" y="318"/>
                  </a:cubicBezTo>
                  <a:cubicBezTo>
                    <a:pt x="117" y="352"/>
                    <a:pt x="179" y="373"/>
                    <a:pt x="247" y="373"/>
                  </a:cubicBezTo>
                  <a:cubicBezTo>
                    <a:pt x="314" y="373"/>
                    <a:pt x="376" y="352"/>
                    <a:pt x="421" y="318"/>
                  </a:cubicBezTo>
                  <a:cubicBezTo>
                    <a:pt x="465" y="285"/>
                    <a:pt x="493" y="238"/>
                    <a:pt x="493" y="186"/>
                  </a:cubicBezTo>
                  <a:cubicBezTo>
                    <a:pt x="493" y="135"/>
                    <a:pt x="465" y="88"/>
                    <a:pt x="421" y="54"/>
                  </a:cubicBezTo>
                  <a:cubicBezTo>
                    <a:pt x="376" y="21"/>
                    <a:pt x="314" y="0"/>
                    <a:pt x="247" y="0"/>
                  </a:cubicBezTo>
                  <a:cubicBezTo>
                    <a:pt x="179" y="0"/>
                    <a:pt x="117" y="21"/>
                    <a:pt x="73" y="54"/>
                  </a:cubicBezTo>
                  <a:cubicBezTo>
                    <a:pt x="28" y="88"/>
                    <a:pt x="0" y="135"/>
                    <a:pt x="0" y="186"/>
                  </a:cubicBezTo>
                  <a:lnTo>
                    <a:pt x="2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514308" y="2696059"/>
              <a:ext cx="1062038" cy="1062038"/>
            </a:xfrm>
            <a:custGeom>
              <a:avLst/>
              <a:gdLst>
                <a:gd name="T0" fmla="*/ 2 w 283"/>
                <a:gd name="T1" fmla="*/ 151 h 283"/>
                <a:gd name="T2" fmla="*/ 4 w 283"/>
                <a:gd name="T3" fmla="*/ 150 h 283"/>
                <a:gd name="T4" fmla="*/ 4 w 283"/>
                <a:gd name="T5" fmla="*/ 141 h 283"/>
                <a:gd name="T6" fmla="*/ 44 w 283"/>
                <a:gd name="T7" fmla="*/ 44 h 283"/>
                <a:gd name="T8" fmla="*/ 141 w 283"/>
                <a:gd name="T9" fmla="*/ 4 h 283"/>
                <a:gd name="T10" fmla="*/ 150 w 283"/>
                <a:gd name="T11" fmla="*/ 4 h 283"/>
                <a:gd name="T12" fmla="*/ 278 w 283"/>
                <a:gd name="T13" fmla="*/ 133 h 283"/>
                <a:gd name="T14" fmla="*/ 279 w 283"/>
                <a:gd name="T15" fmla="*/ 141 h 283"/>
                <a:gd name="T16" fmla="*/ 238 w 283"/>
                <a:gd name="T17" fmla="*/ 239 h 283"/>
                <a:gd name="T18" fmla="*/ 141 w 283"/>
                <a:gd name="T19" fmla="*/ 279 h 283"/>
                <a:gd name="T20" fmla="*/ 132 w 283"/>
                <a:gd name="T21" fmla="*/ 279 h 283"/>
                <a:gd name="T22" fmla="*/ 4 w 283"/>
                <a:gd name="T23" fmla="*/ 150 h 283"/>
                <a:gd name="T24" fmla="*/ 2 w 283"/>
                <a:gd name="T25" fmla="*/ 151 h 283"/>
                <a:gd name="T26" fmla="*/ 0 w 283"/>
                <a:gd name="T27" fmla="*/ 151 h 283"/>
                <a:gd name="T28" fmla="*/ 132 w 283"/>
                <a:gd name="T29" fmla="*/ 283 h 283"/>
                <a:gd name="T30" fmla="*/ 141 w 283"/>
                <a:gd name="T31" fmla="*/ 283 h 283"/>
                <a:gd name="T32" fmla="*/ 283 w 283"/>
                <a:gd name="T33" fmla="*/ 141 h 283"/>
                <a:gd name="T34" fmla="*/ 282 w 283"/>
                <a:gd name="T35" fmla="*/ 132 h 283"/>
                <a:gd name="T36" fmla="*/ 150 w 283"/>
                <a:gd name="T37" fmla="*/ 0 h 283"/>
                <a:gd name="T38" fmla="*/ 141 w 283"/>
                <a:gd name="T39" fmla="*/ 0 h 283"/>
                <a:gd name="T40" fmla="*/ 0 w 283"/>
                <a:gd name="T41" fmla="*/ 141 h 283"/>
                <a:gd name="T42" fmla="*/ 0 w 283"/>
                <a:gd name="T43" fmla="*/ 151 h 283"/>
                <a:gd name="T44" fmla="*/ 2 w 283"/>
                <a:gd name="T45" fmla="*/ 15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3" h="283">
                  <a:moveTo>
                    <a:pt x="2" y="151"/>
                  </a:moveTo>
                  <a:cubicBezTo>
                    <a:pt x="4" y="150"/>
                    <a:pt x="4" y="150"/>
                    <a:pt x="4" y="150"/>
                  </a:cubicBezTo>
                  <a:cubicBezTo>
                    <a:pt x="4" y="147"/>
                    <a:pt x="4" y="144"/>
                    <a:pt x="4" y="141"/>
                  </a:cubicBezTo>
                  <a:cubicBezTo>
                    <a:pt x="4" y="103"/>
                    <a:pt x="19" y="69"/>
                    <a:pt x="44" y="44"/>
                  </a:cubicBezTo>
                  <a:cubicBezTo>
                    <a:pt x="69" y="19"/>
                    <a:pt x="103" y="4"/>
                    <a:pt x="141" y="4"/>
                  </a:cubicBezTo>
                  <a:cubicBezTo>
                    <a:pt x="144" y="4"/>
                    <a:pt x="147" y="4"/>
                    <a:pt x="150" y="4"/>
                  </a:cubicBezTo>
                  <a:cubicBezTo>
                    <a:pt x="219" y="9"/>
                    <a:pt x="274" y="64"/>
                    <a:pt x="278" y="133"/>
                  </a:cubicBezTo>
                  <a:cubicBezTo>
                    <a:pt x="279" y="136"/>
                    <a:pt x="279" y="139"/>
                    <a:pt x="279" y="141"/>
                  </a:cubicBezTo>
                  <a:cubicBezTo>
                    <a:pt x="279" y="179"/>
                    <a:pt x="263" y="214"/>
                    <a:pt x="238" y="239"/>
                  </a:cubicBezTo>
                  <a:cubicBezTo>
                    <a:pt x="214" y="264"/>
                    <a:pt x="179" y="279"/>
                    <a:pt x="141" y="279"/>
                  </a:cubicBezTo>
                  <a:cubicBezTo>
                    <a:pt x="138" y="279"/>
                    <a:pt x="135" y="279"/>
                    <a:pt x="132" y="279"/>
                  </a:cubicBezTo>
                  <a:cubicBezTo>
                    <a:pt x="64" y="274"/>
                    <a:pt x="8" y="219"/>
                    <a:pt x="4" y="150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4" y="221"/>
                    <a:pt x="62" y="278"/>
                    <a:pt x="132" y="283"/>
                  </a:cubicBezTo>
                  <a:cubicBezTo>
                    <a:pt x="135" y="283"/>
                    <a:pt x="138" y="283"/>
                    <a:pt x="141" y="283"/>
                  </a:cubicBezTo>
                  <a:cubicBezTo>
                    <a:pt x="219" y="283"/>
                    <a:pt x="283" y="220"/>
                    <a:pt x="283" y="141"/>
                  </a:cubicBezTo>
                  <a:cubicBezTo>
                    <a:pt x="283" y="138"/>
                    <a:pt x="283" y="135"/>
                    <a:pt x="282" y="132"/>
                  </a:cubicBezTo>
                  <a:cubicBezTo>
                    <a:pt x="278" y="62"/>
                    <a:pt x="221" y="5"/>
                    <a:pt x="150" y="0"/>
                  </a:cubicBezTo>
                  <a:cubicBezTo>
                    <a:pt x="147" y="0"/>
                    <a:pt x="144" y="0"/>
                    <a:pt x="141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145"/>
                    <a:pt x="0" y="148"/>
                    <a:pt x="0" y="151"/>
                  </a:cubicBezTo>
                  <a:lnTo>
                    <a:pt x="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2790658" y="2072171"/>
              <a:ext cx="1063625" cy="1063625"/>
            </a:xfrm>
            <a:custGeom>
              <a:avLst/>
              <a:gdLst>
                <a:gd name="T0" fmla="*/ 2 w 283"/>
                <a:gd name="T1" fmla="*/ 142 h 283"/>
                <a:gd name="T2" fmla="*/ 4 w 283"/>
                <a:gd name="T3" fmla="*/ 142 h 283"/>
                <a:gd name="T4" fmla="*/ 44 w 283"/>
                <a:gd name="T5" fmla="*/ 45 h 283"/>
                <a:gd name="T6" fmla="*/ 142 w 283"/>
                <a:gd name="T7" fmla="*/ 4 h 283"/>
                <a:gd name="T8" fmla="*/ 239 w 283"/>
                <a:gd name="T9" fmla="*/ 45 h 283"/>
                <a:gd name="T10" fmla="*/ 279 w 283"/>
                <a:gd name="T11" fmla="*/ 142 h 283"/>
                <a:gd name="T12" fmla="*/ 239 w 283"/>
                <a:gd name="T13" fmla="*/ 239 h 283"/>
                <a:gd name="T14" fmla="*/ 142 w 283"/>
                <a:gd name="T15" fmla="*/ 279 h 283"/>
                <a:gd name="T16" fmla="*/ 44 w 283"/>
                <a:gd name="T17" fmla="*/ 239 h 283"/>
                <a:gd name="T18" fmla="*/ 4 w 283"/>
                <a:gd name="T19" fmla="*/ 142 h 283"/>
                <a:gd name="T20" fmla="*/ 2 w 283"/>
                <a:gd name="T21" fmla="*/ 142 h 283"/>
                <a:gd name="T22" fmla="*/ 0 w 283"/>
                <a:gd name="T23" fmla="*/ 142 h 283"/>
                <a:gd name="T24" fmla="*/ 142 w 283"/>
                <a:gd name="T25" fmla="*/ 283 h 283"/>
                <a:gd name="T26" fmla="*/ 283 w 283"/>
                <a:gd name="T27" fmla="*/ 142 h 283"/>
                <a:gd name="T28" fmla="*/ 142 w 283"/>
                <a:gd name="T29" fmla="*/ 0 h 283"/>
                <a:gd name="T30" fmla="*/ 0 w 283"/>
                <a:gd name="T31" fmla="*/ 142 h 283"/>
                <a:gd name="T32" fmla="*/ 2 w 283"/>
                <a:gd name="T33" fmla="*/ 14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3" h="283">
                  <a:moveTo>
                    <a:pt x="2" y="142"/>
                  </a:moveTo>
                  <a:cubicBezTo>
                    <a:pt x="4" y="142"/>
                    <a:pt x="4" y="142"/>
                    <a:pt x="4" y="142"/>
                  </a:cubicBezTo>
                  <a:cubicBezTo>
                    <a:pt x="4" y="104"/>
                    <a:pt x="19" y="70"/>
                    <a:pt x="44" y="45"/>
                  </a:cubicBezTo>
                  <a:cubicBezTo>
                    <a:pt x="69" y="20"/>
                    <a:pt x="104" y="4"/>
                    <a:pt x="142" y="4"/>
                  </a:cubicBezTo>
                  <a:cubicBezTo>
                    <a:pt x="180" y="4"/>
                    <a:pt x="214" y="20"/>
                    <a:pt x="239" y="45"/>
                  </a:cubicBezTo>
                  <a:cubicBezTo>
                    <a:pt x="264" y="70"/>
                    <a:pt x="279" y="104"/>
                    <a:pt x="279" y="142"/>
                  </a:cubicBezTo>
                  <a:cubicBezTo>
                    <a:pt x="279" y="180"/>
                    <a:pt x="264" y="214"/>
                    <a:pt x="239" y="239"/>
                  </a:cubicBezTo>
                  <a:cubicBezTo>
                    <a:pt x="214" y="264"/>
                    <a:pt x="180" y="279"/>
                    <a:pt x="142" y="279"/>
                  </a:cubicBezTo>
                  <a:cubicBezTo>
                    <a:pt x="104" y="279"/>
                    <a:pt x="69" y="264"/>
                    <a:pt x="44" y="239"/>
                  </a:cubicBezTo>
                  <a:cubicBezTo>
                    <a:pt x="19" y="214"/>
                    <a:pt x="4" y="180"/>
                    <a:pt x="4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220"/>
                    <a:pt x="63" y="283"/>
                    <a:pt x="142" y="283"/>
                  </a:cubicBezTo>
                  <a:cubicBezTo>
                    <a:pt x="220" y="283"/>
                    <a:pt x="283" y="220"/>
                    <a:pt x="283" y="142"/>
                  </a:cubicBezTo>
                  <a:cubicBezTo>
                    <a:pt x="283" y="64"/>
                    <a:pt x="220" y="0"/>
                    <a:pt x="142" y="0"/>
                  </a:cubicBezTo>
                  <a:cubicBezTo>
                    <a:pt x="63" y="0"/>
                    <a:pt x="0" y="64"/>
                    <a:pt x="0" y="142"/>
                  </a:cubicBezTo>
                  <a:lnTo>
                    <a:pt x="2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196933" y="4142271"/>
              <a:ext cx="1063625" cy="941388"/>
            </a:xfrm>
            <a:custGeom>
              <a:avLst/>
              <a:gdLst>
                <a:gd name="T0" fmla="*/ 2 w 283"/>
                <a:gd name="T1" fmla="*/ 125 h 251"/>
                <a:gd name="T2" fmla="*/ 4 w 283"/>
                <a:gd name="T3" fmla="*/ 125 h 251"/>
                <a:gd name="T4" fmla="*/ 44 w 283"/>
                <a:gd name="T5" fmla="*/ 40 h 251"/>
                <a:gd name="T6" fmla="*/ 141 w 283"/>
                <a:gd name="T7" fmla="*/ 4 h 251"/>
                <a:gd name="T8" fmla="*/ 238 w 283"/>
                <a:gd name="T9" fmla="*/ 40 h 251"/>
                <a:gd name="T10" fmla="*/ 279 w 283"/>
                <a:gd name="T11" fmla="*/ 125 h 251"/>
                <a:gd name="T12" fmla="*/ 238 w 283"/>
                <a:gd name="T13" fmla="*/ 211 h 251"/>
                <a:gd name="T14" fmla="*/ 141 w 283"/>
                <a:gd name="T15" fmla="*/ 247 h 251"/>
                <a:gd name="T16" fmla="*/ 44 w 283"/>
                <a:gd name="T17" fmla="*/ 211 h 251"/>
                <a:gd name="T18" fmla="*/ 4 w 283"/>
                <a:gd name="T19" fmla="*/ 125 h 251"/>
                <a:gd name="T20" fmla="*/ 2 w 283"/>
                <a:gd name="T21" fmla="*/ 125 h 251"/>
                <a:gd name="T22" fmla="*/ 0 w 283"/>
                <a:gd name="T23" fmla="*/ 125 h 251"/>
                <a:gd name="T24" fmla="*/ 41 w 283"/>
                <a:gd name="T25" fmla="*/ 214 h 251"/>
                <a:gd name="T26" fmla="*/ 141 w 283"/>
                <a:gd name="T27" fmla="*/ 251 h 251"/>
                <a:gd name="T28" fmla="*/ 241 w 283"/>
                <a:gd name="T29" fmla="*/ 214 h 251"/>
                <a:gd name="T30" fmla="*/ 283 w 283"/>
                <a:gd name="T31" fmla="*/ 125 h 251"/>
                <a:gd name="T32" fmla="*/ 241 w 283"/>
                <a:gd name="T33" fmla="*/ 37 h 251"/>
                <a:gd name="T34" fmla="*/ 141 w 283"/>
                <a:gd name="T35" fmla="*/ 0 h 251"/>
                <a:gd name="T36" fmla="*/ 41 w 283"/>
                <a:gd name="T37" fmla="*/ 37 h 251"/>
                <a:gd name="T38" fmla="*/ 0 w 283"/>
                <a:gd name="T39" fmla="*/ 125 h 251"/>
                <a:gd name="T40" fmla="*/ 2 w 283"/>
                <a:gd name="T41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251">
                  <a:moveTo>
                    <a:pt x="2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4" y="92"/>
                    <a:pt x="19" y="62"/>
                    <a:pt x="44" y="40"/>
                  </a:cubicBezTo>
                  <a:cubicBezTo>
                    <a:pt x="69" y="18"/>
                    <a:pt x="103" y="4"/>
                    <a:pt x="141" y="4"/>
                  </a:cubicBezTo>
                  <a:cubicBezTo>
                    <a:pt x="179" y="4"/>
                    <a:pt x="214" y="18"/>
                    <a:pt x="238" y="40"/>
                  </a:cubicBezTo>
                  <a:cubicBezTo>
                    <a:pt x="263" y="62"/>
                    <a:pt x="279" y="92"/>
                    <a:pt x="279" y="125"/>
                  </a:cubicBezTo>
                  <a:cubicBezTo>
                    <a:pt x="279" y="159"/>
                    <a:pt x="263" y="189"/>
                    <a:pt x="238" y="211"/>
                  </a:cubicBezTo>
                  <a:cubicBezTo>
                    <a:pt x="214" y="233"/>
                    <a:pt x="179" y="247"/>
                    <a:pt x="141" y="247"/>
                  </a:cubicBezTo>
                  <a:cubicBezTo>
                    <a:pt x="103" y="247"/>
                    <a:pt x="69" y="233"/>
                    <a:pt x="44" y="211"/>
                  </a:cubicBezTo>
                  <a:cubicBezTo>
                    <a:pt x="19" y="189"/>
                    <a:pt x="4" y="159"/>
                    <a:pt x="4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0"/>
                    <a:pt x="16" y="191"/>
                    <a:pt x="41" y="214"/>
                  </a:cubicBezTo>
                  <a:cubicBezTo>
                    <a:pt x="67" y="237"/>
                    <a:pt x="102" y="251"/>
                    <a:pt x="141" y="251"/>
                  </a:cubicBezTo>
                  <a:cubicBezTo>
                    <a:pt x="180" y="251"/>
                    <a:pt x="215" y="237"/>
                    <a:pt x="241" y="214"/>
                  </a:cubicBezTo>
                  <a:cubicBezTo>
                    <a:pt x="267" y="191"/>
                    <a:pt x="283" y="160"/>
                    <a:pt x="283" y="125"/>
                  </a:cubicBezTo>
                  <a:cubicBezTo>
                    <a:pt x="283" y="91"/>
                    <a:pt x="267" y="59"/>
                    <a:pt x="241" y="37"/>
                  </a:cubicBezTo>
                  <a:cubicBezTo>
                    <a:pt x="215" y="14"/>
                    <a:pt x="180" y="0"/>
                    <a:pt x="141" y="0"/>
                  </a:cubicBezTo>
                  <a:cubicBezTo>
                    <a:pt x="102" y="0"/>
                    <a:pt x="67" y="14"/>
                    <a:pt x="41" y="37"/>
                  </a:cubicBezTo>
                  <a:cubicBezTo>
                    <a:pt x="16" y="59"/>
                    <a:pt x="0" y="91"/>
                    <a:pt x="0" y="125"/>
                  </a:cubicBezTo>
                  <a:lnTo>
                    <a:pt x="2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442871" y="4483584"/>
              <a:ext cx="1062038" cy="874713"/>
            </a:xfrm>
            <a:custGeom>
              <a:avLst/>
              <a:gdLst>
                <a:gd name="T0" fmla="*/ 2 w 283"/>
                <a:gd name="T1" fmla="*/ 116 h 233"/>
                <a:gd name="T2" fmla="*/ 4 w 283"/>
                <a:gd name="T3" fmla="*/ 116 h 233"/>
                <a:gd name="T4" fmla="*/ 44 w 283"/>
                <a:gd name="T5" fmla="*/ 37 h 233"/>
                <a:gd name="T6" fmla="*/ 142 w 283"/>
                <a:gd name="T7" fmla="*/ 4 h 233"/>
                <a:gd name="T8" fmla="*/ 239 w 283"/>
                <a:gd name="T9" fmla="*/ 37 h 233"/>
                <a:gd name="T10" fmla="*/ 279 w 283"/>
                <a:gd name="T11" fmla="*/ 116 h 233"/>
                <a:gd name="T12" fmla="*/ 239 w 283"/>
                <a:gd name="T13" fmla="*/ 196 h 233"/>
                <a:gd name="T14" fmla="*/ 142 w 283"/>
                <a:gd name="T15" fmla="*/ 229 h 233"/>
                <a:gd name="T16" fmla="*/ 44 w 283"/>
                <a:gd name="T17" fmla="*/ 196 h 233"/>
                <a:gd name="T18" fmla="*/ 4 w 283"/>
                <a:gd name="T19" fmla="*/ 116 h 233"/>
                <a:gd name="T20" fmla="*/ 2 w 283"/>
                <a:gd name="T21" fmla="*/ 116 h 233"/>
                <a:gd name="T22" fmla="*/ 0 w 283"/>
                <a:gd name="T23" fmla="*/ 116 h 233"/>
                <a:gd name="T24" fmla="*/ 42 w 283"/>
                <a:gd name="T25" fmla="*/ 199 h 233"/>
                <a:gd name="T26" fmla="*/ 142 w 283"/>
                <a:gd name="T27" fmla="*/ 233 h 233"/>
                <a:gd name="T28" fmla="*/ 242 w 283"/>
                <a:gd name="T29" fmla="*/ 199 h 233"/>
                <a:gd name="T30" fmla="*/ 283 w 283"/>
                <a:gd name="T31" fmla="*/ 116 h 233"/>
                <a:gd name="T32" fmla="*/ 242 w 283"/>
                <a:gd name="T33" fmla="*/ 34 h 233"/>
                <a:gd name="T34" fmla="*/ 142 w 283"/>
                <a:gd name="T35" fmla="*/ 0 h 233"/>
                <a:gd name="T36" fmla="*/ 42 w 283"/>
                <a:gd name="T37" fmla="*/ 34 h 233"/>
                <a:gd name="T38" fmla="*/ 0 w 283"/>
                <a:gd name="T39" fmla="*/ 116 h 233"/>
                <a:gd name="T40" fmla="*/ 2 w 283"/>
                <a:gd name="T41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233">
                  <a:moveTo>
                    <a:pt x="2" y="116"/>
                  </a:moveTo>
                  <a:cubicBezTo>
                    <a:pt x="4" y="116"/>
                    <a:pt x="4" y="116"/>
                    <a:pt x="4" y="116"/>
                  </a:cubicBezTo>
                  <a:cubicBezTo>
                    <a:pt x="4" y="86"/>
                    <a:pt x="20" y="57"/>
                    <a:pt x="44" y="37"/>
                  </a:cubicBezTo>
                  <a:cubicBezTo>
                    <a:pt x="69" y="17"/>
                    <a:pt x="104" y="4"/>
                    <a:pt x="142" y="4"/>
                  </a:cubicBezTo>
                  <a:cubicBezTo>
                    <a:pt x="180" y="4"/>
                    <a:pt x="214" y="17"/>
                    <a:pt x="239" y="37"/>
                  </a:cubicBezTo>
                  <a:cubicBezTo>
                    <a:pt x="264" y="57"/>
                    <a:pt x="279" y="86"/>
                    <a:pt x="279" y="116"/>
                  </a:cubicBezTo>
                  <a:cubicBezTo>
                    <a:pt x="279" y="147"/>
                    <a:pt x="264" y="175"/>
                    <a:pt x="239" y="196"/>
                  </a:cubicBezTo>
                  <a:cubicBezTo>
                    <a:pt x="214" y="216"/>
                    <a:pt x="180" y="229"/>
                    <a:pt x="142" y="229"/>
                  </a:cubicBezTo>
                  <a:cubicBezTo>
                    <a:pt x="104" y="229"/>
                    <a:pt x="69" y="216"/>
                    <a:pt x="44" y="196"/>
                  </a:cubicBezTo>
                  <a:cubicBezTo>
                    <a:pt x="20" y="175"/>
                    <a:pt x="4" y="147"/>
                    <a:pt x="4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49"/>
                    <a:pt x="16" y="178"/>
                    <a:pt x="42" y="199"/>
                  </a:cubicBezTo>
                  <a:cubicBezTo>
                    <a:pt x="68" y="220"/>
                    <a:pt x="103" y="233"/>
                    <a:pt x="142" y="233"/>
                  </a:cubicBezTo>
                  <a:cubicBezTo>
                    <a:pt x="181" y="233"/>
                    <a:pt x="216" y="220"/>
                    <a:pt x="242" y="199"/>
                  </a:cubicBezTo>
                  <a:cubicBezTo>
                    <a:pt x="267" y="178"/>
                    <a:pt x="283" y="149"/>
                    <a:pt x="283" y="116"/>
                  </a:cubicBezTo>
                  <a:cubicBezTo>
                    <a:pt x="283" y="84"/>
                    <a:pt x="267" y="55"/>
                    <a:pt x="242" y="34"/>
                  </a:cubicBezTo>
                  <a:cubicBezTo>
                    <a:pt x="216" y="13"/>
                    <a:pt x="181" y="0"/>
                    <a:pt x="142" y="0"/>
                  </a:cubicBezTo>
                  <a:cubicBezTo>
                    <a:pt x="103" y="0"/>
                    <a:pt x="68" y="13"/>
                    <a:pt x="42" y="34"/>
                  </a:cubicBezTo>
                  <a:cubicBezTo>
                    <a:pt x="16" y="55"/>
                    <a:pt x="0" y="84"/>
                    <a:pt x="0" y="116"/>
                  </a:cubicBezTo>
                  <a:lnTo>
                    <a:pt x="2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023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76500"/>
            <a:ext cx="8751132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Pro-C3 is able to separate between fibrosis stages and NAFL from NASH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6609" y="6308468"/>
            <a:ext cx="7762515" cy="432000"/>
          </a:xfrm>
        </p:spPr>
        <p:txBody>
          <a:bodyPr>
            <a:noAutofit/>
          </a:bodyPr>
          <a:lstStyle/>
          <a:p>
            <a:r>
              <a:rPr lang="en-US" sz="900" dirty="0" smtClean="0">
                <a:cs typeface="Calibri" pitchFamily="34" charset="0"/>
              </a:rPr>
              <a:t>AUC, area under the curve; NASH CRN, </a:t>
            </a:r>
            <a:r>
              <a:rPr lang="en-US" sz="900" dirty="0"/>
              <a:t>Nonalcoholic Steatohepatitis Clinical Research </a:t>
            </a:r>
            <a:r>
              <a:rPr lang="en-US" sz="900" dirty="0" smtClean="0"/>
              <a:t>Network; </a:t>
            </a:r>
            <a:r>
              <a:rPr lang="en-US" sz="900" dirty="0" smtClean="0">
                <a:cs typeface="Calibri" pitchFamily="34" charset="0"/>
              </a:rPr>
              <a:t>NPV, negative predictive value; PPV, positive predictive value; ROC, receiver operating characteristic; SD, standard deviation</a:t>
            </a:r>
          </a:p>
          <a:p>
            <a:r>
              <a:rPr lang="en-US" sz="900" dirty="0" smtClean="0">
                <a:cs typeface="Calibri" pitchFamily="34" charset="0"/>
              </a:rPr>
              <a:t>Box-and-whisker plots are </a:t>
            </a:r>
            <a:r>
              <a:rPr lang="en-US" sz="900" dirty="0">
                <a:cs typeface="Calibri" pitchFamily="34" charset="0"/>
              </a:rPr>
              <a:t>shown as </a:t>
            </a:r>
            <a:r>
              <a:rPr lang="en-US" sz="900" dirty="0" smtClean="0">
                <a:cs typeface="Calibri" pitchFamily="34" charset="0"/>
              </a:rPr>
              <a:t>Tukey </a:t>
            </a:r>
            <a:r>
              <a:rPr lang="en-US" sz="900" dirty="0">
                <a:cs typeface="Calibri" pitchFamily="34" charset="0"/>
              </a:rPr>
              <a:t>box </a:t>
            </a:r>
            <a:r>
              <a:rPr lang="en-US" sz="900" dirty="0" smtClean="0">
                <a:cs typeface="Calibri" pitchFamily="34" charset="0"/>
              </a:rPr>
              <a:t>plots; </a:t>
            </a:r>
            <a:r>
              <a:rPr lang="da-DK" sz="900" baseline="30000" dirty="0" smtClean="0">
                <a:cs typeface="Calibri" pitchFamily="34" charset="0"/>
              </a:rPr>
              <a:t>a</a:t>
            </a:r>
            <a:r>
              <a:rPr lang="da-DK" sz="900" dirty="0" smtClean="0">
                <a:cs typeface="Calibri" pitchFamily="34" charset="0"/>
              </a:rPr>
              <a:t>Cut-off </a:t>
            </a:r>
            <a:r>
              <a:rPr lang="da-DK" sz="900" dirty="0">
                <a:cs typeface="Calibri" pitchFamily="34" charset="0"/>
              </a:rPr>
              <a:t>generated from Farglitazar cohort (HCV</a:t>
            </a:r>
            <a:r>
              <a:rPr lang="da-DK" sz="900" dirty="0" smtClean="0">
                <a:cs typeface="Calibri" pitchFamily="34" charset="0"/>
              </a:rPr>
              <a:t>): </a:t>
            </a:r>
            <a:r>
              <a:rPr lang="da-DK" sz="900" dirty="0">
                <a:cs typeface="Calibri" pitchFamily="34" charset="0"/>
              </a:rPr>
              <a:t>Nielsen MJ et al. Liver </a:t>
            </a:r>
            <a:r>
              <a:rPr lang="da-DK" sz="900" dirty="0" smtClean="0">
                <a:cs typeface="Calibri" pitchFamily="34" charset="0"/>
              </a:rPr>
              <a:t>Int 2015;35:429–37; </a:t>
            </a:r>
            <a:r>
              <a:rPr lang="da-DK" sz="900" baseline="30000" dirty="0" smtClean="0">
                <a:cs typeface="Calibri" pitchFamily="34" charset="0"/>
              </a:rPr>
              <a:t>b</a:t>
            </a:r>
            <a:r>
              <a:rPr lang="da-DK" sz="900" dirty="0" smtClean="0">
                <a:cs typeface="Calibri" pitchFamily="34" charset="0"/>
              </a:rPr>
              <a:t>Cut-off </a:t>
            </a:r>
            <a:r>
              <a:rPr lang="da-DK" sz="900" dirty="0">
                <a:cs typeface="Calibri" pitchFamily="34" charset="0"/>
              </a:rPr>
              <a:t>generated from an Australian cohort (HCV</a:t>
            </a:r>
            <a:r>
              <a:rPr lang="da-DK" sz="900" dirty="0" smtClean="0">
                <a:cs typeface="Calibri" pitchFamily="34" charset="0"/>
              </a:rPr>
              <a:t>): </a:t>
            </a:r>
            <a:r>
              <a:rPr lang="da-DK" sz="900" dirty="0">
                <a:cs typeface="Calibri" pitchFamily="34" charset="0"/>
              </a:rPr>
              <a:t>Nielsen MJ et al. </a:t>
            </a:r>
            <a:r>
              <a:rPr lang="da-DK" sz="900" dirty="0" smtClean="0">
                <a:cs typeface="Calibri" pitchFamily="34" charset="0"/>
              </a:rPr>
              <a:t>PLoS One 2015;10:e0137302 </a:t>
            </a:r>
            <a:endParaRPr lang="da-DK" sz="900" dirty="0">
              <a:cs typeface="Calibri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275664" y="2843450"/>
            <a:ext cx="311052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432120" y="2843450"/>
            <a:ext cx="0" cy="14327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128642" y="2795107"/>
            <a:ext cx="308259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280443" y="2795107"/>
            <a:ext cx="0" cy="182822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3639713" y="4055716"/>
            <a:ext cx="2227655" cy="1586512"/>
          </a:xfrm>
          <a:custGeom>
            <a:avLst/>
            <a:gdLst>
              <a:gd name="T0" fmla="*/ 4 w 2392"/>
              <a:gd name="T1" fmla="*/ 1761 h 1805"/>
              <a:gd name="T2" fmla="*/ 23 w 2392"/>
              <a:gd name="T3" fmla="*/ 1737 h 1805"/>
              <a:gd name="T4" fmla="*/ 38 w 2392"/>
              <a:gd name="T5" fmla="*/ 1713 h 1805"/>
              <a:gd name="T6" fmla="*/ 49 w 2392"/>
              <a:gd name="T7" fmla="*/ 1597 h 1805"/>
              <a:gd name="T8" fmla="*/ 82 w 2392"/>
              <a:gd name="T9" fmla="*/ 1562 h 1805"/>
              <a:gd name="T10" fmla="*/ 99 w 2392"/>
              <a:gd name="T11" fmla="*/ 1526 h 1805"/>
              <a:gd name="T12" fmla="*/ 113 w 2392"/>
              <a:gd name="T13" fmla="*/ 1491 h 1805"/>
              <a:gd name="T14" fmla="*/ 125 w 2392"/>
              <a:gd name="T15" fmla="*/ 1434 h 1805"/>
              <a:gd name="T16" fmla="*/ 156 w 2392"/>
              <a:gd name="T17" fmla="*/ 1387 h 1805"/>
              <a:gd name="T18" fmla="*/ 184 w 2392"/>
              <a:gd name="T19" fmla="*/ 1354 h 1805"/>
              <a:gd name="T20" fmla="*/ 194 w 2392"/>
              <a:gd name="T21" fmla="*/ 1316 h 1805"/>
              <a:gd name="T22" fmla="*/ 208 w 2392"/>
              <a:gd name="T23" fmla="*/ 1259 h 1805"/>
              <a:gd name="T24" fmla="*/ 215 w 2392"/>
              <a:gd name="T25" fmla="*/ 1214 h 1805"/>
              <a:gd name="T26" fmla="*/ 224 w 2392"/>
              <a:gd name="T27" fmla="*/ 1162 h 1805"/>
              <a:gd name="T28" fmla="*/ 250 w 2392"/>
              <a:gd name="T29" fmla="*/ 1096 h 1805"/>
              <a:gd name="T30" fmla="*/ 260 w 2392"/>
              <a:gd name="T31" fmla="*/ 1044 h 1805"/>
              <a:gd name="T32" fmla="*/ 295 w 2392"/>
              <a:gd name="T33" fmla="*/ 1020 h 1805"/>
              <a:gd name="T34" fmla="*/ 317 w 2392"/>
              <a:gd name="T35" fmla="*/ 980 h 1805"/>
              <a:gd name="T36" fmla="*/ 340 w 2392"/>
              <a:gd name="T37" fmla="*/ 944 h 1805"/>
              <a:gd name="T38" fmla="*/ 390 w 2392"/>
              <a:gd name="T39" fmla="*/ 909 h 1805"/>
              <a:gd name="T40" fmla="*/ 430 w 2392"/>
              <a:gd name="T41" fmla="*/ 876 h 1805"/>
              <a:gd name="T42" fmla="*/ 439 w 2392"/>
              <a:gd name="T43" fmla="*/ 828 h 1805"/>
              <a:gd name="T44" fmla="*/ 456 w 2392"/>
              <a:gd name="T45" fmla="*/ 807 h 1805"/>
              <a:gd name="T46" fmla="*/ 565 w 2392"/>
              <a:gd name="T47" fmla="*/ 769 h 1805"/>
              <a:gd name="T48" fmla="*/ 626 w 2392"/>
              <a:gd name="T49" fmla="*/ 748 h 1805"/>
              <a:gd name="T50" fmla="*/ 678 w 2392"/>
              <a:gd name="T51" fmla="*/ 722 h 1805"/>
              <a:gd name="T52" fmla="*/ 704 w 2392"/>
              <a:gd name="T53" fmla="*/ 694 h 1805"/>
              <a:gd name="T54" fmla="*/ 721 w 2392"/>
              <a:gd name="T55" fmla="*/ 665 h 1805"/>
              <a:gd name="T56" fmla="*/ 754 w 2392"/>
              <a:gd name="T57" fmla="*/ 641 h 1805"/>
              <a:gd name="T58" fmla="*/ 813 w 2392"/>
              <a:gd name="T59" fmla="*/ 606 h 1805"/>
              <a:gd name="T60" fmla="*/ 856 w 2392"/>
              <a:gd name="T61" fmla="*/ 542 h 1805"/>
              <a:gd name="T62" fmla="*/ 908 w 2392"/>
              <a:gd name="T63" fmla="*/ 526 h 1805"/>
              <a:gd name="T64" fmla="*/ 931 w 2392"/>
              <a:gd name="T65" fmla="*/ 490 h 1805"/>
              <a:gd name="T66" fmla="*/ 962 w 2392"/>
              <a:gd name="T67" fmla="*/ 450 h 1805"/>
              <a:gd name="T68" fmla="*/ 976 w 2392"/>
              <a:gd name="T69" fmla="*/ 426 h 1805"/>
              <a:gd name="T70" fmla="*/ 1021 w 2392"/>
              <a:gd name="T71" fmla="*/ 386 h 1805"/>
              <a:gd name="T72" fmla="*/ 1064 w 2392"/>
              <a:gd name="T73" fmla="*/ 362 h 1805"/>
              <a:gd name="T74" fmla="*/ 1092 w 2392"/>
              <a:gd name="T75" fmla="*/ 339 h 1805"/>
              <a:gd name="T76" fmla="*/ 1231 w 2392"/>
              <a:gd name="T77" fmla="*/ 306 h 1805"/>
              <a:gd name="T78" fmla="*/ 1328 w 2392"/>
              <a:gd name="T79" fmla="*/ 270 h 1805"/>
              <a:gd name="T80" fmla="*/ 1357 w 2392"/>
              <a:gd name="T81" fmla="*/ 246 h 1805"/>
              <a:gd name="T82" fmla="*/ 1390 w 2392"/>
              <a:gd name="T83" fmla="*/ 235 h 1805"/>
              <a:gd name="T84" fmla="*/ 1541 w 2392"/>
              <a:gd name="T85" fmla="*/ 211 h 1805"/>
              <a:gd name="T86" fmla="*/ 1688 w 2392"/>
              <a:gd name="T87" fmla="*/ 199 h 1805"/>
              <a:gd name="T88" fmla="*/ 1745 w 2392"/>
              <a:gd name="T89" fmla="*/ 178 h 1805"/>
              <a:gd name="T90" fmla="*/ 1872 w 2392"/>
              <a:gd name="T91" fmla="*/ 152 h 1805"/>
              <a:gd name="T92" fmla="*/ 1917 w 2392"/>
              <a:gd name="T93" fmla="*/ 138 h 1805"/>
              <a:gd name="T94" fmla="*/ 2000 w 2392"/>
              <a:gd name="T95" fmla="*/ 112 h 1805"/>
              <a:gd name="T96" fmla="*/ 2061 w 2392"/>
              <a:gd name="T97" fmla="*/ 88 h 1805"/>
              <a:gd name="T98" fmla="*/ 2146 w 2392"/>
              <a:gd name="T99" fmla="*/ 60 h 1805"/>
              <a:gd name="T100" fmla="*/ 2208 w 2392"/>
              <a:gd name="T101" fmla="*/ 41 h 1805"/>
              <a:gd name="T102" fmla="*/ 2281 w 2392"/>
              <a:gd name="T103" fmla="*/ 5 h 1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92" h="1805">
                <a:moveTo>
                  <a:pt x="0" y="1805"/>
                </a:moveTo>
                <a:lnTo>
                  <a:pt x="0" y="1770"/>
                </a:lnTo>
                <a:lnTo>
                  <a:pt x="4" y="1770"/>
                </a:lnTo>
                <a:lnTo>
                  <a:pt x="4" y="1761"/>
                </a:lnTo>
                <a:lnTo>
                  <a:pt x="12" y="1761"/>
                </a:lnTo>
                <a:lnTo>
                  <a:pt x="12" y="1749"/>
                </a:lnTo>
                <a:lnTo>
                  <a:pt x="23" y="1749"/>
                </a:lnTo>
                <a:lnTo>
                  <a:pt x="23" y="1737"/>
                </a:lnTo>
                <a:lnTo>
                  <a:pt x="30" y="1737"/>
                </a:lnTo>
                <a:lnTo>
                  <a:pt x="30" y="1725"/>
                </a:lnTo>
                <a:lnTo>
                  <a:pt x="38" y="1725"/>
                </a:lnTo>
                <a:lnTo>
                  <a:pt x="38" y="1713"/>
                </a:lnTo>
                <a:lnTo>
                  <a:pt x="45" y="1713"/>
                </a:lnTo>
                <a:lnTo>
                  <a:pt x="45" y="1659"/>
                </a:lnTo>
                <a:lnTo>
                  <a:pt x="49" y="1659"/>
                </a:lnTo>
                <a:lnTo>
                  <a:pt x="49" y="1597"/>
                </a:lnTo>
                <a:lnTo>
                  <a:pt x="61" y="1597"/>
                </a:lnTo>
                <a:lnTo>
                  <a:pt x="61" y="1585"/>
                </a:lnTo>
                <a:lnTo>
                  <a:pt x="82" y="1585"/>
                </a:lnTo>
                <a:lnTo>
                  <a:pt x="82" y="1562"/>
                </a:lnTo>
                <a:lnTo>
                  <a:pt x="94" y="1562"/>
                </a:lnTo>
                <a:lnTo>
                  <a:pt x="94" y="1550"/>
                </a:lnTo>
                <a:lnTo>
                  <a:pt x="99" y="1550"/>
                </a:lnTo>
                <a:lnTo>
                  <a:pt x="99" y="1526"/>
                </a:lnTo>
                <a:lnTo>
                  <a:pt x="106" y="1526"/>
                </a:lnTo>
                <a:lnTo>
                  <a:pt x="106" y="1514"/>
                </a:lnTo>
                <a:lnTo>
                  <a:pt x="113" y="1514"/>
                </a:lnTo>
                <a:lnTo>
                  <a:pt x="113" y="1491"/>
                </a:lnTo>
                <a:lnTo>
                  <a:pt x="118" y="1491"/>
                </a:lnTo>
                <a:lnTo>
                  <a:pt x="118" y="1481"/>
                </a:lnTo>
                <a:lnTo>
                  <a:pt x="125" y="1481"/>
                </a:lnTo>
                <a:lnTo>
                  <a:pt x="125" y="1434"/>
                </a:lnTo>
                <a:lnTo>
                  <a:pt x="144" y="1434"/>
                </a:lnTo>
                <a:lnTo>
                  <a:pt x="144" y="1422"/>
                </a:lnTo>
                <a:lnTo>
                  <a:pt x="156" y="1422"/>
                </a:lnTo>
                <a:lnTo>
                  <a:pt x="156" y="1387"/>
                </a:lnTo>
                <a:lnTo>
                  <a:pt x="163" y="1387"/>
                </a:lnTo>
                <a:lnTo>
                  <a:pt x="163" y="1375"/>
                </a:lnTo>
                <a:lnTo>
                  <a:pt x="184" y="1375"/>
                </a:lnTo>
                <a:lnTo>
                  <a:pt x="184" y="1354"/>
                </a:lnTo>
                <a:lnTo>
                  <a:pt x="189" y="1354"/>
                </a:lnTo>
                <a:lnTo>
                  <a:pt x="189" y="1330"/>
                </a:lnTo>
                <a:lnTo>
                  <a:pt x="194" y="1330"/>
                </a:lnTo>
                <a:lnTo>
                  <a:pt x="194" y="1316"/>
                </a:lnTo>
                <a:lnTo>
                  <a:pt x="201" y="1316"/>
                </a:lnTo>
                <a:lnTo>
                  <a:pt x="201" y="1306"/>
                </a:lnTo>
                <a:lnTo>
                  <a:pt x="208" y="1306"/>
                </a:lnTo>
                <a:lnTo>
                  <a:pt x="208" y="1259"/>
                </a:lnTo>
                <a:lnTo>
                  <a:pt x="215" y="1259"/>
                </a:lnTo>
                <a:lnTo>
                  <a:pt x="215" y="1242"/>
                </a:lnTo>
                <a:lnTo>
                  <a:pt x="215" y="1235"/>
                </a:lnTo>
                <a:lnTo>
                  <a:pt x="215" y="1214"/>
                </a:lnTo>
                <a:lnTo>
                  <a:pt x="220" y="1214"/>
                </a:lnTo>
                <a:lnTo>
                  <a:pt x="220" y="1197"/>
                </a:lnTo>
                <a:lnTo>
                  <a:pt x="224" y="1197"/>
                </a:lnTo>
                <a:lnTo>
                  <a:pt x="224" y="1162"/>
                </a:lnTo>
                <a:lnTo>
                  <a:pt x="243" y="1162"/>
                </a:lnTo>
                <a:lnTo>
                  <a:pt x="243" y="1131"/>
                </a:lnTo>
                <a:lnTo>
                  <a:pt x="250" y="1131"/>
                </a:lnTo>
                <a:lnTo>
                  <a:pt x="250" y="1096"/>
                </a:lnTo>
                <a:lnTo>
                  <a:pt x="253" y="1096"/>
                </a:lnTo>
                <a:lnTo>
                  <a:pt x="253" y="1082"/>
                </a:lnTo>
                <a:lnTo>
                  <a:pt x="260" y="1082"/>
                </a:lnTo>
                <a:lnTo>
                  <a:pt x="260" y="1044"/>
                </a:lnTo>
                <a:lnTo>
                  <a:pt x="286" y="1044"/>
                </a:lnTo>
                <a:lnTo>
                  <a:pt x="286" y="1039"/>
                </a:lnTo>
                <a:lnTo>
                  <a:pt x="295" y="1039"/>
                </a:lnTo>
                <a:lnTo>
                  <a:pt x="295" y="1020"/>
                </a:lnTo>
                <a:lnTo>
                  <a:pt x="302" y="1020"/>
                </a:lnTo>
                <a:lnTo>
                  <a:pt x="302" y="1006"/>
                </a:lnTo>
                <a:lnTo>
                  <a:pt x="317" y="1006"/>
                </a:lnTo>
                <a:lnTo>
                  <a:pt x="317" y="980"/>
                </a:lnTo>
                <a:lnTo>
                  <a:pt x="328" y="980"/>
                </a:lnTo>
                <a:lnTo>
                  <a:pt x="328" y="961"/>
                </a:lnTo>
                <a:lnTo>
                  <a:pt x="340" y="961"/>
                </a:lnTo>
                <a:lnTo>
                  <a:pt x="340" y="944"/>
                </a:lnTo>
                <a:lnTo>
                  <a:pt x="361" y="944"/>
                </a:lnTo>
                <a:lnTo>
                  <a:pt x="361" y="932"/>
                </a:lnTo>
                <a:lnTo>
                  <a:pt x="390" y="932"/>
                </a:lnTo>
                <a:lnTo>
                  <a:pt x="390" y="909"/>
                </a:lnTo>
                <a:lnTo>
                  <a:pt x="423" y="909"/>
                </a:lnTo>
                <a:lnTo>
                  <a:pt x="423" y="888"/>
                </a:lnTo>
                <a:lnTo>
                  <a:pt x="430" y="888"/>
                </a:lnTo>
                <a:lnTo>
                  <a:pt x="430" y="876"/>
                </a:lnTo>
                <a:lnTo>
                  <a:pt x="437" y="876"/>
                </a:lnTo>
                <a:lnTo>
                  <a:pt x="437" y="857"/>
                </a:lnTo>
                <a:lnTo>
                  <a:pt x="439" y="857"/>
                </a:lnTo>
                <a:lnTo>
                  <a:pt x="439" y="828"/>
                </a:lnTo>
                <a:lnTo>
                  <a:pt x="442" y="828"/>
                </a:lnTo>
                <a:lnTo>
                  <a:pt x="442" y="821"/>
                </a:lnTo>
                <a:lnTo>
                  <a:pt x="456" y="821"/>
                </a:lnTo>
                <a:lnTo>
                  <a:pt x="456" y="807"/>
                </a:lnTo>
                <a:lnTo>
                  <a:pt x="551" y="807"/>
                </a:lnTo>
                <a:lnTo>
                  <a:pt x="551" y="781"/>
                </a:lnTo>
                <a:lnTo>
                  <a:pt x="565" y="781"/>
                </a:lnTo>
                <a:lnTo>
                  <a:pt x="565" y="769"/>
                </a:lnTo>
                <a:lnTo>
                  <a:pt x="605" y="769"/>
                </a:lnTo>
                <a:lnTo>
                  <a:pt x="605" y="760"/>
                </a:lnTo>
                <a:lnTo>
                  <a:pt x="626" y="760"/>
                </a:lnTo>
                <a:lnTo>
                  <a:pt x="626" y="748"/>
                </a:lnTo>
                <a:lnTo>
                  <a:pt x="648" y="748"/>
                </a:lnTo>
                <a:lnTo>
                  <a:pt x="648" y="734"/>
                </a:lnTo>
                <a:lnTo>
                  <a:pt x="678" y="734"/>
                </a:lnTo>
                <a:lnTo>
                  <a:pt x="678" y="722"/>
                </a:lnTo>
                <a:lnTo>
                  <a:pt x="683" y="722"/>
                </a:lnTo>
                <a:lnTo>
                  <a:pt x="683" y="712"/>
                </a:lnTo>
                <a:lnTo>
                  <a:pt x="704" y="712"/>
                </a:lnTo>
                <a:lnTo>
                  <a:pt x="704" y="694"/>
                </a:lnTo>
                <a:lnTo>
                  <a:pt x="711" y="694"/>
                </a:lnTo>
                <a:lnTo>
                  <a:pt x="711" y="677"/>
                </a:lnTo>
                <a:lnTo>
                  <a:pt x="721" y="677"/>
                </a:lnTo>
                <a:lnTo>
                  <a:pt x="721" y="665"/>
                </a:lnTo>
                <a:lnTo>
                  <a:pt x="728" y="665"/>
                </a:lnTo>
                <a:lnTo>
                  <a:pt x="728" y="653"/>
                </a:lnTo>
                <a:lnTo>
                  <a:pt x="754" y="653"/>
                </a:lnTo>
                <a:lnTo>
                  <a:pt x="754" y="641"/>
                </a:lnTo>
                <a:lnTo>
                  <a:pt x="799" y="641"/>
                </a:lnTo>
                <a:lnTo>
                  <a:pt x="799" y="632"/>
                </a:lnTo>
                <a:lnTo>
                  <a:pt x="813" y="632"/>
                </a:lnTo>
                <a:lnTo>
                  <a:pt x="813" y="606"/>
                </a:lnTo>
                <a:lnTo>
                  <a:pt x="818" y="606"/>
                </a:lnTo>
                <a:lnTo>
                  <a:pt x="818" y="585"/>
                </a:lnTo>
                <a:lnTo>
                  <a:pt x="856" y="585"/>
                </a:lnTo>
                <a:lnTo>
                  <a:pt x="856" y="542"/>
                </a:lnTo>
                <a:lnTo>
                  <a:pt x="867" y="542"/>
                </a:lnTo>
                <a:lnTo>
                  <a:pt x="867" y="537"/>
                </a:lnTo>
                <a:lnTo>
                  <a:pt x="908" y="537"/>
                </a:lnTo>
                <a:lnTo>
                  <a:pt x="908" y="526"/>
                </a:lnTo>
                <a:lnTo>
                  <a:pt x="912" y="526"/>
                </a:lnTo>
                <a:lnTo>
                  <a:pt x="912" y="514"/>
                </a:lnTo>
                <a:lnTo>
                  <a:pt x="931" y="514"/>
                </a:lnTo>
                <a:lnTo>
                  <a:pt x="931" y="490"/>
                </a:lnTo>
                <a:lnTo>
                  <a:pt x="938" y="490"/>
                </a:lnTo>
                <a:lnTo>
                  <a:pt x="938" y="466"/>
                </a:lnTo>
                <a:lnTo>
                  <a:pt x="962" y="466"/>
                </a:lnTo>
                <a:lnTo>
                  <a:pt x="962" y="450"/>
                </a:lnTo>
                <a:lnTo>
                  <a:pt x="967" y="450"/>
                </a:lnTo>
                <a:lnTo>
                  <a:pt x="967" y="445"/>
                </a:lnTo>
                <a:lnTo>
                  <a:pt x="976" y="445"/>
                </a:lnTo>
                <a:lnTo>
                  <a:pt x="976" y="426"/>
                </a:lnTo>
                <a:lnTo>
                  <a:pt x="981" y="426"/>
                </a:lnTo>
                <a:lnTo>
                  <a:pt x="981" y="407"/>
                </a:lnTo>
                <a:lnTo>
                  <a:pt x="1021" y="407"/>
                </a:lnTo>
                <a:lnTo>
                  <a:pt x="1021" y="386"/>
                </a:lnTo>
                <a:lnTo>
                  <a:pt x="1040" y="386"/>
                </a:lnTo>
                <a:lnTo>
                  <a:pt x="1040" y="374"/>
                </a:lnTo>
                <a:lnTo>
                  <a:pt x="1064" y="374"/>
                </a:lnTo>
                <a:lnTo>
                  <a:pt x="1064" y="362"/>
                </a:lnTo>
                <a:lnTo>
                  <a:pt x="1078" y="362"/>
                </a:lnTo>
                <a:lnTo>
                  <a:pt x="1078" y="351"/>
                </a:lnTo>
                <a:lnTo>
                  <a:pt x="1092" y="351"/>
                </a:lnTo>
                <a:lnTo>
                  <a:pt x="1092" y="339"/>
                </a:lnTo>
                <a:lnTo>
                  <a:pt x="1146" y="339"/>
                </a:lnTo>
                <a:lnTo>
                  <a:pt x="1146" y="317"/>
                </a:lnTo>
                <a:lnTo>
                  <a:pt x="1231" y="317"/>
                </a:lnTo>
                <a:lnTo>
                  <a:pt x="1231" y="306"/>
                </a:lnTo>
                <a:lnTo>
                  <a:pt x="1319" y="306"/>
                </a:lnTo>
                <a:lnTo>
                  <a:pt x="1319" y="287"/>
                </a:lnTo>
                <a:lnTo>
                  <a:pt x="1328" y="287"/>
                </a:lnTo>
                <a:lnTo>
                  <a:pt x="1328" y="270"/>
                </a:lnTo>
                <a:lnTo>
                  <a:pt x="1350" y="270"/>
                </a:lnTo>
                <a:lnTo>
                  <a:pt x="1350" y="251"/>
                </a:lnTo>
                <a:lnTo>
                  <a:pt x="1357" y="251"/>
                </a:lnTo>
                <a:lnTo>
                  <a:pt x="1357" y="246"/>
                </a:lnTo>
                <a:lnTo>
                  <a:pt x="1364" y="246"/>
                </a:lnTo>
                <a:lnTo>
                  <a:pt x="1364" y="242"/>
                </a:lnTo>
                <a:lnTo>
                  <a:pt x="1390" y="242"/>
                </a:lnTo>
                <a:lnTo>
                  <a:pt x="1390" y="235"/>
                </a:lnTo>
                <a:lnTo>
                  <a:pt x="1499" y="235"/>
                </a:lnTo>
                <a:lnTo>
                  <a:pt x="1499" y="223"/>
                </a:lnTo>
                <a:lnTo>
                  <a:pt x="1541" y="223"/>
                </a:lnTo>
                <a:lnTo>
                  <a:pt x="1541" y="211"/>
                </a:lnTo>
                <a:lnTo>
                  <a:pt x="1555" y="211"/>
                </a:lnTo>
                <a:lnTo>
                  <a:pt x="1681" y="211"/>
                </a:lnTo>
                <a:lnTo>
                  <a:pt x="1681" y="199"/>
                </a:lnTo>
                <a:lnTo>
                  <a:pt x="1688" y="199"/>
                </a:lnTo>
                <a:lnTo>
                  <a:pt x="1688" y="194"/>
                </a:lnTo>
                <a:lnTo>
                  <a:pt x="1707" y="194"/>
                </a:lnTo>
                <a:lnTo>
                  <a:pt x="1745" y="194"/>
                </a:lnTo>
                <a:lnTo>
                  <a:pt x="1745" y="178"/>
                </a:lnTo>
                <a:lnTo>
                  <a:pt x="1752" y="178"/>
                </a:lnTo>
                <a:lnTo>
                  <a:pt x="1752" y="164"/>
                </a:lnTo>
                <a:lnTo>
                  <a:pt x="1872" y="164"/>
                </a:lnTo>
                <a:lnTo>
                  <a:pt x="1872" y="152"/>
                </a:lnTo>
                <a:lnTo>
                  <a:pt x="1898" y="152"/>
                </a:lnTo>
                <a:lnTo>
                  <a:pt x="1898" y="147"/>
                </a:lnTo>
                <a:lnTo>
                  <a:pt x="1917" y="147"/>
                </a:lnTo>
                <a:lnTo>
                  <a:pt x="1917" y="138"/>
                </a:lnTo>
                <a:lnTo>
                  <a:pt x="1955" y="138"/>
                </a:lnTo>
                <a:lnTo>
                  <a:pt x="1955" y="130"/>
                </a:lnTo>
                <a:lnTo>
                  <a:pt x="2000" y="130"/>
                </a:lnTo>
                <a:lnTo>
                  <a:pt x="2000" y="112"/>
                </a:lnTo>
                <a:lnTo>
                  <a:pt x="2014" y="112"/>
                </a:lnTo>
                <a:lnTo>
                  <a:pt x="2014" y="107"/>
                </a:lnTo>
                <a:lnTo>
                  <a:pt x="2061" y="107"/>
                </a:lnTo>
                <a:lnTo>
                  <a:pt x="2061" y="88"/>
                </a:lnTo>
                <a:lnTo>
                  <a:pt x="2073" y="88"/>
                </a:lnTo>
                <a:lnTo>
                  <a:pt x="2073" y="71"/>
                </a:lnTo>
                <a:lnTo>
                  <a:pt x="2146" y="71"/>
                </a:lnTo>
                <a:lnTo>
                  <a:pt x="2146" y="60"/>
                </a:lnTo>
                <a:lnTo>
                  <a:pt x="2170" y="60"/>
                </a:lnTo>
                <a:lnTo>
                  <a:pt x="2170" y="48"/>
                </a:lnTo>
                <a:lnTo>
                  <a:pt x="2208" y="48"/>
                </a:lnTo>
                <a:lnTo>
                  <a:pt x="2208" y="41"/>
                </a:lnTo>
                <a:lnTo>
                  <a:pt x="2225" y="41"/>
                </a:lnTo>
                <a:lnTo>
                  <a:pt x="2225" y="12"/>
                </a:lnTo>
                <a:lnTo>
                  <a:pt x="2281" y="12"/>
                </a:lnTo>
                <a:lnTo>
                  <a:pt x="2281" y="5"/>
                </a:lnTo>
                <a:lnTo>
                  <a:pt x="2286" y="5"/>
                </a:lnTo>
                <a:lnTo>
                  <a:pt x="2286" y="0"/>
                </a:lnTo>
                <a:lnTo>
                  <a:pt x="2392" y="0"/>
                </a:lnTo>
              </a:path>
            </a:pathLst>
          </a:custGeom>
          <a:noFill/>
          <a:ln w="30163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275664" y="3131746"/>
            <a:ext cx="311052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430258" y="1778157"/>
            <a:ext cx="957370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432120" y="3078130"/>
            <a:ext cx="0" cy="53617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1449815" y="2755554"/>
            <a:ext cx="50290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1493586" y="2741490"/>
            <a:ext cx="51221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1359480" y="2676449"/>
            <a:ext cx="53084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1406045" y="2711606"/>
            <a:ext cx="50290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1406045" y="2665901"/>
            <a:ext cx="50290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1338060" y="2714243"/>
            <a:ext cx="50290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1381831" y="2751160"/>
            <a:ext cx="53084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1427464" y="2793349"/>
            <a:ext cx="51221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>
            <a:off x="1406045" y="2266855"/>
            <a:ext cx="50290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9" name="Oval 22"/>
          <p:cNvSpPr>
            <a:spLocks noChangeArrowheads="1"/>
          </p:cNvSpPr>
          <p:nvPr/>
        </p:nvSpPr>
        <p:spPr bwMode="auto">
          <a:xfrm>
            <a:off x="1406045" y="2088428"/>
            <a:ext cx="50290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1449815" y="2628985"/>
            <a:ext cx="50290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>
            <a:off x="1359480" y="2628985"/>
            <a:ext cx="53084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1406045" y="2202692"/>
            <a:ext cx="50290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1406045" y="2595585"/>
            <a:ext cx="50290" cy="50101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34" name="Oval 27"/>
          <p:cNvSpPr>
            <a:spLocks noChangeArrowheads="1"/>
          </p:cNvSpPr>
          <p:nvPr/>
        </p:nvSpPr>
        <p:spPr bwMode="auto">
          <a:xfrm>
            <a:off x="1381831" y="2807413"/>
            <a:ext cx="53084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35" name="Oval 28"/>
          <p:cNvSpPr>
            <a:spLocks noChangeArrowheads="1"/>
          </p:cNvSpPr>
          <p:nvPr/>
        </p:nvSpPr>
        <p:spPr bwMode="auto">
          <a:xfrm>
            <a:off x="1449815" y="2682601"/>
            <a:ext cx="50290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2429536" y="2408368"/>
            <a:ext cx="44702" cy="43948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2429536" y="2323108"/>
            <a:ext cx="44702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2383903" y="2431221"/>
            <a:ext cx="45633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2295430" y="2431221"/>
            <a:ext cx="43771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2361552" y="2335414"/>
            <a:ext cx="43771" cy="42190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2339201" y="2161381"/>
            <a:ext cx="44702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2317781" y="2354751"/>
            <a:ext cx="43771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2383903" y="2256308"/>
            <a:ext cx="45633" cy="42190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2383903" y="2129739"/>
            <a:ext cx="45633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2405322" y="2350357"/>
            <a:ext cx="46565" cy="43948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2317781" y="2302014"/>
            <a:ext cx="43771" cy="43948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2361552" y="1859901"/>
            <a:ext cx="43771" cy="43069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>
            <a:off x="2339201" y="2036570"/>
            <a:ext cx="44702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2339201" y="2443526"/>
            <a:ext cx="44702" cy="43948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2361552" y="2387272"/>
            <a:ext cx="43771" cy="43948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51" name="Rectangle 44"/>
          <p:cNvSpPr>
            <a:spLocks noChangeArrowheads="1"/>
          </p:cNvSpPr>
          <p:nvPr/>
        </p:nvSpPr>
        <p:spPr bwMode="auto">
          <a:xfrm>
            <a:off x="2361552" y="2105128"/>
            <a:ext cx="43771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2383903" y="2027780"/>
            <a:ext cx="45633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2339201" y="2219392"/>
            <a:ext cx="44702" cy="43069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54" name="Oval 47"/>
          <p:cNvSpPr>
            <a:spLocks noChangeArrowheads="1"/>
          </p:cNvSpPr>
          <p:nvPr/>
        </p:nvSpPr>
        <p:spPr bwMode="auto">
          <a:xfrm>
            <a:off x="4216184" y="2587674"/>
            <a:ext cx="51221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55" name="Oval 48"/>
          <p:cNvSpPr>
            <a:spLocks noChangeArrowheads="1"/>
          </p:cNvSpPr>
          <p:nvPr/>
        </p:nvSpPr>
        <p:spPr bwMode="auto">
          <a:xfrm>
            <a:off x="4216184" y="2339809"/>
            <a:ext cx="51221" cy="50101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56" name="Oval 49"/>
          <p:cNvSpPr>
            <a:spLocks noChangeArrowheads="1"/>
          </p:cNvSpPr>
          <p:nvPr/>
        </p:nvSpPr>
        <p:spPr bwMode="auto">
          <a:xfrm>
            <a:off x="4193833" y="2657991"/>
            <a:ext cx="51221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57" name="Oval 50"/>
          <p:cNvSpPr>
            <a:spLocks noChangeArrowheads="1"/>
          </p:cNvSpPr>
          <p:nvPr/>
        </p:nvSpPr>
        <p:spPr bwMode="auto">
          <a:xfrm>
            <a:off x="4259955" y="2761707"/>
            <a:ext cx="53084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58" name="Oval 51"/>
          <p:cNvSpPr>
            <a:spLocks noChangeArrowheads="1"/>
          </p:cNvSpPr>
          <p:nvPr/>
        </p:nvSpPr>
        <p:spPr bwMode="auto">
          <a:xfrm>
            <a:off x="4216184" y="2697543"/>
            <a:ext cx="51221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59" name="Oval 52"/>
          <p:cNvSpPr>
            <a:spLocks noChangeArrowheads="1"/>
          </p:cNvSpPr>
          <p:nvPr/>
        </p:nvSpPr>
        <p:spPr bwMode="auto">
          <a:xfrm>
            <a:off x="4259955" y="2599980"/>
            <a:ext cx="53084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60" name="Oval 53"/>
          <p:cNvSpPr>
            <a:spLocks noChangeArrowheads="1"/>
          </p:cNvSpPr>
          <p:nvPr/>
        </p:nvSpPr>
        <p:spPr bwMode="auto">
          <a:xfrm>
            <a:off x="4172413" y="2686996"/>
            <a:ext cx="50290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61" name="Oval 54"/>
          <p:cNvSpPr>
            <a:spLocks noChangeArrowheads="1"/>
          </p:cNvSpPr>
          <p:nvPr/>
        </p:nvSpPr>
        <p:spPr bwMode="auto">
          <a:xfrm>
            <a:off x="4082078" y="2732701"/>
            <a:ext cx="53084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62" name="Oval 55"/>
          <p:cNvSpPr>
            <a:spLocks noChangeArrowheads="1"/>
          </p:cNvSpPr>
          <p:nvPr/>
        </p:nvSpPr>
        <p:spPr bwMode="auto">
          <a:xfrm>
            <a:off x="4306520" y="2686996"/>
            <a:ext cx="50290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63" name="Oval 56"/>
          <p:cNvSpPr>
            <a:spLocks noChangeArrowheads="1"/>
          </p:cNvSpPr>
          <p:nvPr/>
        </p:nvSpPr>
        <p:spPr bwMode="auto">
          <a:xfrm>
            <a:off x="4106291" y="2622832"/>
            <a:ext cx="50290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64" name="Oval 57"/>
          <p:cNvSpPr>
            <a:spLocks noChangeArrowheads="1"/>
          </p:cNvSpPr>
          <p:nvPr/>
        </p:nvSpPr>
        <p:spPr bwMode="auto">
          <a:xfrm>
            <a:off x="4128642" y="2737097"/>
            <a:ext cx="50290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65" name="Oval 58"/>
          <p:cNvSpPr>
            <a:spLocks noChangeArrowheads="1"/>
          </p:cNvSpPr>
          <p:nvPr/>
        </p:nvSpPr>
        <p:spPr bwMode="auto">
          <a:xfrm>
            <a:off x="4216184" y="2761707"/>
            <a:ext cx="51221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66" name="Oval 59"/>
          <p:cNvSpPr>
            <a:spLocks noChangeArrowheads="1"/>
          </p:cNvSpPr>
          <p:nvPr/>
        </p:nvSpPr>
        <p:spPr bwMode="auto">
          <a:xfrm>
            <a:off x="4350290" y="2734459"/>
            <a:ext cx="51221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67" name="Oval 60"/>
          <p:cNvSpPr>
            <a:spLocks noChangeArrowheads="1"/>
          </p:cNvSpPr>
          <p:nvPr/>
        </p:nvSpPr>
        <p:spPr bwMode="auto">
          <a:xfrm>
            <a:off x="4216184" y="2146439"/>
            <a:ext cx="51221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68" name="Oval 61"/>
          <p:cNvSpPr>
            <a:spLocks noChangeArrowheads="1"/>
          </p:cNvSpPr>
          <p:nvPr/>
        </p:nvSpPr>
        <p:spPr bwMode="auto">
          <a:xfrm>
            <a:off x="4259955" y="2368815"/>
            <a:ext cx="53084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69" name="Oval 62"/>
          <p:cNvSpPr>
            <a:spLocks noChangeArrowheads="1"/>
          </p:cNvSpPr>
          <p:nvPr/>
        </p:nvSpPr>
        <p:spPr bwMode="auto">
          <a:xfrm>
            <a:off x="4306520" y="2628985"/>
            <a:ext cx="50290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70" name="Oval 63"/>
          <p:cNvSpPr>
            <a:spLocks noChangeArrowheads="1"/>
          </p:cNvSpPr>
          <p:nvPr/>
        </p:nvSpPr>
        <p:spPr bwMode="auto">
          <a:xfrm>
            <a:off x="4238534" y="2287951"/>
            <a:ext cx="53084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71" name="Oval 64"/>
          <p:cNvSpPr>
            <a:spLocks noChangeArrowheads="1"/>
          </p:cNvSpPr>
          <p:nvPr/>
        </p:nvSpPr>
        <p:spPr bwMode="auto">
          <a:xfrm>
            <a:off x="4394992" y="2732701"/>
            <a:ext cx="50290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72" name="Oval 65"/>
          <p:cNvSpPr>
            <a:spLocks noChangeArrowheads="1"/>
          </p:cNvSpPr>
          <p:nvPr/>
        </p:nvSpPr>
        <p:spPr bwMode="auto">
          <a:xfrm>
            <a:off x="4259955" y="2108643"/>
            <a:ext cx="53084" cy="48343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73" name="Oval 66"/>
          <p:cNvSpPr>
            <a:spLocks noChangeArrowheads="1"/>
          </p:cNvSpPr>
          <p:nvPr/>
        </p:nvSpPr>
        <p:spPr bwMode="auto">
          <a:xfrm>
            <a:off x="4238534" y="2462862"/>
            <a:ext cx="53084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74" name="Oval 67"/>
          <p:cNvSpPr>
            <a:spLocks noChangeArrowheads="1"/>
          </p:cNvSpPr>
          <p:nvPr/>
        </p:nvSpPr>
        <p:spPr bwMode="auto">
          <a:xfrm>
            <a:off x="4306520" y="2741490"/>
            <a:ext cx="50290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75" name="Oval 68"/>
          <p:cNvSpPr>
            <a:spLocks noChangeArrowheads="1"/>
          </p:cNvSpPr>
          <p:nvPr/>
        </p:nvSpPr>
        <p:spPr bwMode="auto">
          <a:xfrm>
            <a:off x="4150062" y="2650079"/>
            <a:ext cx="51221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76" name="Oval 69"/>
          <p:cNvSpPr>
            <a:spLocks noChangeArrowheads="1"/>
          </p:cNvSpPr>
          <p:nvPr/>
        </p:nvSpPr>
        <p:spPr bwMode="auto">
          <a:xfrm>
            <a:off x="4259955" y="2650079"/>
            <a:ext cx="53084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77" name="Oval 70"/>
          <p:cNvSpPr>
            <a:spLocks noChangeArrowheads="1"/>
          </p:cNvSpPr>
          <p:nvPr/>
        </p:nvSpPr>
        <p:spPr bwMode="auto">
          <a:xfrm>
            <a:off x="4216184" y="2223787"/>
            <a:ext cx="51221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78" name="Oval 71"/>
          <p:cNvSpPr>
            <a:spLocks noChangeArrowheads="1"/>
          </p:cNvSpPr>
          <p:nvPr/>
        </p:nvSpPr>
        <p:spPr bwMode="auto">
          <a:xfrm>
            <a:off x="4350290" y="2616679"/>
            <a:ext cx="51221" cy="49222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79" name="Oval 72"/>
          <p:cNvSpPr>
            <a:spLocks noChangeArrowheads="1"/>
          </p:cNvSpPr>
          <p:nvPr/>
        </p:nvSpPr>
        <p:spPr bwMode="auto">
          <a:xfrm>
            <a:off x="4172413" y="2755554"/>
            <a:ext cx="50290" cy="50101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80" name="Oval 73"/>
          <p:cNvSpPr>
            <a:spLocks noChangeArrowheads="1"/>
          </p:cNvSpPr>
          <p:nvPr/>
        </p:nvSpPr>
        <p:spPr bwMode="auto">
          <a:xfrm>
            <a:off x="4259955" y="2237850"/>
            <a:ext cx="53084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81" name="Oval 74"/>
          <p:cNvSpPr>
            <a:spLocks noChangeArrowheads="1"/>
          </p:cNvSpPr>
          <p:nvPr/>
        </p:nvSpPr>
        <p:spPr bwMode="auto">
          <a:xfrm>
            <a:off x="4259955" y="2703696"/>
            <a:ext cx="53084" cy="47464"/>
          </a:xfrm>
          <a:prstGeom prst="ellipse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82" name="Rectangle 75"/>
          <p:cNvSpPr>
            <a:spLocks noChangeArrowheads="1"/>
          </p:cNvSpPr>
          <p:nvPr/>
        </p:nvSpPr>
        <p:spPr bwMode="auto">
          <a:xfrm>
            <a:off x="5218256" y="2356509"/>
            <a:ext cx="43771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83" name="Rectangle 76"/>
          <p:cNvSpPr>
            <a:spLocks noChangeArrowheads="1"/>
          </p:cNvSpPr>
          <p:nvPr/>
        </p:nvSpPr>
        <p:spPr bwMode="auto">
          <a:xfrm>
            <a:off x="5195905" y="2181598"/>
            <a:ext cx="44702" cy="42190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84" name="Rectangle 77"/>
          <p:cNvSpPr>
            <a:spLocks noChangeArrowheads="1"/>
          </p:cNvSpPr>
          <p:nvPr/>
        </p:nvSpPr>
        <p:spPr bwMode="auto">
          <a:xfrm>
            <a:off x="5174485" y="2374967"/>
            <a:ext cx="43771" cy="42190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85" name="Rectangle 78"/>
          <p:cNvSpPr>
            <a:spLocks noChangeArrowheads="1"/>
          </p:cNvSpPr>
          <p:nvPr/>
        </p:nvSpPr>
        <p:spPr bwMode="auto">
          <a:xfrm>
            <a:off x="5195905" y="2277404"/>
            <a:ext cx="44702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86" name="Rectangle 79"/>
          <p:cNvSpPr>
            <a:spLocks noChangeArrowheads="1"/>
          </p:cNvSpPr>
          <p:nvPr/>
        </p:nvSpPr>
        <p:spPr bwMode="auto">
          <a:xfrm>
            <a:off x="5195905" y="2323108"/>
            <a:ext cx="44702" cy="43948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87" name="Rectangle 80"/>
          <p:cNvSpPr>
            <a:spLocks noChangeArrowheads="1"/>
          </p:cNvSpPr>
          <p:nvPr/>
        </p:nvSpPr>
        <p:spPr bwMode="auto">
          <a:xfrm>
            <a:off x="5195905" y="1880116"/>
            <a:ext cx="44702" cy="43948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88" name="Rectangle 81"/>
          <p:cNvSpPr>
            <a:spLocks noChangeArrowheads="1"/>
          </p:cNvSpPr>
          <p:nvPr/>
        </p:nvSpPr>
        <p:spPr bwMode="auto">
          <a:xfrm>
            <a:off x="5218256" y="2056786"/>
            <a:ext cx="43771" cy="42190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89" name="Rectangle 82"/>
          <p:cNvSpPr>
            <a:spLocks noChangeArrowheads="1"/>
          </p:cNvSpPr>
          <p:nvPr/>
        </p:nvSpPr>
        <p:spPr bwMode="auto">
          <a:xfrm>
            <a:off x="5195905" y="2125344"/>
            <a:ext cx="44702" cy="42190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90" name="Rectangle 83"/>
          <p:cNvSpPr>
            <a:spLocks noChangeArrowheads="1"/>
          </p:cNvSpPr>
          <p:nvPr/>
        </p:nvSpPr>
        <p:spPr bwMode="auto">
          <a:xfrm>
            <a:off x="5174485" y="2048875"/>
            <a:ext cx="43771" cy="41311"/>
          </a:xfrm>
          <a:prstGeom prst="rect">
            <a:avLst/>
          </a:prstGeom>
          <a:noFill/>
          <a:ln w="15875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91" name="Freeform 84"/>
          <p:cNvSpPr>
            <a:spLocks/>
          </p:cNvSpPr>
          <p:nvPr/>
        </p:nvSpPr>
        <p:spPr bwMode="auto">
          <a:xfrm>
            <a:off x="780215" y="4047805"/>
            <a:ext cx="2246281" cy="1586512"/>
          </a:xfrm>
          <a:custGeom>
            <a:avLst/>
            <a:gdLst>
              <a:gd name="T0" fmla="*/ 29 w 2412"/>
              <a:gd name="T1" fmla="*/ 1777 h 1805"/>
              <a:gd name="T2" fmla="*/ 48 w 2412"/>
              <a:gd name="T3" fmla="*/ 1739 h 1805"/>
              <a:gd name="T4" fmla="*/ 48 w 2412"/>
              <a:gd name="T5" fmla="*/ 1710 h 1805"/>
              <a:gd name="T6" fmla="*/ 48 w 2412"/>
              <a:gd name="T7" fmla="*/ 1677 h 1805"/>
              <a:gd name="T8" fmla="*/ 48 w 2412"/>
              <a:gd name="T9" fmla="*/ 1644 h 1805"/>
              <a:gd name="T10" fmla="*/ 57 w 2412"/>
              <a:gd name="T11" fmla="*/ 1609 h 1805"/>
              <a:gd name="T12" fmla="*/ 74 w 2412"/>
              <a:gd name="T13" fmla="*/ 1576 h 1805"/>
              <a:gd name="T14" fmla="*/ 93 w 2412"/>
              <a:gd name="T15" fmla="*/ 1554 h 1805"/>
              <a:gd name="T16" fmla="*/ 100 w 2412"/>
              <a:gd name="T17" fmla="*/ 1519 h 1805"/>
              <a:gd name="T18" fmla="*/ 119 w 2412"/>
              <a:gd name="T19" fmla="*/ 1495 h 1805"/>
              <a:gd name="T20" fmla="*/ 119 w 2412"/>
              <a:gd name="T21" fmla="*/ 1460 h 1805"/>
              <a:gd name="T22" fmla="*/ 137 w 2412"/>
              <a:gd name="T23" fmla="*/ 1431 h 1805"/>
              <a:gd name="T24" fmla="*/ 147 w 2412"/>
              <a:gd name="T25" fmla="*/ 1391 h 1805"/>
              <a:gd name="T26" fmla="*/ 154 w 2412"/>
              <a:gd name="T27" fmla="*/ 1365 h 1805"/>
              <a:gd name="T28" fmla="*/ 154 w 2412"/>
              <a:gd name="T29" fmla="*/ 1318 h 1805"/>
              <a:gd name="T30" fmla="*/ 173 w 2412"/>
              <a:gd name="T31" fmla="*/ 1289 h 1805"/>
              <a:gd name="T32" fmla="*/ 173 w 2412"/>
              <a:gd name="T33" fmla="*/ 1256 h 1805"/>
              <a:gd name="T34" fmla="*/ 182 w 2412"/>
              <a:gd name="T35" fmla="*/ 1214 h 1805"/>
              <a:gd name="T36" fmla="*/ 218 w 2412"/>
              <a:gd name="T37" fmla="*/ 1202 h 1805"/>
              <a:gd name="T38" fmla="*/ 244 w 2412"/>
              <a:gd name="T39" fmla="*/ 1157 h 1805"/>
              <a:gd name="T40" fmla="*/ 256 w 2412"/>
              <a:gd name="T41" fmla="*/ 1114 h 1805"/>
              <a:gd name="T42" fmla="*/ 282 w 2412"/>
              <a:gd name="T43" fmla="*/ 1074 h 1805"/>
              <a:gd name="T44" fmla="*/ 298 w 2412"/>
              <a:gd name="T45" fmla="*/ 1060 h 1805"/>
              <a:gd name="T46" fmla="*/ 327 w 2412"/>
              <a:gd name="T47" fmla="*/ 1020 h 1805"/>
              <a:gd name="T48" fmla="*/ 336 w 2412"/>
              <a:gd name="T49" fmla="*/ 972 h 1805"/>
              <a:gd name="T50" fmla="*/ 381 w 2412"/>
              <a:gd name="T51" fmla="*/ 965 h 1805"/>
              <a:gd name="T52" fmla="*/ 426 w 2412"/>
              <a:gd name="T53" fmla="*/ 937 h 1805"/>
              <a:gd name="T54" fmla="*/ 480 w 2412"/>
              <a:gd name="T55" fmla="*/ 911 h 1805"/>
              <a:gd name="T56" fmla="*/ 497 w 2412"/>
              <a:gd name="T57" fmla="*/ 882 h 1805"/>
              <a:gd name="T58" fmla="*/ 535 w 2412"/>
              <a:gd name="T59" fmla="*/ 861 h 1805"/>
              <a:gd name="T60" fmla="*/ 570 w 2412"/>
              <a:gd name="T61" fmla="*/ 847 h 1805"/>
              <a:gd name="T62" fmla="*/ 587 w 2412"/>
              <a:gd name="T63" fmla="*/ 821 h 1805"/>
              <a:gd name="T64" fmla="*/ 622 w 2412"/>
              <a:gd name="T65" fmla="*/ 807 h 1805"/>
              <a:gd name="T66" fmla="*/ 669 w 2412"/>
              <a:gd name="T67" fmla="*/ 788 h 1805"/>
              <a:gd name="T68" fmla="*/ 705 w 2412"/>
              <a:gd name="T69" fmla="*/ 752 h 1805"/>
              <a:gd name="T70" fmla="*/ 823 w 2412"/>
              <a:gd name="T71" fmla="*/ 705 h 1805"/>
              <a:gd name="T72" fmla="*/ 840 w 2412"/>
              <a:gd name="T73" fmla="*/ 658 h 1805"/>
              <a:gd name="T74" fmla="*/ 887 w 2412"/>
              <a:gd name="T75" fmla="*/ 606 h 1805"/>
              <a:gd name="T76" fmla="*/ 922 w 2412"/>
              <a:gd name="T77" fmla="*/ 584 h 1805"/>
              <a:gd name="T78" fmla="*/ 967 w 2412"/>
              <a:gd name="T79" fmla="*/ 551 h 1805"/>
              <a:gd name="T80" fmla="*/ 1003 w 2412"/>
              <a:gd name="T81" fmla="*/ 516 h 1805"/>
              <a:gd name="T82" fmla="*/ 1074 w 2412"/>
              <a:gd name="T83" fmla="*/ 483 h 1805"/>
              <a:gd name="T84" fmla="*/ 1140 w 2412"/>
              <a:gd name="T85" fmla="*/ 461 h 1805"/>
              <a:gd name="T86" fmla="*/ 1220 w 2412"/>
              <a:gd name="T87" fmla="*/ 447 h 1805"/>
              <a:gd name="T88" fmla="*/ 1261 w 2412"/>
              <a:gd name="T89" fmla="*/ 414 h 1805"/>
              <a:gd name="T90" fmla="*/ 1327 w 2412"/>
              <a:gd name="T91" fmla="*/ 378 h 1805"/>
              <a:gd name="T92" fmla="*/ 1409 w 2412"/>
              <a:gd name="T93" fmla="*/ 338 h 1805"/>
              <a:gd name="T94" fmla="*/ 1490 w 2412"/>
              <a:gd name="T95" fmla="*/ 319 h 1805"/>
              <a:gd name="T96" fmla="*/ 1563 w 2412"/>
              <a:gd name="T97" fmla="*/ 298 h 1805"/>
              <a:gd name="T98" fmla="*/ 1629 w 2412"/>
              <a:gd name="T99" fmla="*/ 253 h 1805"/>
              <a:gd name="T100" fmla="*/ 1644 w 2412"/>
              <a:gd name="T101" fmla="*/ 203 h 1805"/>
              <a:gd name="T102" fmla="*/ 1724 w 2412"/>
              <a:gd name="T103" fmla="*/ 199 h 1805"/>
              <a:gd name="T104" fmla="*/ 1797 w 2412"/>
              <a:gd name="T105" fmla="*/ 163 h 1805"/>
              <a:gd name="T106" fmla="*/ 1894 w 2412"/>
              <a:gd name="T107" fmla="*/ 132 h 1805"/>
              <a:gd name="T108" fmla="*/ 1960 w 2412"/>
              <a:gd name="T109" fmla="*/ 109 h 1805"/>
              <a:gd name="T110" fmla="*/ 2012 w 2412"/>
              <a:gd name="T111" fmla="*/ 69 h 1805"/>
              <a:gd name="T112" fmla="*/ 2083 w 2412"/>
              <a:gd name="T113" fmla="*/ 61 h 1805"/>
              <a:gd name="T114" fmla="*/ 2114 w 2412"/>
              <a:gd name="T115" fmla="*/ 40 h 1805"/>
              <a:gd name="T116" fmla="*/ 2166 w 2412"/>
              <a:gd name="T117" fmla="*/ 35 h 1805"/>
              <a:gd name="T118" fmla="*/ 2239 w 2412"/>
              <a:gd name="T119" fmla="*/ 21 h 1805"/>
              <a:gd name="T120" fmla="*/ 2313 w 2412"/>
              <a:gd name="T121" fmla="*/ 9 h 1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12" h="1805">
                <a:moveTo>
                  <a:pt x="0" y="1805"/>
                </a:moveTo>
                <a:lnTo>
                  <a:pt x="19" y="1805"/>
                </a:lnTo>
                <a:lnTo>
                  <a:pt x="19" y="1798"/>
                </a:lnTo>
                <a:lnTo>
                  <a:pt x="19" y="1786"/>
                </a:lnTo>
                <a:lnTo>
                  <a:pt x="19" y="1784"/>
                </a:lnTo>
                <a:lnTo>
                  <a:pt x="29" y="1784"/>
                </a:lnTo>
                <a:lnTo>
                  <a:pt x="29" y="1777"/>
                </a:lnTo>
                <a:lnTo>
                  <a:pt x="29" y="1772"/>
                </a:lnTo>
                <a:lnTo>
                  <a:pt x="38" y="1772"/>
                </a:lnTo>
                <a:lnTo>
                  <a:pt x="38" y="1758"/>
                </a:lnTo>
                <a:lnTo>
                  <a:pt x="48" y="1758"/>
                </a:lnTo>
                <a:lnTo>
                  <a:pt x="48" y="1751"/>
                </a:lnTo>
                <a:lnTo>
                  <a:pt x="48" y="1743"/>
                </a:lnTo>
                <a:lnTo>
                  <a:pt x="48" y="1739"/>
                </a:lnTo>
                <a:lnTo>
                  <a:pt x="48" y="1732"/>
                </a:lnTo>
                <a:lnTo>
                  <a:pt x="48" y="1729"/>
                </a:lnTo>
                <a:lnTo>
                  <a:pt x="48" y="1727"/>
                </a:lnTo>
                <a:lnTo>
                  <a:pt x="48" y="1722"/>
                </a:lnTo>
                <a:lnTo>
                  <a:pt x="48" y="1717"/>
                </a:lnTo>
                <a:lnTo>
                  <a:pt x="48" y="1713"/>
                </a:lnTo>
                <a:lnTo>
                  <a:pt x="48" y="1710"/>
                </a:lnTo>
                <a:lnTo>
                  <a:pt x="48" y="1706"/>
                </a:lnTo>
                <a:lnTo>
                  <a:pt x="48" y="1699"/>
                </a:lnTo>
                <a:lnTo>
                  <a:pt x="48" y="1696"/>
                </a:lnTo>
                <a:lnTo>
                  <a:pt x="48" y="1691"/>
                </a:lnTo>
                <a:lnTo>
                  <a:pt x="48" y="1689"/>
                </a:lnTo>
                <a:lnTo>
                  <a:pt x="48" y="1677"/>
                </a:lnTo>
                <a:lnTo>
                  <a:pt x="48" y="1677"/>
                </a:lnTo>
                <a:lnTo>
                  <a:pt x="48" y="1673"/>
                </a:lnTo>
                <a:lnTo>
                  <a:pt x="48" y="1668"/>
                </a:lnTo>
                <a:lnTo>
                  <a:pt x="48" y="1663"/>
                </a:lnTo>
                <a:lnTo>
                  <a:pt x="48" y="1658"/>
                </a:lnTo>
                <a:lnTo>
                  <a:pt x="48" y="1651"/>
                </a:lnTo>
                <a:lnTo>
                  <a:pt x="48" y="1649"/>
                </a:lnTo>
                <a:lnTo>
                  <a:pt x="48" y="1644"/>
                </a:lnTo>
                <a:lnTo>
                  <a:pt x="48" y="1642"/>
                </a:lnTo>
                <a:lnTo>
                  <a:pt x="48" y="1635"/>
                </a:lnTo>
                <a:lnTo>
                  <a:pt x="57" y="1635"/>
                </a:lnTo>
                <a:lnTo>
                  <a:pt x="57" y="1623"/>
                </a:lnTo>
                <a:lnTo>
                  <a:pt x="57" y="1618"/>
                </a:lnTo>
                <a:lnTo>
                  <a:pt x="57" y="1613"/>
                </a:lnTo>
                <a:lnTo>
                  <a:pt x="57" y="1609"/>
                </a:lnTo>
                <a:lnTo>
                  <a:pt x="64" y="1609"/>
                </a:lnTo>
                <a:lnTo>
                  <a:pt x="74" y="1609"/>
                </a:lnTo>
                <a:lnTo>
                  <a:pt x="74" y="1594"/>
                </a:lnTo>
                <a:lnTo>
                  <a:pt x="74" y="1590"/>
                </a:lnTo>
                <a:lnTo>
                  <a:pt x="74" y="1587"/>
                </a:lnTo>
                <a:lnTo>
                  <a:pt x="74" y="1580"/>
                </a:lnTo>
                <a:lnTo>
                  <a:pt x="74" y="1576"/>
                </a:lnTo>
                <a:lnTo>
                  <a:pt x="74" y="1573"/>
                </a:lnTo>
                <a:lnTo>
                  <a:pt x="74" y="1568"/>
                </a:lnTo>
                <a:lnTo>
                  <a:pt x="74" y="1568"/>
                </a:lnTo>
                <a:lnTo>
                  <a:pt x="83" y="1568"/>
                </a:lnTo>
                <a:lnTo>
                  <a:pt x="83" y="1559"/>
                </a:lnTo>
                <a:lnTo>
                  <a:pt x="83" y="1554"/>
                </a:lnTo>
                <a:lnTo>
                  <a:pt x="93" y="1554"/>
                </a:lnTo>
                <a:lnTo>
                  <a:pt x="93" y="1547"/>
                </a:lnTo>
                <a:lnTo>
                  <a:pt x="93" y="1540"/>
                </a:lnTo>
                <a:lnTo>
                  <a:pt x="100" y="1540"/>
                </a:lnTo>
                <a:lnTo>
                  <a:pt x="100" y="1533"/>
                </a:lnTo>
                <a:lnTo>
                  <a:pt x="100" y="1526"/>
                </a:lnTo>
                <a:lnTo>
                  <a:pt x="100" y="1521"/>
                </a:lnTo>
                <a:lnTo>
                  <a:pt x="100" y="1519"/>
                </a:lnTo>
                <a:lnTo>
                  <a:pt x="100" y="1514"/>
                </a:lnTo>
                <a:lnTo>
                  <a:pt x="100" y="1514"/>
                </a:lnTo>
                <a:lnTo>
                  <a:pt x="109" y="1514"/>
                </a:lnTo>
                <a:lnTo>
                  <a:pt x="111" y="1514"/>
                </a:lnTo>
                <a:lnTo>
                  <a:pt x="119" y="1514"/>
                </a:lnTo>
                <a:lnTo>
                  <a:pt x="119" y="1500"/>
                </a:lnTo>
                <a:lnTo>
                  <a:pt x="119" y="1495"/>
                </a:lnTo>
                <a:lnTo>
                  <a:pt x="119" y="1486"/>
                </a:lnTo>
                <a:lnTo>
                  <a:pt x="119" y="1481"/>
                </a:lnTo>
                <a:lnTo>
                  <a:pt x="119" y="1479"/>
                </a:lnTo>
                <a:lnTo>
                  <a:pt x="119" y="1471"/>
                </a:lnTo>
                <a:lnTo>
                  <a:pt x="119" y="1469"/>
                </a:lnTo>
                <a:lnTo>
                  <a:pt x="119" y="1460"/>
                </a:lnTo>
                <a:lnTo>
                  <a:pt x="119" y="1460"/>
                </a:lnTo>
                <a:lnTo>
                  <a:pt x="128" y="1460"/>
                </a:lnTo>
                <a:lnTo>
                  <a:pt x="128" y="1450"/>
                </a:lnTo>
                <a:lnTo>
                  <a:pt x="128" y="1445"/>
                </a:lnTo>
                <a:lnTo>
                  <a:pt x="128" y="1441"/>
                </a:lnTo>
                <a:lnTo>
                  <a:pt x="128" y="1434"/>
                </a:lnTo>
                <a:lnTo>
                  <a:pt x="128" y="1431"/>
                </a:lnTo>
                <a:lnTo>
                  <a:pt x="137" y="1431"/>
                </a:lnTo>
                <a:lnTo>
                  <a:pt x="137" y="1424"/>
                </a:lnTo>
                <a:lnTo>
                  <a:pt x="137" y="1417"/>
                </a:lnTo>
                <a:lnTo>
                  <a:pt x="147" y="1417"/>
                </a:lnTo>
                <a:lnTo>
                  <a:pt x="147" y="1405"/>
                </a:lnTo>
                <a:lnTo>
                  <a:pt x="147" y="1400"/>
                </a:lnTo>
                <a:lnTo>
                  <a:pt x="147" y="1398"/>
                </a:lnTo>
                <a:lnTo>
                  <a:pt x="147" y="1391"/>
                </a:lnTo>
                <a:lnTo>
                  <a:pt x="147" y="1386"/>
                </a:lnTo>
                <a:lnTo>
                  <a:pt x="147" y="1379"/>
                </a:lnTo>
                <a:lnTo>
                  <a:pt x="147" y="1377"/>
                </a:lnTo>
                <a:lnTo>
                  <a:pt x="147" y="1372"/>
                </a:lnTo>
                <a:lnTo>
                  <a:pt x="147" y="1370"/>
                </a:lnTo>
                <a:lnTo>
                  <a:pt x="147" y="1365"/>
                </a:lnTo>
                <a:lnTo>
                  <a:pt x="154" y="1365"/>
                </a:lnTo>
                <a:lnTo>
                  <a:pt x="154" y="1351"/>
                </a:lnTo>
                <a:lnTo>
                  <a:pt x="154" y="1346"/>
                </a:lnTo>
                <a:lnTo>
                  <a:pt x="154" y="1344"/>
                </a:lnTo>
                <a:lnTo>
                  <a:pt x="154" y="1337"/>
                </a:lnTo>
                <a:lnTo>
                  <a:pt x="163" y="1337"/>
                </a:lnTo>
                <a:lnTo>
                  <a:pt x="163" y="1318"/>
                </a:lnTo>
                <a:lnTo>
                  <a:pt x="154" y="1318"/>
                </a:lnTo>
                <a:lnTo>
                  <a:pt x="154" y="1315"/>
                </a:lnTo>
                <a:lnTo>
                  <a:pt x="163" y="1315"/>
                </a:lnTo>
                <a:lnTo>
                  <a:pt x="163" y="1311"/>
                </a:lnTo>
                <a:lnTo>
                  <a:pt x="163" y="1296"/>
                </a:lnTo>
                <a:lnTo>
                  <a:pt x="163" y="1296"/>
                </a:lnTo>
                <a:lnTo>
                  <a:pt x="173" y="1296"/>
                </a:lnTo>
                <a:lnTo>
                  <a:pt x="173" y="1289"/>
                </a:lnTo>
                <a:lnTo>
                  <a:pt x="173" y="1282"/>
                </a:lnTo>
                <a:lnTo>
                  <a:pt x="173" y="1277"/>
                </a:lnTo>
                <a:lnTo>
                  <a:pt x="173" y="1270"/>
                </a:lnTo>
                <a:lnTo>
                  <a:pt x="173" y="1268"/>
                </a:lnTo>
                <a:lnTo>
                  <a:pt x="173" y="1263"/>
                </a:lnTo>
                <a:lnTo>
                  <a:pt x="173" y="1261"/>
                </a:lnTo>
                <a:lnTo>
                  <a:pt x="173" y="1256"/>
                </a:lnTo>
                <a:lnTo>
                  <a:pt x="173" y="1251"/>
                </a:lnTo>
                <a:lnTo>
                  <a:pt x="173" y="1244"/>
                </a:lnTo>
                <a:lnTo>
                  <a:pt x="173" y="1242"/>
                </a:lnTo>
                <a:lnTo>
                  <a:pt x="173" y="1237"/>
                </a:lnTo>
                <a:lnTo>
                  <a:pt x="173" y="1228"/>
                </a:lnTo>
                <a:lnTo>
                  <a:pt x="182" y="1228"/>
                </a:lnTo>
                <a:lnTo>
                  <a:pt x="182" y="1214"/>
                </a:lnTo>
                <a:lnTo>
                  <a:pt x="189" y="1214"/>
                </a:lnTo>
                <a:lnTo>
                  <a:pt x="192" y="1214"/>
                </a:lnTo>
                <a:lnTo>
                  <a:pt x="199" y="1214"/>
                </a:lnTo>
                <a:lnTo>
                  <a:pt x="208" y="1214"/>
                </a:lnTo>
                <a:lnTo>
                  <a:pt x="218" y="1214"/>
                </a:lnTo>
                <a:lnTo>
                  <a:pt x="218" y="1209"/>
                </a:lnTo>
                <a:lnTo>
                  <a:pt x="218" y="1202"/>
                </a:lnTo>
                <a:lnTo>
                  <a:pt x="227" y="1202"/>
                </a:lnTo>
                <a:lnTo>
                  <a:pt x="227" y="1188"/>
                </a:lnTo>
                <a:lnTo>
                  <a:pt x="237" y="1188"/>
                </a:lnTo>
                <a:lnTo>
                  <a:pt x="237" y="1173"/>
                </a:lnTo>
                <a:lnTo>
                  <a:pt x="244" y="1173"/>
                </a:lnTo>
                <a:lnTo>
                  <a:pt x="244" y="1159"/>
                </a:lnTo>
                <a:lnTo>
                  <a:pt x="244" y="1157"/>
                </a:lnTo>
                <a:lnTo>
                  <a:pt x="244" y="1147"/>
                </a:lnTo>
                <a:lnTo>
                  <a:pt x="256" y="1147"/>
                </a:lnTo>
                <a:lnTo>
                  <a:pt x="256" y="1133"/>
                </a:lnTo>
                <a:lnTo>
                  <a:pt x="256" y="1128"/>
                </a:lnTo>
                <a:lnTo>
                  <a:pt x="256" y="1126"/>
                </a:lnTo>
                <a:lnTo>
                  <a:pt x="256" y="1119"/>
                </a:lnTo>
                <a:lnTo>
                  <a:pt x="256" y="1114"/>
                </a:lnTo>
                <a:lnTo>
                  <a:pt x="256" y="1112"/>
                </a:lnTo>
                <a:lnTo>
                  <a:pt x="263" y="1112"/>
                </a:lnTo>
                <a:lnTo>
                  <a:pt x="263" y="1105"/>
                </a:lnTo>
                <a:lnTo>
                  <a:pt x="272" y="1105"/>
                </a:lnTo>
                <a:lnTo>
                  <a:pt x="272" y="1093"/>
                </a:lnTo>
                <a:lnTo>
                  <a:pt x="282" y="1093"/>
                </a:lnTo>
                <a:lnTo>
                  <a:pt x="282" y="1074"/>
                </a:lnTo>
                <a:lnTo>
                  <a:pt x="284" y="1074"/>
                </a:lnTo>
                <a:lnTo>
                  <a:pt x="284" y="1069"/>
                </a:lnTo>
                <a:lnTo>
                  <a:pt x="294" y="1069"/>
                </a:lnTo>
                <a:lnTo>
                  <a:pt x="294" y="1065"/>
                </a:lnTo>
                <a:lnTo>
                  <a:pt x="294" y="1065"/>
                </a:lnTo>
                <a:lnTo>
                  <a:pt x="294" y="1065"/>
                </a:lnTo>
                <a:lnTo>
                  <a:pt x="298" y="1060"/>
                </a:lnTo>
                <a:lnTo>
                  <a:pt x="317" y="1060"/>
                </a:lnTo>
                <a:lnTo>
                  <a:pt x="317" y="1046"/>
                </a:lnTo>
                <a:lnTo>
                  <a:pt x="317" y="1041"/>
                </a:lnTo>
                <a:lnTo>
                  <a:pt x="317" y="1038"/>
                </a:lnTo>
                <a:lnTo>
                  <a:pt x="327" y="1038"/>
                </a:lnTo>
                <a:lnTo>
                  <a:pt x="327" y="1031"/>
                </a:lnTo>
                <a:lnTo>
                  <a:pt x="327" y="1020"/>
                </a:lnTo>
                <a:lnTo>
                  <a:pt x="327" y="1015"/>
                </a:lnTo>
                <a:lnTo>
                  <a:pt x="317" y="1015"/>
                </a:lnTo>
                <a:lnTo>
                  <a:pt x="317" y="998"/>
                </a:lnTo>
                <a:lnTo>
                  <a:pt x="327" y="998"/>
                </a:lnTo>
                <a:lnTo>
                  <a:pt x="327" y="984"/>
                </a:lnTo>
                <a:lnTo>
                  <a:pt x="336" y="984"/>
                </a:lnTo>
                <a:lnTo>
                  <a:pt x="336" y="972"/>
                </a:lnTo>
                <a:lnTo>
                  <a:pt x="336" y="970"/>
                </a:lnTo>
                <a:lnTo>
                  <a:pt x="353" y="970"/>
                </a:lnTo>
                <a:lnTo>
                  <a:pt x="353" y="965"/>
                </a:lnTo>
                <a:lnTo>
                  <a:pt x="362" y="965"/>
                </a:lnTo>
                <a:lnTo>
                  <a:pt x="379" y="965"/>
                </a:lnTo>
                <a:lnTo>
                  <a:pt x="381" y="965"/>
                </a:lnTo>
                <a:lnTo>
                  <a:pt x="381" y="965"/>
                </a:lnTo>
                <a:lnTo>
                  <a:pt x="400" y="965"/>
                </a:lnTo>
                <a:lnTo>
                  <a:pt x="400" y="956"/>
                </a:lnTo>
                <a:lnTo>
                  <a:pt x="400" y="956"/>
                </a:lnTo>
                <a:lnTo>
                  <a:pt x="416" y="956"/>
                </a:lnTo>
                <a:lnTo>
                  <a:pt x="416" y="944"/>
                </a:lnTo>
                <a:lnTo>
                  <a:pt x="426" y="944"/>
                </a:lnTo>
                <a:lnTo>
                  <a:pt x="426" y="937"/>
                </a:lnTo>
                <a:lnTo>
                  <a:pt x="426" y="930"/>
                </a:lnTo>
                <a:lnTo>
                  <a:pt x="442" y="930"/>
                </a:lnTo>
                <a:lnTo>
                  <a:pt x="442" y="923"/>
                </a:lnTo>
                <a:lnTo>
                  <a:pt x="471" y="923"/>
                </a:lnTo>
                <a:lnTo>
                  <a:pt x="471" y="915"/>
                </a:lnTo>
                <a:lnTo>
                  <a:pt x="480" y="915"/>
                </a:lnTo>
                <a:lnTo>
                  <a:pt x="480" y="911"/>
                </a:lnTo>
                <a:lnTo>
                  <a:pt x="483" y="911"/>
                </a:lnTo>
                <a:lnTo>
                  <a:pt x="483" y="906"/>
                </a:lnTo>
                <a:lnTo>
                  <a:pt x="490" y="906"/>
                </a:lnTo>
                <a:lnTo>
                  <a:pt x="490" y="892"/>
                </a:lnTo>
                <a:lnTo>
                  <a:pt x="497" y="892"/>
                </a:lnTo>
                <a:lnTo>
                  <a:pt x="497" y="889"/>
                </a:lnTo>
                <a:lnTo>
                  <a:pt x="497" y="882"/>
                </a:lnTo>
                <a:lnTo>
                  <a:pt x="502" y="882"/>
                </a:lnTo>
                <a:lnTo>
                  <a:pt x="506" y="882"/>
                </a:lnTo>
                <a:lnTo>
                  <a:pt x="516" y="882"/>
                </a:lnTo>
                <a:lnTo>
                  <a:pt x="516" y="861"/>
                </a:lnTo>
                <a:lnTo>
                  <a:pt x="523" y="861"/>
                </a:lnTo>
                <a:lnTo>
                  <a:pt x="532" y="861"/>
                </a:lnTo>
                <a:lnTo>
                  <a:pt x="535" y="861"/>
                </a:lnTo>
                <a:lnTo>
                  <a:pt x="542" y="861"/>
                </a:lnTo>
                <a:lnTo>
                  <a:pt x="544" y="861"/>
                </a:lnTo>
                <a:lnTo>
                  <a:pt x="551" y="861"/>
                </a:lnTo>
                <a:lnTo>
                  <a:pt x="551" y="856"/>
                </a:lnTo>
                <a:lnTo>
                  <a:pt x="561" y="856"/>
                </a:lnTo>
                <a:lnTo>
                  <a:pt x="561" y="847"/>
                </a:lnTo>
                <a:lnTo>
                  <a:pt x="570" y="847"/>
                </a:lnTo>
                <a:lnTo>
                  <a:pt x="580" y="847"/>
                </a:lnTo>
                <a:lnTo>
                  <a:pt x="580" y="842"/>
                </a:lnTo>
                <a:lnTo>
                  <a:pt x="580" y="830"/>
                </a:lnTo>
                <a:lnTo>
                  <a:pt x="580" y="823"/>
                </a:lnTo>
                <a:lnTo>
                  <a:pt x="580" y="821"/>
                </a:lnTo>
                <a:lnTo>
                  <a:pt x="587" y="821"/>
                </a:lnTo>
                <a:lnTo>
                  <a:pt x="587" y="821"/>
                </a:lnTo>
                <a:lnTo>
                  <a:pt x="589" y="821"/>
                </a:lnTo>
                <a:lnTo>
                  <a:pt x="606" y="821"/>
                </a:lnTo>
                <a:lnTo>
                  <a:pt x="606" y="811"/>
                </a:lnTo>
                <a:lnTo>
                  <a:pt x="606" y="807"/>
                </a:lnTo>
                <a:lnTo>
                  <a:pt x="615" y="807"/>
                </a:lnTo>
                <a:lnTo>
                  <a:pt x="615" y="807"/>
                </a:lnTo>
                <a:lnTo>
                  <a:pt x="622" y="807"/>
                </a:lnTo>
                <a:lnTo>
                  <a:pt x="632" y="807"/>
                </a:lnTo>
                <a:lnTo>
                  <a:pt x="634" y="807"/>
                </a:lnTo>
                <a:lnTo>
                  <a:pt x="641" y="807"/>
                </a:lnTo>
                <a:lnTo>
                  <a:pt x="641" y="802"/>
                </a:lnTo>
                <a:lnTo>
                  <a:pt x="641" y="792"/>
                </a:lnTo>
                <a:lnTo>
                  <a:pt x="669" y="792"/>
                </a:lnTo>
                <a:lnTo>
                  <a:pt x="669" y="788"/>
                </a:lnTo>
                <a:lnTo>
                  <a:pt x="679" y="788"/>
                </a:lnTo>
                <a:lnTo>
                  <a:pt x="679" y="781"/>
                </a:lnTo>
                <a:lnTo>
                  <a:pt x="688" y="781"/>
                </a:lnTo>
                <a:lnTo>
                  <a:pt x="688" y="766"/>
                </a:lnTo>
                <a:lnTo>
                  <a:pt x="691" y="766"/>
                </a:lnTo>
                <a:lnTo>
                  <a:pt x="691" y="752"/>
                </a:lnTo>
                <a:lnTo>
                  <a:pt x="705" y="752"/>
                </a:lnTo>
                <a:lnTo>
                  <a:pt x="705" y="740"/>
                </a:lnTo>
                <a:lnTo>
                  <a:pt x="757" y="740"/>
                </a:lnTo>
                <a:lnTo>
                  <a:pt x="757" y="712"/>
                </a:lnTo>
                <a:lnTo>
                  <a:pt x="778" y="712"/>
                </a:lnTo>
                <a:lnTo>
                  <a:pt x="778" y="705"/>
                </a:lnTo>
                <a:lnTo>
                  <a:pt x="804" y="705"/>
                </a:lnTo>
                <a:lnTo>
                  <a:pt x="823" y="705"/>
                </a:lnTo>
                <a:lnTo>
                  <a:pt x="823" y="693"/>
                </a:lnTo>
                <a:lnTo>
                  <a:pt x="823" y="688"/>
                </a:lnTo>
                <a:lnTo>
                  <a:pt x="823" y="679"/>
                </a:lnTo>
                <a:lnTo>
                  <a:pt x="823" y="679"/>
                </a:lnTo>
                <a:lnTo>
                  <a:pt x="840" y="679"/>
                </a:lnTo>
                <a:lnTo>
                  <a:pt x="840" y="660"/>
                </a:lnTo>
                <a:lnTo>
                  <a:pt x="840" y="658"/>
                </a:lnTo>
                <a:lnTo>
                  <a:pt x="840" y="639"/>
                </a:lnTo>
                <a:lnTo>
                  <a:pt x="851" y="639"/>
                </a:lnTo>
                <a:lnTo>
                  <a:pt x="868" y="639"/>
                </a:lnTo>
                <a:lnTo>
                  <a:pt x="868" y="624"/>
                </a:lnTo>
                <a:lnTo>
                  <a:pt x="870" y="624"/>
                </a:lnTo>
                <a:lnTo>
                  <a:pt x="887" y="624"/>
                </a:lnTo>
                <a:lnTo>
                  <a:pt x="887" y="606"/>
                </a:lnTo>
                <a:lnTo>
                  <a:pt x="889" y="606"/>
                </a:lnTo>
                <a:lnTo>
                  <a:pt x="904" y="606"/>
                </a:lnTo>
                <a:lnTo>
                  <a:pt x="904" y="591"/>
                </a:lnTo>
                <a:lnTo>
                  <a:pt x="904" y="587"/>
                </a:lnTo>
                <a:lnTo>
                  <a:pt x="904" y="584"/>
                </a:lnTo>
                <a:lnTo>
                  <a:pt x="906" y="584"/>
                </a:lnTo>
                <a:lnTo>
                  <a:pt x="922" y="584"/>
                </a:lnTo>
                <a:lnTo>
                  <a:pt x="922" y="575"/>
                </a:lnTo>
                <a:lnTo>
                  <a:pt x="922" y="570"/>
                </a:lnTo>
                <a:lnTo>
                  <a:pt x="948" y="570"/>
                </a:lnTo>
                <a:lnTo>
                  <a:pt x="948" y="565"/>
                </a:lnTo>
                <a:lnTo>
                  <a:pt x="958" y="565"/>
                </a:lnTo>
                <a:lnTo>
                  <a:pt x="958" y="551"/>
                </a:lnTo>
                <a:lnTo>
                  <a:pt x="967" y="551"/>
                </a:lnTo>
                <a:lnTo>
                  <a:pt x="967" y="537"/>
                </a:lnTo>
                <a:lnTo>
                  <a:pt x="977" y="537"/>
                </a:lnTo>
                <a:lnTo>
                  <a:pt x="977" y="530"/>
                </a:lnTo>
                <a:lnTo>
                  <a:pt x="977" y="530"/>
                </a:lnTo>
                <a:lnTo>
                  <a:pt x="993" y="530"/>
                </a:lnTo>
                <a:lnTo>
                  <a:pt x="993" y="516"/>
                </a:lnTo>
                <a:lnTo>
                  <a:pt x="1003" y="516"/>
                </a:lnTo>
                <a:lnTo>
                  <a:pt x="1022" y="516"/>
                </a:lnTo>
                <a:lnTo>
                  <a:pt x="1022" y="511"/>
                </a:lnTo>
                <a:lnTo>
                  <a:pt x="1038" y="511"/>
                </a:lnTo>
                <a:lnTo>
                  <a:pt x="1057" y="511"/>
                </a:lnTo>
                <a:lnTo>
                  <a:pt x="1057" y="492"/>
                </a:lnTo>
                <a:lnTo>
                  <a:pt x="1057" y="483"/>
                </a:lnTo>
                <a:lnTo>
                  <a:pt x="1074" y="483"/>
                </a:lnTo>
                <a:lnTo>
                  <a:pt x="1076" y="475"/>
                </a:lnTo>
                <a:lnTo>
                  <a:pt x="1093" y="475"/>
                </a:lnTo>
                <a:lnTo>
                  <a:pt x="1093" y="468"/>
                </a:lnTo>
                <a:lnTo>
                  <a:pt x="1119" y="468"/>
                </a:lnTo>
                <a:lnTo>
                  <a:pt x="1123" y="468"/>
                </a:lnTo>
                <a:lnTo>
                  <a:pt x="1140" y="468"/>
                </a:lnTo>
                <a:lnTo>
                  <a:pt x="1140" y="461"/>
                </a:lnTo>
                <a:lnTo>
                  <a:pt x="1147" y="461"/>
                </a:lnTo>
                <a:lnTo>
                  <a:pt x="1147" y="457"/>
                </a:lnTo>
                <a:lnTo>
                  <a:pt x="1182" y="457"/>
                </a:lnTo>
                <a:lnTo>
                  <a:pt x="1201" y="457"/>
                </a:lnTo>
                <a:lnTo>
                  <a:pt x="1201" y="447"/>
                </a:lnTo>
                <a:lnTo>
                  <a:pt x="1201" y="447"/>
                </a:lnTo>
                <a:lnTo>
                  <a:pt x="1220" y="447"/>
                </a:lnTo>
                <a:lnTo>
                  <a:pt x="1227" y="447"/>
                </a:lnTo>
                <a:lnTo>
                  <a:pt x="1235" y="447"/>
                </a:lnTo>
                <a:lnTo>
                  <a:pt x="1249" y="447"/>
                </a:lnTo>
                <a:lnTo>
                  <a:pt x="1249" y="430"/>
                </a:lnTo>
                <a:lnTo>
                  <a:pt x="1249" y="414"/>
                </a:lnTo>
                <a:lnTo>
                  <a:pt x="1249" y="414"/>
                </a:lnTo>
                <a:lnTo>
                  <a:pt x="1261" y="414"/>
                </a:lnTo>
                <a:lnTo>
                  <a:pt x="1265" y="414"/>
                </a:lnTo>
                <a:lnTo>
                  <a:pt x="1272" y="414"/>
                </a:lnTo>
                <a:lnTo>
                  <a:pt x="1272" y="397"/>
                </a:lnTo>
                <a:lnTo>
                  <a:pt x="1284" y="397"/>
                </a:lnTo>
                <a:lnTo>
                  <a:pt x="1284" y="386"/>
                </a:lnTo>
                <a:lnTo>
                  <a:pt x="1284" y="378"/>
                </a:lnTo>
                <a:lnTo>
                  <a:pt x="1327" y="378"/>
                </a:lnTo>
                <a:lnTo>
                  <a:pt x="1357" y="378"/>
                </a:lnTo>
                <a:lnTo>
                  <a:pt x="1357" y="367"/>
                </a:lnTo>
                <a:lnTo>
                  <a:pt x="1374" y="369"/>
                </a:lnTo>
                <a:lnTo>
                  <a:pt x="1374" y="348"/>
                </a:lnTo>
                <a:lnTo>
                  <a:pt x="1393" y="348"/>
                </a:lnTo>
                <a:lnTo>
                  <a:pt x="1409" y="348"/>
                </a:lnTo>
                <a:lnTo>
                  <a:pt x="1409" y="338"/>
                </a:lnTo>
                <a:lnTo>
                  <a:pt x="1419" y="333"/>
                </a:lnTo>
                <a:lnTo>
                  <a:pt x="1435" y="333"/>
                </a:lnTo>
                <a:lnTo>
                  <a:pt x="1452" y="333"/>
                </a:lnTo>
                <a:lnTo>
                  <a:pt x="1454" y="333"/>
                </a:lnTo>
                <a:lnTo>
                  <a:pt x="1471" y="333"/>
                </a:lnTo>
                <a:lnTo>
                  <a:pt x="1471" y="326"/>
                </a:lnTo>
                <a:lnTo>
                  <a:pt x="1490" y="319"/>
                </a:lnTo>
                <a:lnTo>
                  <a:pt x="1509" y="319"/>
                </a:lnTo>
                <a:lnTo>
                  <a:pt x="1509" y="312"/>
                </a:lnTo>
                <a:lnTo>
                  <a:pt x="1525" y="305"/>
                </a:lnTo>
                <a:lnTo>
                  <a:pt x="1544" y="305"/>
                </a:lnTo>
                <a:lnTo>
                  <a:pt x="1544" y="298"/>
                </a:lnTo>
                <a:lnTo>
                  <a:pt x="1544" y="298"/>
                </a:lnTo>
                <a:lnTo>
                  <a:pt x="1563" y="298"/>
                </a:lnTo>
                <a:lnTo>
                  <a:pt x="1563" y="293"/>
                </a:lnTo>
                <a:lnTo>
                  <a:pt x="1570" y="293"/>
                </a:lnTo>
                <a:lnTo>
                  <a:pt x="1580" y="293"/>
                </a:lnTo>
                <a:lnTo>
                  <a:pt x="1580" y="272"/>
                </a:lnTo>
                <a:lnTo>
                  <a:pt x="1584" y="272"/>
                </a:lnTo>
                <a:lnTo>
                  <a:pt x="1584" y="253"/>
                </a:lnTo>
                <a:lnTo>
                  <a:pt x="1629" y="253"/>
                </a:lnTo>
                <a:lnTo>
                  <a:pt x="1629" y="227"/>
                </a:lnTo>
                <a:lnTo>
                  <a:pt x="1644" y="227"/>
                </a:lnTo>
                <a:lnTo>
                  <a:pt x="1644" y="227"/>
                </a:lnTo>
                <a:lnTo>
                  <a:pt x="1644" y="225"/>
                </a:lnTo>
                <a:lnTo>
                  <a:pt x="1644" y="210"/>
                </a:lnTo>
                <a:lnTo>
                  <a:pt x="1644" y="206"/>
                </a:lnTo>
                <a:lnTo>
                  <a:pt x="1644" y="203"/>
                </a:lnTo>
                <a:lnTo>
                  <a:pt x="1644" y="203"/>
                </a:lnTo>
                <a:lnTo>
                  <a:pt x="1644" y="203"/>
                </a:lnTo>
                <a:lnTo>
                  <a:pt x="1705" y="203"/>
                </a:lnTo>
                <a:lnTo>
                  <a:pt x="1707" y="203"/>
                </a:lnTo>
                <a:lnTo>
                  <a:pt x="1724" y="203"/>
                </a:lnTo>
                <a:lnTo>
                  <a:pt x="1724" y="199"/>
                </a:lnTo>
                <a:lnTo>
                  <a:pt x="1724" y="199"/>
                </a:lnTo>
                <a:lnTo>
                  <a:pt x="1743" y="199"/>
                </a:lnTo>
                <a:lnTo>
                  <a:pt x="1743" y="187"/>
                </a:lnTo>
                <a:lnTo>
                  <a:pt x="1776" y="187"/>
                </a:lnTo>
                <a:lnTo>
                  <a:pt x="1776" y="170"/>
                </a:lnTo>
                <a:lnTo>
                  <a:pt x="1788" y="170"/>
                </a:lnTo>
                <a:lnTo>
                  <a:pt x="1788" y="163"/>
                </a:lnTo>
                <a:lnTo>
                  <a:pt x="1797" y="163"/>
                </a:lnTo>
                <a:lnTo>
                  <a:pt x="1797" y="151"/>
                </a:lnTo>
                <a:lnTo>
                  <a:pt x="1807" y="151"/>
                </a:lnTo>
                <a:lnTo>
                  <a:pt x="1807" y="142"/>
                </a:lnTo>
                <a:lnTo>
                  <a:pt x="1833" y="142"/>
                </a:lnTo>
                <a:lnTo>
                  <a:pt x="1833" y="139"/>
                </a:lnTo>
                <a:lnTo>
                  <a:pt x="1894" y="139"/>
                </a:lnTo>
                <a:lnTo>
                  <a:pt x="1894" y="132"/>
                </a:lnTo>
                <a:lnTo>
                  <a:pt x="1901" y="132"/>
                </a:lnTo>
                <a:lnTo>
                  <a:pt x="1901" y="123"/>
                </a:lnTo>
                <a:lnTo>
                  <a:pt x="1923" y="123"/>
                </a:lnTo>
                <a:lnTo>
                  <a:pt x="1923" y="109"/>
                </a:lnTo>
                <a:lnTo>
                  <a:pt x="1932" y="109"/>
                </a:lnTo>
                <a:lnTo>
                  <a:pt x="1958" y="109"/>
                </a:lnTo>
                <a:lnTo>
                  <a:pt x="1960" y="109"/>
                </a:lnTo>
                <a:lnTo>
                  <a:pt x="1970" y="109"/>
                </a:lnTo>
                <a:lnTo>
                  <a:pt x="1970" y="99"/>
                </a:lnTo>
                <a:lnTo>
                  <a:pt x="1986" y="99"/>
                </a:lnTo>
                <a:lnTo>
                  <a:pt x="1986" y="95"/>
                </a:lnTo>
                <a:lnTo>
                  <a:pt x="1993" y="95"/>
                </a:lnTo>
                <a:lnTo>
                  <a:pt x="1993" y="69"/>
                </a:lnTo>
                <a:lnTo>
                  <a:pt x="2012" y="69"/>
                </a:lnTo>
                <a:lnTo>
                  <a:pt x="2012" y="64"/>
                </a:lnTo>
                <a:lnTo>
                  <a:pt x="2041" y="64"/>
                </a:lnTo>
                <a:lnTo>
                  <a:pt x="2038" y="61"/>
                </a:lnTo>
                <a:lnTo>
                  <a:pt x="2041" y="61"/>
                </a:lnTo>
                <a:lnTo>
                  <a:pt x="2060" y="61"/>
                </a:lnTo>
                <a:lnTo>
                  <a:pt x="2076" y="61"/>
                </a:lnTo>
                <a:lnTo>
                  <a:pt x="2083" y="61"/>
                </a:lnTo>
                <a:lnTo>
                  <a:pt x="2083" y="50"/>
                </a:lnTo>
                <a:lnTo>
                  <a:pt x="2095" y="50"/>
                </a:lnTo>
                <a:lnTo>
                  <a:pt x="2095" y="47"/>
                </a:lnTo>
                <a:lnTo>
                  <a:pt x="2102" y="47"/>
                </a:lnTo>
                <a:lnTo>
                  <a:pt x="2114" y="47"/>
                </a:lnTo>
                <a:lnTo>
                  <a:pt x="2114" y="40"/>
                </a:lnTo>
                <a:lnTo>
                  <a:pt x="2114" y="40"/>
                </a:lnTo>
                <a:lnTo>
                  <a:pt x="2119" y="40"/>
                </a:lnTo>
                <a:lnTo>
                  <a:pt x="2131" y="40"/>
                </a:lnTo>
                <a:lnTo>
                  <a:pt x="2140" y="40"/>
                </a:lnTo>
                <a:lnTo>
                  <a:pt x="2147" y="40"/>
                </a:lnTo>
                <a:lnTo>
                  <a:pt x="2150" y="40"/>
                </a:lnTo>
                <a:lnTo>
                  <a:pt x="2168" y="40"/>
                </a:lnTo>
                <a:lnTo>
                  <a:pt x="2166" y="35"/>
                </a:lnTo>
                <a:lnTo>
                  <a:pt x="2185" y="35"/>
                </a:lnTo>
                <a:lnTo>
                  <a:pt x="2204" y="35"/>
                </a:lnTo>
                <a:lnTo>
                  <a:pt x="2204" y="26"/>
                </a:lnTo>
                <a:lnTo>
                  <a:pt x="2220" y="26"/>
                </a:lnTo>
                <a:lnTo>
                  <a:pt x="2220" y="21"/>
                </a:lnTo>
                <a:lnTo>
                  <a:pt x="2237" y="21"/>
                </a:lnTo>
                <a:lnTo>
                  <a:pt x="2239" y="21"/>
                </a:lnTo>
                <a:lnTo>
                  <a:pt x="2239" y="21"/>
                </a:lnTo>
                <a:lnTo>
                  <a:pt x="2258" y="21"/>
                </a:lnTo>
                <a:lnTo>
                  <a:pt x="2258" y="14"/>
                </a:lnTo>
                <a:lnTo>
                  <a:pt x="2275" y="14"/>
                </a:lnTo>
                <a:lnTo>
                  <a:pt x="2275" y="12"/>
                </a:lnTo>
                <a:lnTo>
                  <a:pt x="2275" y="9"/>
                </a:lnTo>
                <a:lnTo>
                  <a:pt x="2313" y="9"/>
                </a:lnTo>
                <a:lnTo>
                  <a:pt x="2313" y="0"/>
                </a:lnTo>
                <a:lnTo>
                  <a:pt x="2412" y="0"/>
                </a:lnTo>
              </a:path>
            </a:pathLst>
          </a:custGeom>
          <a:noFill/>
          <a:ln w="30163" cap="flat">
            <a:solidFill>
              <a:srgbClr val="015CA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92" name="Rectangle 85"/>
          <p:cNvSpPr>
            <a:spLocks noChangeArrowheads="1"/>
          </p:cNvSpPr>
          <p:nvPr/>
        </p:nvSpPr>
        <p:spPr bwMode="auto">
          <a:xfrm>
            <a:off x="1564726" y="1595596"/>
            <a:ext cx="576140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***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3" name="Line 86"/>
          <p:cNvSpPr>
            <a:spLocks noChangeShapeType="1"/>
          </p:cNvSpPr>
          <p:nvPr/>
        </p:nvSpPr>
        <p:spPr bwMode="auto">
          <a:xfrm>
            <a:off x="4308382" y="1778157"/>
            <a:ext cx="958301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94" name="Rectangle 87"/>
          <p:cNvSpPr>
            <a:spLocks noChangeArrowheads="1"/>
          </p:cNvSpPr>
          <p:nvPr/>
        </p:nvSpPr>
        <p:spPr bwMode="auto">
          <a:xfrm>
            <a:off x="4485758" y="1605433"/>
            <a:ext cx="617116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***</a:t>
            </a:r>
            <a:endParaRPr kumimoji="0" lang="en-US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6" name="Rectangle 89"/>
          <p:cNvSpPr>
            <a:spLocks noChangeArrowheads="1"/>
          </p:cNvSpPr>
          <p:nvPr/>
        </p:nvSpPr>
        <p:spPr bwMode="auto">
          <a:xfrm>
            <a:off x="1148394" y="3249358"/>
            <a:ext cx="612070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F0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–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7" name="Rectangle 90"/>
          <p:cNvSpPr>
            <a:spLocks noChangeArrowheads="1"/>
          </p:cNvSpPr>
          <p:nvPr/>
        </p:nvSpPr>
        <p:spPr bwMode="auto">
          <a:xfrm>
            <a:off x="2054144" y="3249358"/>
            <a:ext cx="704138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F2</a:t>
            </a:r>
            <a:r>
              <a:rPr lang="en-US" altLang="en-US" sz="1050" dirty="0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8" name="Rectangle 91"/>
          <p:cNvSpPr>
            <a:spLocks noChangeArrowheads="1"/>
          </p:cNvSpPr>
          <p:nvPr/>
        </p:nvSpPr>
        <p:spPr bwMode="auto">
          <a:xfrm>
            <a:off x="969740" y="3472432"/>
            <a:ext cx="1948726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Fibrosis stage</a:t>
            </a:r>
            <a:endParaRPr kumimoji="0" lang="en-US" alt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9" name="Rectangle 92"/>
          <p:cNvSpPr>
            <a:spLocks noChangeArrowheads="1"/>
          </p:cNvSpPr>
          <p:nvPr/>
        </p:nvSpPr>
        <p:spPr bwMode="auto">
          <a:xfrm>
            <a:off x="780215" y="3768995"/>
            <a:ext cx="2405681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ROC curve of NASH CRN fibrosis </a:t>
            </a:r>
            <a:r>
              <a:rPr lang="en-US" altLang="en-US" sz="1050" b="1" dirty="0" smtClean="0">
                <a:solidFill>
                  <a:srgbClr val="000000"/>
                </a:solidFill>
                <a:latin typeface="+mn-lt"/>
              </a:rPr>
              <a:t>≥</a:t>
            </a: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endParaRPr kumimoji="0" lang="en-US" alt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0" name="Rectangle 93"/>
          <p:cNvSpPr>
            <a:spLocks noChangeArrowheads="1"/>
          </p:cNvSpPr>
          <p:nvPr/>
        </p:nvSpPr>
        <p:spPr bwMode="auto">
          <a:xfrm>
            <a:off x="3633194" y="3472432"/>
            <a:ext cx="2076612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Fibrosis stage</a:t>
            </a:r>
            <a:endParaRPr kumimoji="0" lang="en-US" altLang="en-US" sz="105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1" name="Rectangle 94"/>
          <p:cNvSpPr>
            <a:spLocks noChangeArrowheads="1"/>
          </p:cNvSpPr>
          <p:nvPr/>
        </p:nvSpPr>
        <p:spPr bwMode="auto">
          <a:xfrm>
            <a:off x="3672106" y="3768995"/>
            <a:ext cx="2357879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ROC curve of NASH CRN fibrosis ≥3</a:t>
            </a:r>
            <a:endParaRPr kumimoji="0" lang="en-US" alt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2" name="Line 95"/>
          <p:cNvSpPr>
            <a:spLocks noChangeShapeType="1"/>
          </p:cNvSpPr>
          <p:nvPr/>
        </p:nvSpPr>
        <p:spPr bwMode="auto">
          <a:xfrm>
            <a:off x="1430258" y="3210852"/>
            <a:ext cx="0" cy="37796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03" name="Freeform 96"/>
          <p:cNvSpPr>
            <a:spLocks/>
          </p:cNvSpPr>
          <p:nvPr/>
        </p:nvSpPr>
        <p:spPr bwMode="auto">
          <a:xfrm>
            <a:off x="791390" y="1805405"/>
            <a:ext cx="2228586" cy="1405448"/>
          </a:xfrm>
          <a:custGeom>
            <a:avLst/>
            <a:gdLst>
              <a:gd name="T0" fmla="*/ 3 w 2393"/>
              <a:gd name="T1" fmla="*/ 0 h 1599"/>
              <a:gd name="T2" fmla="*/ 3 w 2393"/>
              <a:gd name="T3" fmla="*/ 1599 h 1599"/>
              <a:gd name="T4" fmla="*/ 0 w 2393"/>
              <a:gd name="T5" fmla="*/ 1599 h 1599"/>
              <a:gd name="T6" fmla="*/ 2393 w 2393"/>
              <a:gd name="T7" fmla="*/ 1599 h 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3" h="1599">
                <a:moveTo>
                  <a:pt x="3" y="0"/>
                </a:moveTo>
                <a:lnTo>
                  <a:pt x="3" y="1599"/>
                </a:lnTo>
                <a:lnTo>
                  <a:pt x="0" y="1599"/>
                </a:lnTo>
                <a:lnTo>
                  <a:pt x="2393" y="1599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04" name="Line 97"/>
          <p:cNvSpPr>
            <a:spLocks noChangeShapeType="1"/>
          </p:cNvSpPr>
          <p:nvPr/>
        </p:nvSpPr>
        <p:spPr bwMode="auto">
          <a:xfrm>
            <a:off x="752276" y="3210852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06" name="Line 99"/>
          <p:cNvSpPr>
            <a:spLocks noChangeShapeType="1"/>
          </p:cNvSpPr>
          <p:nvPr/>
        </p:nvSpPr>
        <p:spPr bwMode="auto">
          <a:xfrm>
            <a:off x="752276" y="2930466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08" name="Line 101"/>
          <p:cNvSpPr>
            <a:spLocks noChangeShapeType="1"/>
          </p:cNvSpPr>
          <p:nvPr/>
        </p:nvSpPr>
        <p:spPr bwMode="auto">
          <a:xfrm>
            <a:off x="752276" y="2651837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10" name="Line 103"/>
          <p:cNvSpPr>
            <a:spLocks noChangeShapeType="1"/>
          </p:cNvSpPr>
          <p:nvPr/>
        </p:nvSpPr>
        <p:spPr bwMode="auto">
          <a:xfrm>
            <a:off x="752276" y="2364420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12" name="Line 105"/>
          <p:cNvSpPr>
            <a:spLocks noChangeShapeType="1"/>
          </p:cNvSpPr>
          <p:nvPr/>
        </p:nvSpPr>
        <p:spPr bwMode="auto">
          <a:xfrm>
            <a:off x="752276" y="2090187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14" name="Rectangle 107"/>
          <p:cNvSpPr>
            <a:spLocks noChangeArrowheads="1"/>
          </p:cNvSpPr>
          <p:nvPr/>
        </p:nvSpPr>
        <p:spPr bwMode="auto">
          <a:xfrm rot="16200000">
            <a:off x="-240970" y="2469972"/>
            <a:ext cx="1389077" cy="1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Pro-C3 (ng/mL)</a:t>
            </a:r>
            <a:endParaRPr kumimoji="0" lang="en-US" altLang="en-US" sz="105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5" name="Line 108"/>
          <p:cNvSpPr>
            <a:spLocks noChangeShapeType="1"/>
          </p:cNvSpPr>
          <p:nvPr/>
        </p:nvSpPr>
        <p:spPr bwMode="auto">
          <a:xfrm>
            <a:off x="752276" y="1809800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16" name="Line 109"/>
          <p:cNvSpPr>
            <a:spLocks noChangeShapeType="1"/>
          </p:cNvSpPr>
          <p:nvPr/>
        </p:nvSpPr>
        <p:spPr bwMode="auto">
          <a:xfrm>
            <a:off x="2383903" y="3210852"/>
            <a:ext cx="0" cy="37796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18" name="Rectangle 111"/>
          <p:cNvSpPr>
            <a:spLocks noChangeArrowheads="1"/>
          </p:cNvSpPr>
          <p:nvPr/>
        </p:nvSpPr>
        <p:spPr bwMode="auto">
          <a:xfrm>
            <a:off x="762520" y="5693039"/>
            <a:ext cx="70576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</a:t>
            </a:r>
            <a:endParaRPr kumimoji="0" lang="en-US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9" name="Rectangle 112"/>
          <p:cNvSpPr>
            <a:spLocks noChangeArrowheads="1"/>
          </p:cNvSpPr>
          <p:nvPr/>
        </p:nvSpPr>
        <p:spPr bwMode="auto">
          <a:xfrm>
            <a:off x="2840768" y="5693039"/>
            <a:ext cx="367126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100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0" name="Line 113"/>
          <p:cNvSpPr>
            <a:spLocks noChangeShapeType="1"/>
          </p:cNvSpPr>
          <p:nvPr/>
        </p:nvSpPr>
        <p:spPr bwMode="auto">
          <a:xfrm>
            <a:off x="791390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21" name="Freeform 114"/>
          <p:cNvSpPr>
            <a:spLocks/>
          </p:cNvSpPr>
          <p:nvPr/>
        </p:nvSpPr>
        <p:spPr bwMode="auto">
          <a:xfrm>
            <a:off x="791390" y="4053958"/>
            <a:ext cx="2228586" cy="1586512"/>
          </a:xfrm>
          <a:custGeom>
            <a:avLst/>
            <a:gdLst>
              <a:gd name="T0" fmla="*/ 3 w 2393"/>
              <a:gd name="T1" fmla="*/ 0 h 1805"/>
              <a:gd name="T2" fmla="*/ 3 w 2393"/>
              <a:gd name="T3" fmla="*/ 1805 h 1805"/>
              <a:gd name="T4" fmla="*/ 0 w 2393"/>
              <a:gd name="T5" fmla="*/ 1805 h 1805"/>
              <a:gd name="T6" fmla="*/ 2393 w 2393"/>
              <a:gd name="T7" fmla="*/ 1805 h 1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3" h="1805">
                <a:moveTo>
                  <a:pt x="3" y="0"/>
                </a:moveTo>
                <a:lnTo>
                  <a:pt x="3" y="1805"/>
                </a:lnTo>
                <a:lnTo>
                  <a:pt x="0" y="1805"/>
                </a:lnTo>
                <a:lnTo>
                  <a:pt x="2393" y="1805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22" name="Line 115"/>
          <p:cNvSpPr>
            <a:spLocks noChangeShapeType="1"/>
          </p:cNvSpPr>
          <p:nvPr/>
        </p:nvSpPr>
        <p:spPr bwMode="auto">
          <a:xfrm>
            <a:off x="752276" y="5640470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24" name="Line 117"/>
          <p:cNvSpPr>
            <a:spLocks noChangeShapeType="1"/>
          </p:cNvSpPr>
          <p:nvPr/>
        </p:nvSpPr>
        <p:spPr bwMode="auto">
          <a:xfrm>
            <a:off x="752276" y="5322289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26" name="Line 119"/>
          <p:cNvSpPr>
            <a:spLocks noChangeShapeType="1"/>
          </p:cNvSpPr>
          <p:nvPr/>
        </p:nvSpPr>
        <p:spPr bwMode="auto">
          <a:xfrm>
            <a:off x="752276" y="5008502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28" name="Line 121"/>
          <p:cNvSpPr>
            <a:spLocks noChangeShapeType="1"/>
          </p:cNvSpPr>
          <p:nvPr/>
        </p:nvSpPr>
        <p:spPr bwMode="auto">
          <a:xfrm>
            <a:off x="752276" y="4684167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30" name="Line 123"/>
          <p:cNvSpPr>
            <a:spLocks noChangeShapeType="1"/>
          </p:cNvSpPr>
          <p:nvPr/>
        </p:nvSpPr>
        <p:spPr bwMode="auto">
          <a:xfrm>
            <a:off x="752276" y="4373898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32" name="Rectangle 125"/>
          <p:cNvSpPr>
            <a:spLocks noChangeArrowheads="1"/>
          </p:cNvSpPr>
          <p:nvPr/>
        </p:nvSpPr>
        <p:spPr bwMode="auto">
          <a:xfrm rot="16200000">
            <a:off x="-186780" y="4784660"/>
            <a:ext cx="1280697" cy="1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Sensitivity (%)</a:t>
            </a:r>
            <a:endParaRPr kumimoji="0" lang="en-US" alt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3" name="Line 126"/>
          <p:cNvSpPr>
            <a:spLocks noChangeShapeType="1"/>
          </p:cNvSpPr>
          <p:nvPr/>
        </p:nvSpPr>
        <p:spPr bwMode="auto">
          <a:xfrm>
            <a:off x="752276" y="4055716"/>
            <a:ext cx="39114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34" name="Line 127"/>
          <p:cNvSpPr>
            <a:spLocks noChangeShapeType="1"/>
          </p:cNvSpPr>
          <p:nvPr/>
        </p:nvSpPr>
        <p:spPr bwMode="auto">
          <a:xfrm>
            <a:off x="3016421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35" name="Rectangle 128"/>
          <p:cNvSpPr>
            <a:spLocks noChangeArrowheads="1"/>
          </p:cNvSpPr>
          <p:nvPr/>
        </p:nvSpPr>
        <p:spPr bwMode="auto">
          <a:xfrm>
            <a:off x="2408298" y="5693039"/>
            <a:ext cx="334500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80</a:t>
            </a:r>
            <a:endParaRPr kumimoji="0" lang="en-US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6" name="Line 129"/>
          <p:cNvSpPr>
            <a:spLocks noChangeShapeType="1"/>
          </p:cNvSpPr>
          <p:nvPr/>
        </p:nvSpPr>
        <p:spPr bwMode="auto">
          <a:xfrm>
            <a:off x="2563643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37" name="Rectangle 130"/>
          <p:cNvSpPr>
            <a:spLocks noChangeArrowheads="1"/>
          </p:cNvSpPr>
          <p:nvPr/>
        </p:nvSpPr>
        <p:spPr bwMode="auto">
          <a:xfrm>
            <a:off x="1544077" y="5693039"/>
            <a:ext cx="291622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40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8" name="Rectangle 131"/>
          <p:cNvSpPr>
            <a:spLocks noChangeArrowheads="1"/>
          </p:cNvSpPr>
          <p:nvPr/>
        </p:nvSpPr>
        <p:spPr bwMode="auto">
          <a:xfrm>
            <a:off x="952672" y="5884650"/>
            <a:ext cx="1896330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100% – Specificity (%)</a:t>
            </a:r>
            <a:endParaRPr kumimoji="0" lang="en-US" alt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9" name="Line 132"/>
          <p:cNvSpPr>
            <a:spLocks noChangeShapeType="1"/>
          </p:cNvSpPr>
          <p:nvPr/>
        </p:nvSpPr>
        <p:spPr bwMode="auto">
          <a:xfrm>
            <a:off x="1678914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40" name="Rectangle 133"/>
          <p:cNvSpPr>
            <a:spLocks noChangeArrowheads="1"/>
          </p:cNvSpPr>
          <p:nvPr/>
        </p:nvSpPr>
        <p:spPr bwMode="auto">
          <a:xfrm>
            <a:off x="1102971" y="5699193"/>
            <a:ext cx="285380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1" name="Line 134"/>
          <p:cNvSpPr>
            <a:spLocks noChangeShapeType="1"/>
          </p:cNvSpPr>
          <p:nvPr/>
        </p:nvSpPr>
        <p:spPr bwMode="auto">
          <a:xfrm>
            <a:off x="1236549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42" name="Rectangle 135"/>
          <p:cNvSpPr>
            <a:spLocks noChangeArrowheads="1"/>
          </p:cNvSpPr>
          <p:nvPr/>
        </p:nvSpPr>
        <p:spPr bwMode="auto">
          <a:xfrm>
            <a:off x="2015312" y="5693039"/>
            <a:ext cx="233882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60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3" name="Line 136"/>
          <p:cNvSpPr>
            <a:spLocks noChangeShapeType="1"/>
          </p:cNvSpPr>
          <p:nvPr/>
        </p:nvSpPr>
        <p:spPr bwMode="auto">
          <a:xfrm>
            <a:off x="2121278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45" name="Rectangle 138"/>
          <p:cNvSpPr>
            <a:spLocks noChangeArrowheads="1"/>
          </p:cNvSpPr>
          <p:nvPr/>
        </p:nvSpPr>
        <p:spPr bwMode="auto">
          <a:xfrm>
            <a:off x="3601530" y="5693039"/>
            <a:ext cx="70576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</a:t>
            </a:r>
            <a:endParaRPr kumimoji="0" lang="en-US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6" name="Rectangle 139"/>
          <p:cNvSpPr>
            <a:spLocks noChangeArrowheads="1"/>
          </p:cNvSpPr>
          <p:nvPr/>
        </p:nvSpPr>
        <p:spPr bwMode="auto">
          <a:xfrm>
            <a:off x="5679775" y="5693039"/>
            <a:ext cx="367130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100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7" name="Line 140"/>
          <p:cNvSpPr>
            <a:spLocks noChangeShapeType="1"/>
          </p:cNvSpPr>
          <p:nvPr/>
        </p:nvSpPr>
        <p:spPr bwMode="auto">
          <a:xfrm>
            <a:off x="3633194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48" name="Freeform 141"/>
          <p:cNvSpPr>
            <a:spLocks/>
          </p:cNvSpPr>
          <p:nvPr/>
        </p:nvSpPr>
        <p:spPr bwMode="auto">
          <a:xfrm>
            <a:off x="3633194" y="4053958"/>
            <a:ext cx="2225792" cy="1586512"/>
          </a:xfrm>
          <a:custGeom>
            <a:avLst/>
            <a:gdLst>
              <a:gd name="T0" fmla="*/ 0 w 2390"/>
              <a:gd name="T1" fmla="*/ 0 h 1805"/>
              <a:gd name="T2" fmla="*/ 0 w 2390"/>
              <a:gd name="T3" fmla="*/ 1805 h 1805"/>
              <a:gd name="T4" fmla="*/ 0 w 2390"/>
              <a:gd name="T5" fmla="*/ 1805 h 1805"/>
              <a:gd name="T6" fmla="*/ 2390 w 2390"/>
              <a:gd name="T7" fmla="*/ 1805 h 1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0" h="1805">
                <a:moveTo>
                  <a:pt x="0" y="0"/>
                </a:moveTo>
                <a:lnTo>
                  <a:pt x="0" y="1805"/>
                </a:lnTo>
                <a:lnTo>
                  <a:pt x="0" y="1805"/>
                </a:lnTo>
                <a:lnTo>
                  <a:pt x="2390" y="1805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49" name="Line 142"/>
          <p:cNvSpPr>
            <a:spLocks noChangeShapeType="1"/>
          </p:cNvSpPr>
          <p:nvPr/>
        </p:nvSpPr>
        <p:spPr bwMode="auto">
          <a:xfrm>
            <a:off x="3591286" y="5640470"/>
            <a:ext cx="41909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51" name="Line 144"/>
          <p:cNvSpPr>
            <a:spLocks noChangeShapeType="1"/>
          </p:cNvSpPr>
          <p:nvPr/>
        </p:nvSpPr>
        <p:spPr bwMode="auto">
          <a:xfrm>
            <a:off x="3591286" y="5322289"/>
            <a:ext cx="41909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53" name="Line 146"/>
          <p:cNvSpPr>
            <a:spLocks noChangeShapeType="1"/>
          </p:cNvSpPr>
          <p:nvPr/>
        </p:nvSpPr>
        <p:spPr bwMode="auto">
          <a:xfrm>
            <a:off x="3591286" y="5008502"/>
            <a:ext cx="41909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55" name="Line 148"/>
          <p:cNvSpPr>
            <a:spLocks noChangeShapeType="1"/>
          </p:cNvSpPr>
          <p:nvPr/>
        </p:nvSpPr>
        <p:spPr bwMode="auto">
          <a:xfrm>
            <a:off x="3591286" y="4684167"/>
            <a:ext cx="41909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57" name="Line 150"/>
          <p:cNvSpPr>
            <a:spLocks noChangeShapeType="1"/>
          </p:cNvSpPr>
          <p:nvPr/>
        </p:nvSpPr>
        <p:spPr bwMode="auto">
          <a:xfrm>
            <a:off x="3591286" y="4373898"/>
            <a:ext cx="41909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59" name="Rectangle 152"/>
          <p:cNvSpPr>
            <a:spLocks noChangeArrowheads="1"/>
          </p:cNvSpPr>
          <p:nvPr/>
        </p:nvSpPr>
        <p:spPr bwMode="auto">
          <a:xfrm rot="16200000">
            <a:off x="2662803" y="4792650"/>
            <a:ext cx="1280697" cy="1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Sensitivity (%)</a:t>
            </a:r>
            <a:endParaRPr kumimoji="0" lang="en-US" alt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0" name="Line 153"/>
          <p:cNvSpPr>
            <a:spLocks noChangeShapeType="1"/>
          </p:cNvSpPr>
          <p:nvPr/>
        </p:nvSpPr>
        <p:spPr bwMode="auto">
          <a:xfrm>
            <a:off x="3591286" y="4055716"/>
            <a:ext cx="41909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61" name="Line 154"/>
          <p:cNvSpPr>
            <a:spLocks noChangeShapeType="1"/>
          </p:cNvSpPr>
          <p:nvPr/>
        </p:nvSpPr>
        <p:spPr bwMode="auto">
          <a:xfrm>
            <a:off x="5851620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62" name="Rectangle 155"/>
          <p:cNvSpPr>
            <a:spLocks noChangeArrowheads="1"/>
          </p:cNvSpPr>
          <p:nvPr/>
        </p:nvSpPr>
        <p:spPr bwMode="auto">
          <a:xfrm>
            <a:off x="5224575" y="5693039"/>
            <a:ext cx="379966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80</a:t>
            </a:r>
            <a:endParaRPr kumimoji="0" lang="en-US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3" name="Line 156"/>
          <p:cNvSpPr>
            <a:spLocks noChangeShapeType="1"/>
          </p:cNvSpPr>
          <p:nvPr/>
        </p:nvSpPr>
        <p:spPr bwMode="auto">
          <a:xfrm>
            <a:off x="5405446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64" name="Rectangle 157"/>
          <p:cNvSpPr>
            <a:spLocks noChangeArrowheads="1"/>
          </p:cNvSpPr>
          <p:nvPr/>
        </p:nvSpPr>
        <p:spPr bwMode="auto">
          <a:xfrm>
            <a:off x="4339846" y="5693039"/>
            <a:ext cx="378102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40</a:t>
            </a:r>
            <a:endParaRPr kumimoji="0" lang="en-US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5" name="Rectangle 158"/>
          <p:cNvSpPr>
            <a:spLocks noChangeArrowheads="1"/>
          </p:cNvSpPr>
          <p:nvPr/>
        </p:nvSpPr>
        <p:spPr bwMode="auto">
          <a:xfrm>
            <a:off x="3408349" y="5884650"/>
            <a:ext cx="2662992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100% – Specificity (%)</a:t>
            </a:r>
            <a:endParaRPr kumimoji="0" lang="en-US" alt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6" name="Line 159"/>
          <p:cNvSpPr>
            <a:spLocks noChangeShapeType="1"/>
          </p:cNvSpPr>
          <p:nvPr/>
        </p:nvSpPr>
        <p:spPr bwMode="auto">
          <a:xfrm>
            <a:off x="4517923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67" name="Rectangle 160"/>
          <p:cNvSpPr>
            <a:spLocks noChangeArrowheads="1"/>
          </p:cNvSpPr>
          <p:nvPr/>
        </p:nvSpPr>
        <p:spPr bwMode="auto">
          <a:xfrm>
            <a:off x="3971782" y="5699193"/>
            <a:ext cx="229502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8" name="Line 161"/>
          <p:cNvSpPr>
            <a:spLocks noChangeShapeType="1"/>
          </p:cNvSpPr>
          <p:nvPr/>
        </p:nvSpPr>
        <p:spPr bwMode="auto">
          <a:xfrm>
            <a:off x="4075559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69" name="Rectangle 162"/>
          <p:cNvSpPr>
            <a:spLocks noChangeArrowheads="1"/>
          </p:cNvSpPr>
          <p:nvPr/>
        </p:nvSpPr>
        <p:spPr bwMode="auto">
          <a:xfrm>
            <a:off x="4780345" y="5693039"/>
            <a:ext cx="381832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60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0" name="Line 163"/>
          <p:cNvSpPr>
            <a:spLocks noChangeShapeType="1"/>
          </p:cNvSpPr>
          <p:nvPr/>
        </p:nvSpPr>
        <p:spPr bwMode="auto">
          <a:xfrm>
            <a:off x="4960288" y="5640470"/>
            <a:ext cx="0" cy="4394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72" name="Rectangle 165"/>
          <p:cNvSpPr>
            <a:spLocks noChangeArrowheads="1"/>
          </p:cNvSpPr>
          <p:nvPr/>
        </p:nvSpPr>
        <p:spPr bwMode="auto">
          <a:xfrm>
            <a:off x="4008421" y="3263421"/>
            <a:ext cx="588662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F0</a:t>
            </a:r>
            <a:r>
              <a:rPr lang="en-US" altLang="en-US" sz="1050" dirty="0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3" name="Rectangle 166"/>
          <p:cNvSpPr>
            <a:spLocks noChangeArrowheads="1"/>
          </p:cNvSpPr>
          <p:nvPr/>
        </p:nvSpPr>
        <p:spPr bwMode="auto">
          <a:xfrm>
            <a:off x="4813431" y="3263421"/>
            <a:ext cx="876618" cy="2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F3</a:t>
            </a:r>
            <a:r>
              <a:rPr lang="en-US" altLang="en-US" sz="1050" dirty="0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4" name="Line 167"/>
          <p:cNvSpPr>
            <a:spLocks noChangeShapeType="1"/>
          </p:cNvSpPr>
          <p:nvPr/>
        </p:nvSpPr>
        <p:spPr bwMode="auto">
          <a:xfrm>
            <a:off x="4277649" y="3225795"/>
            <a:ext cx="0" cy="36916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75" name="Freeform 168"/>
          <p:cNvSpPr>
            <a:spLocks/>
          </p:cNvSpPr>
          <p:nvPr/>
        </p:nvSpPr>
        <p:spPr bwMode="auto">
          <a:xfrm>
            <a:off x="3639713" y="1820347"/>
            <a:ext cx="2225792" cy="1405448"/>
          </a:xfrm>
          <a:custGeom>
            <a:avLst/>
            <a:gdLst>
              <a:gd name="T0" fmla="*/ 2 w 2390"/>
              <a:gd name="T1" fmla="*/ 0 h 1599"/>
              <a:gd name="T2" fmla="*/ 2 w 2390"/>
              <a:gd name="T3" fmla="*/ 1599 h 1599"/>
              <a:gd name="T4" fmla="*/ 0 w 2390"/>
              <a:gd name="T5" fmla="*/ 1599 h 1599"/>
              <a:gd name="T6" fmla="*/ 2390 w 2390"/>
              <a:gd name="T7" fmla="*/ 1599 h 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0" h="1599">
                <a:moveTo>
                  <a:pt x="2" y="0"/>
                </a:moveTo>
                <a:lnTo>
                  <a:pt x="2" y="1599"/>
                </a:lnTo>
                <a:lnTo>
                  <a:pt x="0" y="1599"/>
                </a:lnTo>
                <a:lnTo>
                  <a:pt x="2390" y="1599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76" name="Line 169"/>
          <p:cNvSpPr>
            <a:spLocks noChangeShapeType="1"/>
          </p:cNvSpPr>
          <p:nvPr/>
        </p:nvSpPr>
        <p:spPr bwMode="auto">
          <a:xfrm>
            <a:off x="3599667" y="3225795"/>
            <a:ext cx="40046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78" name="Line 171"/>
          <p:cNvSpPr>
            <a:spLocks noChangeShapeType="1"/>
          </p:cNvSpPr>
          <p:nvPr/>
        </p:nvSpPr>
        <p:spPr bwMode="auto">
          <a:xfrm>
            <a:off x="3599667" y="2944529"/>
            <a:ext cx="40046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80" name="Line 173"/>
          <p:cNvSpPr>
            <a:spLocks noChangeShapeType="1"/>
          </p:cNvSpPr>
          <p:nvPr/>
        </p:nvSpPr>
        <p:spPr bwMode="auto">
          <a:xfrm>
            <a:off x="3599667" y="2665901"/>
            <a:ext cx="40046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82" name="Line 175"/>
          <p:cNvSpPr>
            <a:spLocks noChangeShapeType="1"/>
          </p:cNvSpPr>
          <p:nvPr/>
        </p:nvSpPr>
        <p:spPr bwMode="auto">
          <a:xfrm>
            <a:off x="3599667" y="2379362"/>
            <a:ext cx="40046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84" name="Line 177"/>
          <p:cNvSpPr>
            <a:spLocks noChangeShapeType="1"/>
          </p:cNvSpPr>
          <p:nvPr/>
        </p:nvSpPr>
        <p:spPr bwMode="auto">
          <a:xfrm>
            <a:off x="3599667" y="2105128"/>
            <a:ext cx="40046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grpSp>
        <p:nvGrpSpPr>
          <p:cNvPr id="6" name="Group 5"/>
          <p:cNvGrpSpPr/>
          <p:nvPr/>
        </p:nvGrpSpPr>
        <p:grpSpPr>
          <a:xfrm>
            <a:off x="3250532" y="1702003"/>
            <a:ext cx="331711" cy="4063775"/>
            <a:chOff x="3203397" y="1720857"/>
            <a:chExt cx="331711" cy="4063775"/>
          </a:xfrm>
        </p:grpSpPr>
        <p:sp>
          <p:nvSpPr>
            <p:cNvPr id="144" name="Rectangle 137"/>
            <p:cNvSpPr>
              <a:spLocks noChangeArrowheads="1"/>
            </p:cNvSpPr>
            <p:nvPr/>
          </p:nvSpPr>
          <p:spPr bwMode="auto">
            <a:xfrm>
              <a:off x="3203397" y="5541859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0" name="Rectangle 143"/>
            <p:cNvSpPr>
              <a:spLocks noChangeArrowheads="1"/>
            </p:cNvSpPr>
            <p:nvPr/>
          </p:nvSpPr>
          <p:spPr bwMode="auto">
            <a:xfrm>
              <a:off x="3203397" y="5223677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2" name="Rectangle 145"/>
            <p:cNvSpPr>
              <a:spLocks noChangeArrowheads="1"/>
            </p:cNvSpPr>
            <p:nvPr/>
          </p:nvSpPr>
          <p:spPr bwMode="auto">
            <a:xfrm>
              <a:off x="3203397" y="4909012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4" name="Rectangle 147"/>
            <p:cNvSpPr>
              <a:spLocks noChangeArrowheads="1"/>
            </p:cNvSpPr>
            <p:nvPr/>
          </p:nvSpPr>
          <p:spPr bwMode="auto">
            <a:xfrm>
              <a:off x="3203397" y="4584679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6" name="Rectangle 149"/>
            <p:cNvSpPr>
              <a:spLocks noChangeArrowheads="1"/>
            </p:cNvSpPr>
            <p:nvPr/>
          </p:nvSpPr>
          <p:spPr bwMode="auto">
            <a:xfrm>
              <a:off x="3203397" y="4275286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8" name="Rectangle 151"/>
            <p:cNvSpPr>
              <a:spLocks noChangeArrowheads="1"/>
            </p:cNvSpPr>
            <p:nvPr/>
          </p:nvSpPr>
          <p:spPr bwMode="auto">
            <a:xfrm>
              <a:off x="3203397" y="3957106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100</a:t>
              </a:r>
              <a:endPara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1" name="Rectangle 164"/>
            <p:cNvSpPr>
              <a:spLocks noChangeArrowheads="1"/>
            </p:cNvSpPr>
            <p:nvPr/>
          </p:nvSpPr>
          <p:spPr bwMode="auto">
            <a:xfrm>
              <a:off x="3203397" y="3122789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7" name="Rectangle 170"/>
            <p:cNvSpPr>
              <a:spLocks noChangeArrowheads="1"/>
            </p:cNvSpPr>
            <p:nvPr/>
          </p:nvSpPr>
          <p:spPr bwMode="auto">
            <a:xfrm>
              <a:off x="3203397" y="2841523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9" name="Rectangle 172"/>
            <p:cNvSpPr>
              <a:spLocks noChangeArrowheads="1"/>
            </p:cNvSpPr>
            <p:nvPr/>
          </p:nvSpPr>
          <p:spPr bwMode="auto">
            <a:xfrm>
              <a:off x="3203397" y="2562895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1" name="Rectangle 174"/>
            <p:cNvSpPr>
              <a:spLocks noChangeArrowheads="1"/>
            </p:cNvSpPr>
            <p:nvPr/>
          </p:nvSpPr>
          <p:spPr bwMode="auto">
            <a:xfrm>
              <a:off x="3203397" y="2276356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3" name="Rectangle 176"/>
            <p:cNvSpPr>
              <a:spLocks noChangeArrowheads="1"/>
            </p:cNvSpPr>
            <p:nvPr/>
          </p:nvSpPr>
          <p:spPr bwMode="auto">
            <a:xfrm>
              <a:off x="3203397" y="2003880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5" name="Rectangle 178"/>
            <p:cNvSpPr>
              <a:spLocks noChangeArrowheads="1"/>
            </p:cNvSpPr>
            <p:nvPr/>
          </p:nvSpPr>
          <p:spPr bwMode="auto">
            <a:xfrm>
              <a:off x="3203397" y="1720857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100</a:t>
              </a:r>
              <a:endPara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186" name="Rectangle 179"/>
          <p:cNvSpPr>
            <a:spLocks noChangeArrowheads="1"/>
          </p:cNvSpPr>
          <p:nvPr/>
        </p:nvSpPr>
        <p:spPr bwMode="auto">
          <a:xfrm rot="16200000">
            <a:off x="2580551" y="2466279"/>
            <a:ext cx="1389077" cy="1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Pro-C3 (ng/mL)</a:t>
            </a:r>
            <a:endParaRPr kumimoji="0" lang="en-US" alt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7" name="Line 180"/>
          <p:cNvSpPr>
            <a:spLocks noChangeShapeType="1"/>
          </p:cNvSpPr>
          <p:nvPr/>
        </p:nvSpPr>
        <p:spPr bwMode="auto">
          <a:xfrm>
            <a:off x="3603477" y="1823863"/>
            <a:ext cx="40046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88" name="Line 181"/>
          <p:cNvSpPr>
            <a:spLocks noChangeShapeType="1"/>
          </p:cNvSpPr>
          <p:nvPr/>
        </p:nvSpPr>
        <p:spPr bwMode="auto">
          <a:xfrm>
            <a:off x="5231294" y="3225795"/>
            <a:ext cx="0" cy="36916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89" name="Rectangle 182"/>
          <p:cNvSpPr>
            <a:spLocks noChangeArrowheads="1"/>
          </p:cNvSpPr>
          <p:nvPr/>
        </p:nvSpPr>
        <p:spPr bwMode="auto">
          <a:xfrm>
            <a:off x="1122000" y="3036819"/>
            <a:ext cx="627692" cy="41311"/>
          </a:xfrm>
          <a:prstGeom prst="rect">
            <a:avLst/>
          </a:prstGeom>
          <a:solidFill>
            <a:srgbClr val="70ACD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90" name="Rectangle 183"/>
          <p:cNvSpPr>
            <a:spLocks noChangeArrowheads="1"/>
          </p:cNvSpPr>
          <p:nvPr/>
        </p:nvSpPr>
        <p:spPr bwMode="auto">
          <a:xfrm>
            <a:off x="1122000" y="2986719"/>
            <a:ext cx="627692" cy="45706"/>
          </a:xfrm>
          <a:prstGeom prst="rect">
            <a:avLst/>
          </a:prstGeom>
          <a:solidFill>
            <a:srgbClr val="70ACD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91" name="Line 184"/>
          <p:cNvSpPr>
            <a:spLocks noChangeShapeType="1"/>
          </p:cNvSpPr>
          <p:nvPr/>
        </p:nvSpPr>
        <p:spPr bwMode="auto">
          <a:xfrm>
            <a:off x="2229308" y="3119441"/>
            <a:ext cx="310121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92" name="Line 185"/>
          <p:cNvSpPr>
            <a:spLocks noChangeShapeType="1"/>
          </p:cNvSpPr>
          <p:nvPr/>
        </p:nvSpPr>
        <p:spPr bwMode="auto">
          <a:xfrm>
            <a:off x="2383903" y="3038577"/>
            <a:ext cx="0" cy="80864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93" name="Line 186"/>
          <p:cNvSpPr>
            <a:spLocks noChangeShapeType="1"/>
          </p:cNvSpPr>
          <p:nvPr/>
        </p:nvSpPr>
        <p:spPr bwMode="auto">
          <a:xfrm>
            <a:off x="2229308" y="2499779"/>
            <a:ext cx="310121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94" name="Line 187"/>
          <p:cNvSpPr>
            <a:spLocks noChangeShapeType="1"/>
          </p:cNvSpPr>
          <p:nvPr/>
        </p:nvSpPr>
        <p:spPr bwMode="auto">
          <a:xfrm>
            <a:off x="5077631" y="2431221"/>
            <a:ext cx="308259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95" name="Line 188"/>
          <p:cNvSpPr>
            <a:spLocks noChangeShapeType="1"/>
          </p:cNvSpPr>
          <p:nvPr/>
        </p:nvSpPr>
        <p:spPr bwMode="auto">
          <a:xfrm>
            <a:off x="2383903" y="2499779"/>
            <a:ext cx="0" cy="330487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96" name="Rectangle 189"/>
          <p:cNvSpPr>
            <a:spLocks noChangeArrowheads="1"/>
          </p:cNvSpPr>
          <p:nvPr/>
        </p:nvSpPr>
        <p:spPr bwMode="auto">
          <a:xfrm>
            <a:off x="2070988" y="2963867"/>
            <a:ext cx="627692" cy="74711"/>
          </a:xfrm>
          <a:prstGeom prst="rect">
            <a:avLst/>
          </a:prstGeom>
          <a:solidFill>
            <a:srgbClr val="70ACD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97" name="Rectangle 190"/>
          <p:cNvSpPr>
            <a:spLocks noChangeArrowheads="1"/>
          </p:cNvSpPr>
          <p:nvPr/>
        </p:nvSpPr>
        <p:spPr bwMode="auto">
          <a:xfrm>
            <a:off x="2070988" y="2826750"/>
            <a:ext cx="627692" cy="132722"/>
          </a:xfrm>
          <a:prstGeom prst="rect">
            <a:avLst/>
          </a:prstGeom>
          <a:solidFill>
            <a:srgbClr val="70ACD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98" name="Line 191"/>
          <p:cNvSpPr>
            <a:spLocks noChangeShapeType="1"/>
          </p:cNvSpPr>
          <p:nvPr/>
        </p:nvSpPr>
        <p:spPr bwMode="auto">
          <a:xfrm>
            <a:off x="4123986" y="3152842"/>
            <a:ext cx="310121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199" name="Rectangle 192"/>
          <p:cNvSpPr>
            <a:spLocks noChangeArrowheads="1"/>
          </p:cNvSpPr>
          <p:nvPr/>
        </p:nvSpPr>
        <p:spPr bwMode="auto">
          <a:xfrm>
            <a:off x="3969391" y="3036819"/>
            <a:ext cx="627692" cy="49222"/>
          </a:xfrm>
          <a:prstGeom prst="rect">
            <a:avLst/>
          </a:prstGeom>
          <a:solidFill>
            <a:srgbClr val="70ACD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00" name="Rectangle 193"/>
          <p:cNvSpPr>
            <a:spLocks noChangeArrowheads="1"/>
          </p:cNvSpPr>
          <p:nvPr/>
        </p:nvSpPr>
        <p:spPr bwMode="auto">
          <a:xfrm>
            <a:off x="3969391" y="2977930"/>
            <a:ext cx="627692" cy="54495"/>
          </a:xfrm>
          <a:prstGeom prst="rect">
            <a:avLst/>
          </a:prstGeom>
          <a:solidFill>
            <a:srgbClr val="70ACD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01" name="Line 194"/>
          <p:cNvSpPr>
            <a:spLocks noChangeShapeType="1"/>
          </p:cNvSpPr>
          <p:nvPr/>
        </p:nvSpPr>
        <p:spPr bwMode="auto">
          <a:xfrm>
            <a:off x="5077631" y="3134384"/>
            <a:ext cx="308259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02" name="Line 195"/>
          <p:cNvSpPr>
            <a:spLocks noChangeShapeType="1"/>
          </p:cNvSpPr>
          <p:nvPr/>
        </p:nvSpPr>
        <p:spPr bwMode="auto">
          <a:xfrm>
            <a:off x="5231294" y="3038577"/>
            <a:ext cx="0" cy="95806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03" name="Line 196"/>
          <p:cNvSpPr>
            <a:spLocks noChangeShapeType="1"/>
          </p:cNvSpPr>
          <p:nvPr/>
        </p:nvSpPr>
        <p:spPr bwMode="auto">
          <a:xfrm>
            <a:off x="5231294" y="2431221"/>
            <a:ext cx="0" cy="374435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04" name="Line 197"/>
          <p:cNvSpPr>
            <a:spLocks noChangeShapeType="1"/>
          </p:cNvSpPr>
          <p:nvPr/>
        </p:nvSpPr>
        <p:spPr bwMode="auto">
          <a:xfrm>
            <a:off x="4280443" y="3086041"/>
            <a:ext cx="0" cy="66801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05" name="Rectangle 198"/>
          <p:cNvSpPr>
            <a:spLocks noChangeArrowheads="1"/>
          </p:cNvSpPr>
          <p:nvPr/>
        </p:nvSpPr>
        <p:spPr bwMode="auto">
          <a:xfrm>
            <a:off x="4918379" y="2932224"/>
            <a:ext cx="625830" cy="106354"/>
          </a:xfrm>
          <a:prstGeom prst="rect">
            <a:avLst/>
          </a:prstGeom>
          <a:solidFill>
            <a:srgbClr val="70ACD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sp>
        <p:nvSpPr>
          <p:cNvPr id="206" name="Rectangle 199"/>
          <p:cNvSpPr>
            <a:spLocks noChangeArrowheads="1"/>
          </p:cNvSpPr>
          <p:nvPr/>
        </p:nvSpPr>
        <p:spPr bwMode="auto">
          <a:xfrm>
            <a:off x="4918379" y="2805655"/>
            <a:ext cx="625830" cy="130965"/>
          </a:xfrm>
          <a:prstGeom prst="rect">
            <a:avLst/>
          </a:prstGeom>
          <a:solidFill>
            <a:srgbClr val="70ACD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050"/>
          </a:p>
        </p:txBody>
      </p:sp>
      <p:grpSp>
        <p:nvGrpSpPr>
          <p:cNvPr id="7" name="Group 210"/>
          <p:cNvGrpSpPr/>
          <p:nvPr/>
        </p:nvGrpSpPr>
        <p:grpSpPr>
          <a:xfrm>
            <a:off x="402958" y="1702003"/>
            <a:ext cx="331711" cy="4063775"/>
            <a:chOff x="3203397" y="1720857"/>
            <a:chExt cx="331711" cy="4063775"/>
          </a:xfrm>
        </p:grpSpPr>
        <p:sp>
          <p:nvSpPr>
            <p:cNvPr id="212" name="Rectangle 137"/>
            <p:cNvSpPr>
              <a:spLocks noChangeArrowheads="1"/>
            </p:cNvSpPr>
            <p:nvPr/>
          </p:nvSpPr>
          <p:spPr bwMode="auto">
            <a:xfrm>
              <a:off x="3203397" y="5541859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3" name="Rectangle 143"/>
            <p:cNvSpPr>
              <a:spLocks noChangeArrowheads="1"/>
            </p:cNvSpPr>
            <p:nvPr/>
          </p:nvSpPr>
          <p:spPr bwMode="auto">
            <a:xfrm>
              <a:off x="3203397" y="5223677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4" name="Rectangle 145"/>
            <p:cNvSpPr>
              <a:spLocks noChangeArrowheads="1"/>
            </p:cNvSpPr>
            <p:nvPr/>
          </p:nvSpPr>
          <p:spPr bwMode="auto">
            <a:xfrm>
              <a:off x="3203397" y="4909012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5" name="Rectangle 147"/>
            <p:cNvSpPr>
              <a:spLocks noChangeArrowheads="1"/>
            </p:cNvSpPr>
            <p:nvPr/>
          </p:nvSpPr>
          <p:spPr bwMode="auto">
            <a:xfrm>
              <a:off x="3203397" y="4584679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6" name="Rectangle 149"/>
            <p:cNvSpPr>
              <a:spLocks noChangeArrowheads="1"/>
            </p:cNvSpPr>
            <p:nvPr/>
          </p:nvSpPr>
          <p:spPr bwMode="auto">
            <a:xfrm>
              <a:off x="3203397" y="4275286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7" name="Rectangle 151"/>
            <p:cNvSpPr>
              <a:spLocks noChangeArrowheads="1"/>
            </p:cNvSpPr>
            <p:nvPr/>
          </p:nvSpPr>
          <p:spPr bwMode="auto">
            <a:xfrm>
              <a:off x="3203397" y="3957106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100</a:t>
              </a:r>
              <a:endPara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8" name="Rectangle 164"/>
            <p:cNvSpPr>
              <a:spLocks noChangeArrowheads="1"/>
            </p:cNvSpPr>
            <p:nvPr/>
          </p:nvSpPr>
          <p:spPr bwMode="auto">
            <a:xfrm>
              <a:off x="3203397" y="3122789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9" name="Rectangle 170"/>
            <p:cNvSpPr>
              <a:spLocks noChangeArrowheads="1"/>
            </p:cNvSpPr>
            <p:nvPr/>
          </p:nvSpPr>
          <p:spPr bwMode="auto">
            <a:xfrm>
              <a:off x="3203397" y="2841523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0" name="Rectangle 172"/>
            <p:cNvSpPr>
              <a:spLocks noChangeArrowheads="1"/>
            </p:cNvSpPr>
            <p:nvPr/>
          </p:nvSpPr>
          <p:spPr bwMode="auto">
            <a:xfrm>
              <a:off x="3203397" y="2562895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1" name="Rectangle 174"/>
            <p:cNvSpPr>
              <a:spLocks noChangeArrowheads="1"/>
            </p:cNvSpPr>
            <p:nvPr/>
          </p:nvSpPr>
          <p:spPr bwMode="auto">
            <a:xfrm>
              <a:off x="3203397" y="2276356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2" name="Rectangle 176"/>
            <p:cNvSpPr>
              <a:spLocks noChangeArrowheads="1"/>
            </p:cNvSpPr>
            <p:nvPr/>
          </p:nvSpPr>
          <p:spPr bwMode="auto">
            <a:xfrm>
              <a:off x="3203397" y="2003880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3" name="Rectangle 178"/>
            <p:cNvSpPr>
              <a:spLocks noChangeArrowheads="1"/>
            </p:cNvSpPr>
            <p:nvPr/>
          </p:nvSpPr>
          <p:spPr bwMode="auto">
            <a:xfrm>
              <a:off x="3203397" y="1720857"/>
              <a:ext cx="331711" cy="2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100</a:t>
              </a:r>
              <a:endPara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08" name="ZoneTexte 207"/>
          <p:cNvSpPr txBox="1"/>
          <p:nvPr/>
        </p:nvSpPr>
        <p:spPr>
          <a:xfrm>
            <a:off x="1619672" y="5147900"/>
            <a:ext cx="132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AUROC 0.71</a:t>
            </a:r>
            <a:endParaRPr lang="fr-FR" dirty="0"/>
          </a:p>
        </p:txBody>
      </p:sp>
      <p:sp>
        <p:nvSpPr>
          <p:cNvPr id="209" name="ZoneTexte 208"/>
          <p:cNvSpPr txBox="1"/>
          <p:nvPr/>
        </p:nvSpPr>
        <p:spPr>
          <a:xfrm>
            <a:off x="4427984" y="5147900"/>
            <a:ext cx="132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AUROC 0.73</a:t>
            </a:r>
            <a:endParaRPr lang="fr-FR" dirty="0"/>
          </a:p>
        </p:txBody>
      </p:sp>
      <p:grpSp>
        <p:nvGrpSpPr>
          <p:cNvPr id="328" name="Groupe 327"/>
          <p:cNvGrpSpPr/>
          <p:nvPr/>
        </p:nvGrpSpPr>
        <p:grpSpPr>
          <a:xfrm>
            <a:off x="5868144" y="1412776"/>
            <a:ext cx="3197071" cy="2079181"/>
            <a:chOff x="263640" y="1641710"/>
            <a:chExt cx="4205183" cy="3159301"/>
          </a:xfrm>
        </p:grpSpPr>
        <p:sp>
          <p:nvSpPr>
            <p:cNvPr id="329" name="Line 13"/>
            <p:cNvSpPr>
              <a:spLocks noChangeShapeType="1"/>
            </p:cNvSpPr>
            <p:nvPr/>
          </p:nvSpPr>
          <p:spPr bwMode="auto">
            <a:xfrm>
              <a:off x="1719712" y="3896444"/>
              <a:ext cx="38631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30" name="Line 14"/>
            <p:cNvSpPr>
              <a:spLocks noChangeShapeType="1"/>
            </p:cNvSpPr>
            <p:nvPr/>
          </p:nvSpPr>
          <p:spPr bwMode="auto">
            <a:xfrm>
              <a:off x="1915864" y="3899620"/>
              <a:ext cx="0" cy="192129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31" name="Line 15"/>
            <p:cNvSpPr>
              <a:spLocks noChangeShapeType="1"/>
            </p:cNvSpPr>
            <p:nvPr/>
          </p:nvSpPr>
          <p:spPr bwMode="auto">
            <a:xfrm>
              <a:off x="1664311" y="4299756"/>
              <a:ext cx="49861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32" name="Line 16"/>
            <p:cNvSpPr>
              <a:spLocks noChangeShapeType="1"/>
            </p:cNvSpPr>
            <p:nvPr/>
          </p:nvSpPr>
          <p:spPr bwMode="auto">
            <a:xfrm>
              <a:off x="1911371" y="1848129"/>
              <a:ext cx="154075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33" name="Line 17"/>
            <p:cNvSpPr>
              <a:spLocks noChangeShapeType="1"/>
            </p:cNvSpPr>
            <p:nvPr/>
          </p:nvSpPr>
          <p:spPr bwMode="auto">
            <a:xfrm>
              <a:off x="1915864" y="4201310"/>
              <a:ext cx="0" cy="9844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34" name="Oval 18"/>
            <p:cNvSpPr>
              <a:spLocks noChangeArrowheads="1"/>
            </p:cNvSpPr>
            <p:nvPr/>
          </p:nvSpPr>
          <p:spPr bwMode="auto">
            <a:xfrm>
              <a:off x="1876933" y="2627760"/>
              <a:ext cx="80856" cy="87332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35" name="Oval 19"/>
            <p:cNvSpPr>
              <a:spLocks noChangeArrowheads="1"/>
            </p:cNvSpPr>
            <p:nvPr/>
          </p:nvSpPr>
          <p:spPr bwMode="auto">
            <a:xfrm>
              <a:off x="1876933" y="3347051"/>
              <a:ext cx="80856" cy="85743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36" name="Oval 20"/>
            <p:cNvSpPr>
              <a:spLocks noChangeArrowheads="1"/>
            </p:cNvSpPr>
            <p:nvPr/>
          </p:nvSpPr>
          <p:spPr bwMode="auto">
            <a:xfrm>
              <a:off x="1947308" y="3456613"/>
              <a:ext cx="80856" cy="85743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37" name="Oval 21"/>
            <p:cNvSpPr>
              <a:spLocks noChangeArrowheads="1"/>
            </p:cNvSpPr>
            <p:nvPr/>
          </p:nvSpPr>
          <p:spPr bwMode="auto">
            <a:xfrm>
              <a:off x="1802066" y="3459788"/>
              <a:ext cx="85348" cy="85743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38" name="Oval 22"/>
            <p:cNvSpPr>
              <a:spLocks noChangeArrowheads="1"/>
            </p:cNvSpPr>
            <p:nvPr/>
          </p:nvSpPr>
          <p:spPr bwMode="auto">
            <a:xfrm>
              <a:off x="1876933" y="3613809"/>
              <a:ext cx="80856" cy="87332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39" name="Oval 23"/>
            <p:cNvSpPr>
              <a:spLocks noChangeArrowheads="1"/>
            </p:cNvSpPr>
            <p:nvPr/>
          </p:nvSpPr>
          <p:spPr bwMode="auto">
            <a:xfrm>
              <a:off x="1879928" y="3493133"/>
              <a:ext cx="80856" cy="87332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40" name="Oval 24"/>
            <p:cNvSpPr>
              <a:spLocks noChangeArrowheads="1"/>
            </p:cNvSpPr>
            <p:nvPr/>
          </p:nvSpPr>
          <p:spPr bwMode="auto">
            <a:xfrm>
              <a:off x="1947308" y="3588403"/>
              <a:ext cx="80856" cy="85743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41" name="Oval 25"/>
            <p:cNvSpPr>
              <a:spLocks noChangeArrowheads="1"/>
            </p:cNvSpPr>
            <p:nvPr/>
          </p:nvSpPr>
          <p:spPr bwMode="auto">
            <a:xfrm>
              <a:off x="1840997" y="3726546"/>
              <a:ext cx="80856" cy="87332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42" name="Oval 26"/>
            <p:cNvSpPr>
              <a:spLocks noChangeArrowheads="1"/>
            </p:cNvSpPr>
            <p:nvPr/>
          </p:nvSpPr>
          <p:spPr bwMode="auto">
            <a:xfrm>
              <a:off x="1911371" y="3737660"/>
              <a:ext cx="82353" cy="87332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43" name="Oval 27"/>
            <p:cNvSpPr>
              <a:spLocks noChangeArrowheads="1"/>
            </p:cNvSpPr>
            <p:nvPr/>
          </p:nvSpPr>
          <p:spPr bwMode="auto">
            <a:xfrm>
              <a:off x="1876933" y="3824992"/>
              <a:ext cx="80856" cy="90507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44" name="Oval 28"/>
            <p:cNvSpPr>
              <a:spLocks noChangeArrowheads="1"/>
            </p:cNvSpPr>
            <p:nvPr/>
          </p:nvSpPr>
          <p:spPr bwMode="auto">
            <a:xfrm>
              <a:off x="1809553" y="3794822"/>
              <a:ext cx="80856" cy="85743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45" name="Oval 29"/>
            <p:cNvSpPr>
              <a:spLocks noChangeArrowheads="1"/>
            </p:cNvSpPr>
            <p:nvPr/>
          </p:nvSpPr>
          <p:spPr bwMode="auto">
            <a:xfrm>
              <a:off x="1947308" y="3817052"/>
              <a:ext cx="80856" cy="87332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46" name="Oval 30"/>
            <p:cNvSpPr>
              <a:spLocks noChangeArrowheads="1"/>
            </p:cNvSpPr>
            <p:nvPr/>
          </p:nvSpPr>
          <p:spPr bwMode="auto">
            <a:xfrm>
              <a:off x="1802066" y="3558235"/>
              <a:ext cx="85348" cy="85743"/>
            </a:xfrm>
            <a:prstGeom prst="ellipse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47" name="Rectangle 31"/>
            <p:cNvSpPr>
              <a:spLocks noChangeArrowheads="1"/>
            </p:cNvSpPr>
            <p:nvPr/>
          </p:nvSpPr>
          <p:spPr bwMode="auto">
            <a:xfrm>
              <a:off x="3526999" y="2965969"/>
              <a:ext cx="70374" cy="76216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48" name="Rectangle 32"/>
            <p:cNvSpPr>
              <a:spLocks noChangeArrowheads="1"/>
            </p:cNvSpPr>
            <p:nvPr/>
          </p:nvSpPr>
          <p:spPr bwMode="auto">
            <a:xfrm>
              <a:off x="3526999" y="2869112"/>
              <a:ext cx="70374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49" name="Rectangle 33"/>
            <p:cNvSpPr>
              <a:spLocks noChangeArrowheads="1"/>
            </p:cNvSpPr>
            <p:nvPr/>
          </p:nvSpPr>
          <p:spPr bwMode="auto">
            <a:xfrm>
              <a:off x="3455127" y="3037423"/>
              <a:ext cx="71872" cy="76216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50" name="Rectangle 34"/>
            <p:cNvSpPr>
              <a:spLocks noChangeArrowheads="1"/>
            </p:cNvSpPr>
            <p:nvPr/>
          </p:nvSpPr>
          <p:spPr bwMode="auto">
            <a:xfrm>
              <a:off x="3275446" y="3000902"/>
              <a:ext cx="70374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51" name="Rectangle 35"/>
            <p:cNvSpPr>
              <a:spLocks noChangeArrowheads="1"/>
            </p:cNvSpPr>
            <p:nvPr/>
          </p:nvSpPr>
          <p:spPr bwMode="auto">
            <a:xfrm>
              <a:off x="3381757" y="2808774"/>
              <a:ext cx="73369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52" name="Rectangle 36"/>
            <p:cNvSpPr>
              <a:spLocks noChangeArrowheads="1"/>
            </p:cNvSpPr>
            <p:nvPr/>
          </p:nvSpPr>
          <p:spPr bwMode="auto">
            <a:xfrm>
              <a:off x="3381757" y="2553131"/>
              <a:ext cx="73369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53" name="Rectangle 37"/>
            <p:cNvSpPr>
              <a:spLocks noChangeArrowheads="1"/>
            </p:cNvSpPr>
            <p:nvPr/>
          </p:nvSpPr>
          <p:spPr bwMode="auto">
            <a:xfrm>
              <a:off x="3381757" y="2894517"/>
              <a:ext cx="73369" cy="76216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54" name="Rectangle 38"/>
            <p:cNvSpPr>
              <a:spLocks noChangeArrowheads="1"/>
            </p:cNvSpPr>
            <p:nvPr/>
          </p:nvSpPr>
          <p:spPr bwMode="auto">
            <a:xfrm>
              <a:off x="3455127" y="2748436"/>
              <a:ext cx="71872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55" name="Rectangle 39"/>
            <p:cNvSpPr>
              <a:spLocks noChangeArrowheads="1"/>
            </p:cNvSpPr>
            <p:nvPr/>
          </p:nvSpPr>
          <p:spPr bwMode="auto">
            <a:xfrm>
              <a:off x="3491063" y="2726206"/>
              <a:ext cx="70374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56" name="Rectangle 40"/>
            <p:cNvSpPr>
              <a:spLocks noChangeArrowheads="1"/>
            </p:cNvSpPr>
            <p:nvPr/>
          </p:nvSpPr>
          <p:spPr bwMode="auto">
            <a:xfrm>
              <a:off x="3455127" y="2495968"/>
              <a:ext cx="71872" cy="76216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57" name="Rectangle 41"/>
            <p:cNvSpPr>
              <a:spLocks noChangeArrowheads="1"/>
            </p:cNvSpPr>
            <p:nvPr/>
          </p:nvSpPr>
          <p:spPr bwMode="auto">
            <a:xfrm>
              <a:off x="3491063" y="2451509"/>
              <a:ext cx="70374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58" name="Rectangle 42"/>
            <p:cNvSpPr>
              <a:spLocks noChangeArrowheads="1"/>
            </p:cNvSpPr>
            <p:nvPr/>
          </p:nvSpPr>
          <p:spPr bwMode="auto">
            <a:xfrm>
              <a:off x="3455127" y="2902456"/>
              <a:ext cx="71872" cy="76216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59" name="Rectangle 43"/>
            <p:cNvSpPr>
              <a:spLocks noChangeArrowheads="1"/>
            </p:cNvSpPr>
            <p:nvPr/>
          </p:nvSpPr>
          <p:spPr bwMode="auto">
            <a:xfrm>
              <a:off x="3309884" y="2842118"/>
              <a:ext cx="71872" cy="76216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60" name="Rectangle 44"/>
            <p:cNvSpPr>
              <a:spLocks noChangeArrowheads="1"/>
            </p:cNvSpPr>
            <p:nvPr/>
          </p:nvSpPr>
          <p:spPr bwMode="auto">
            <a:xfrm>
              <a:off x="3410206" y="1995799"/>
              <a:ext cx="70374" cy="79392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61" name="Rectangle 45"/>
            <p:cNvSpPr>
              <a:spLocks noChangeArrowheads="1"/>
            </p:cNvSpPr>
            <p:nvPr/>
          </p:nvSpPr>
          <p:spPr bwMode="auto">
            <a:xfrm>
              <a:off x="3381757" y="2327657"/>
              <a:ext cx="73369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62" name="Rectangle 46"/>
            <p:cNvSpPr>
              <a:spLocks noChangeArrowheads="1"/>
            </p:cNvSpPr>
            <p:nvPr/>
          </p:nvSpPr>
          <p:spPr bwMode="auto">
            <a:xfrm>
              <a:off x="3392238" y="3064416"/>
              <a:ext cx="70374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63" name="Rectangle 47"/>
            <p:cNvSpPr>
              <a:spLocks noChangeArrowheads="1"/>
            </p:cNvSpPr>
            <p:nvPr/>
          </p:nvSpPr>
          <p:spPr bwMode="auto">
            <a:xfrm>
              <a:off x="3345820" y="3037423"/>
              <a:ext cx="70374" cy="76216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64" name="Rectangle 48"/>
            <p:cNvSpPr>
              <a:spLocks noChangeArrowheads="1"/>
            </p:cNvSpPr>
            <p:nvPr/>
          </p:nvSpPr>
          <p:spPr bwMode="auto">
            <a:xfrm>
              <a:off x="3345820" y="3185091"/>
              <a:ext cx="70374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65" name="Rectangle 49"/>
            <p:cNvSpPr>
              <a:spLocks noChangeArrowheads="1"/>
            </p:cNvSpPr>
            <p:nvPr/>
          </p:nvSpPr>
          <p:spPr bwMode="auto">
            <a:xfrm>
              <a:off x="3416196" y="3259720"/>
              <a:ext cx="74867" cy="76216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66" name="Rectangle 50"/>
            <p:cNvSpPr>
              <a:spLocks noChangeArrowheads="1"/>
            </p:cNvSpPr>
            <p:nvPr/>
          </p:nvSpPr>
          <p:spPr bwMode="auto">
            <a:xfrm>
              <a:off x="3491063" y="3188267"/>
              <a:ext cx="70374" cy="76216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67" name="Rectangle 51"/>
            <p:cNvSpPr>
              <a:spLocks noChangeArrowheads="1"/>
            </p:cNvSpPr>
            <p:nvPr/>
          </p:nvSpPr>
          <p:spPr bwMode="auto">
            <a:xfrm>
              <a:off x="3455127" y="3121578"/>
              <a:ext cx="71872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68" name="Rectangle 52"/>
            <p:cNvSpPr>
              <a:spLocks noChangeArrowheads="1"/>
            </p:cNvSpPr>
            <p:nvPr/>
          </p:nvSpPr>
          <p:spPr bwMode="auto">
            <a:xfrm>
              <a:off x="3381757" y="2424516"/>
              <a:ext cx="73369" cy="76216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69" name="Rectangle 53"/>
            <p:cNvSpPr>
              <a:spLocks noChangeArrowheads="1"/>
            </p:cNvSpPr>
            <p:nvPr/>
          </p:nvSpPr>
          <p:spPr bwMode="auto">
            <a:xfrm>
              <a:off x="3455127" y="2311779"/>
              <a:ext cx="71872" cy="74629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70" name="Rectangle 54"/>
            <p:cNvSpPr>
              <a:spLocks noChangeArrowheads="1"/>
            </p:cNvSpPr>
            <p:nvPr/>
          </p:nvSpPr>
          <p:spPr bwMode="auto">
            <a:xfrm>
              <a:off x="3381757" y="2657928"/>
              <a:ext cx="73369" cy="79392"/>
            </a:xfrm>
            <a:prstGeom prst="rect">
              <a:avLst/>
            </a:prstGeom>
            <a:noFill/>
            <a:ln w="15875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71" name="Rectangle 55"/>
            <p:cNvSpPr>
              <a:spLocks noChangeArrowheads="1"/>
            </p:cNvSpPr>
            <p:nvPr/>
          </p:nvSpPr>
          <p:spPr bwMode="auto">
            <a:xfrm>
              <a:off x="2577687" y="1641710"/>
              <a:ext cx="2115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***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2" name="Rectangle 56"/>
            <p:cNvSpPr>
              <a:spLocks noChangeArrowheads="1"/>
            </p:cNvSpPr>
            <p:nvPr/>
          </p:nvSpPr>
          <p:spPr bwMode="auto">
            <a:xfrm>
              <a:off x="686550" y="432833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3" name="Rectangle 57"/>
            <p:cNvSpPr>
              <a:spLocks noChangeArrowheads="1"/>
            </p:cNvSpPr>
            <p:nvPr/>
          </p:nvSpPr>
          <p:spPr bwMode="auto">
            <a:xfrm>
              <a:off x="1698751" y="4585567"/>
              <a:ext cx="4584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NAFL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4" name="Rectangle 58"/>
            <p:cNvSpPr>
              <a:spLocks noChangeArrowheads="1"/>
            </p:cNvSpPr>
            <p:nvPr/>
          </p:nvSpPr>
          <p:spPr bwMode="auto">
            <a:xfrm>
              <a:off x="3208065" y="4585567"/>
              <a:ext cx="5001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NASH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5" name="Line 60"/>
            <p:cNvSpPr>
              <a:spLocks noChangeShapeType="1"/>
            </p:cNvSpPr>
            <p:nvPr/>
          </p:nvSpPr>
          <p:spPr bwMode="auto">
            <a:xfrm>
              <a:off x="1911371" y="4442662"/>
              <a:ext cx="0" cy="6668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76" name="Freeform 61"/>
            <p:cNvSpPr>
              <a:spLocks/>
            </p:cNvSpPr>
            <p:nvPr/>
          </p:nvSpPr>
          <p:spPr bwMode="auto">
            <a:xfrm>
              <a:off x="884198" y="1897353"/>
              <a:ext cx="3584625" cy="2545310"/>
            </a:xfrm>
            <a:custGeom>
              <a:avLst/>
              <a:gdLst>
                <a:gd name="T0" fmla="*/ 3 w 2394"/>
                <a:gd name="T1" fmla="*/ 0 h 1603"/>
                <a:gd name="T2" fmla="*/ 3 w 2394"/>
                <a:gd name="T3" fmla="*/ 1603 h 1603"/>
                <a:gd name="T4" fmla="*/ 0 w 2394"/>
                <a:gd name="T5" fmla="*/ 1603 h 1603"/>
                <a:gd name="T6" fmla="*/ 2394 w 2394"/>
                <a:gd name="T7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4" h="1603">
                  <a:moveTo>
                    <a:pt x="3" y="0"/>
                  </a:moveTo>
                  <a:lnTo>
                    <a:pt x="3" y="1603"/>
                  </a:lnTo>
                  <a:lnTo>
                    <a:pt x="0" y="1603"/>
                  </a:lnTo>
                  <a:lnTo>
                    <a:pt x="2394" y="1603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77" name="Line 62"/>
            <p:cNvSpPr>
              <a:spLocks noChangeShapeType="1"/>
            </p:cNvSpPr>
            <p:nvPr/>
          </p:nvSpPr>
          <p:spPr bwMode="auto">
            <a:xfrm>
              <a:off x="821310" y="4442662"/>
              <a:ext cx="628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78" name="Rectangle 63"/>
            <p:cNvSpPr>
              <a:spLocks noChangeArrowheads="1"/>
            </p:cNvSpPr>
            <p:nvPr/>
          </p:nvSpPr>
          <p:spPr bwMode="auto">
            <a:xfrm>
              <a:off x="590720" y="382022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9" name="Line 64"/>
            <p:cNvSpPr>
              <a:spLocks noChangeShapeType="1"/>
            </p:cNvSpPr>
            <p:nvPr/>
          </p:nvSpPr>
          <p:spPr bwMode="auto">
            <a:xfrm>
              <a:off x="821310" y="3934552"/>
              <a:ext cx="628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80" name="Rectangle 65"/>
            <p:cNvSpPr>
              <a:spLocks noChangeArrowheads="1"/>
            </p:cNvSpPr>
            <p:nvPr/>
          </p:nvSpPr>
          <p:spPr bwMode="auto">
            <a:xfrm>
              <a:off x="590720" y="3316883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1" name="Line 66"/>
            <p:cNvSpPr>
              <a:spLocks noChangeShapeType="1"/>
            </p:cNvSpPr>
            <p:nvPr/>
          </p:nvSpPr>
          <p:spPr bwMode="auto">
            <a:xfrm>
              <a:off x="821310" y="3429619"/>
              <a:ext cx="628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82" name="Rectangle 67"/>
            <p:cNvSpPr>
              <a:spLocks noChangeArrowheads="1"/>
            </p:cNvSpPr>
            <p:nvPr/>
          </p:nvSpPr>
          <p:spPr bwMode="auto">
            <a:xfrm>
              <a:off x="590720" y="279765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3" name="Line 68"/>
            <p:cNvSpPr>
              <a:spLocks noChangeShapeType="1"/>
            </p:cNvSpPr>
            <p:nvPr/>
          </p:nvSpPr>
          <p:spPr bwMode="auto">
            <a:xfrm>
              <a:off x="821310" y="2910395"/>
              <a:ext cx="628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84" name="Rectangle 69"/>
            <p:cNvSpPr>
              <a:spLocks noChangeArrowheads="1"/>
            </p:cNvSpPr>
            <p:nvPr/>
          </p:nvSpPr>
          <p:spPr bwMode="auto">
            <a:xfrm>
              <a:off x="590720" y="230384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5" name="Line 70"/>
            <p:cNvSpPr>
              <a:spLocks noChangeShapeType="1"/>
            </p:cNvSpPr>
            <p:nvPr/>
          </p:nvSpPr>
          <p:spPr bwMode="auto">
            <a:xfrm>
              <a:off x="821310" y="2413401"/>
              <a:ext cx="628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86" name="Rectangle 71"/>
            <p:cNvSpPr>
              <a:spLocks noChangeArrowheads="1"/>
            </p:cNvSpPr>
            <p:nvPr/>
          </p:nvSpPr>
          <p:spPr bwMode="auto">
            <a:xfrm>
              <a:off x="494890" y="1792555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7" name="Rectangle 72"/>
            <p:cNvSpPr>
              <a:spLocks noChangeArrowheads="1"/>
            </p:cNvSpPr>
            <p:nvPr/>
          </p:nvSpPr>
          <p:spPr bwMode="auto">
            <a:xfrm rot="16200000">
              <a:off x="-275450" y="3057313"/>
              <a:ext cx="129362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Pro-C3 (ng/mL)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8" name="Line 73"/>
            <p:cNvSpPr>
              <a:spLocks noChangeShapeType="1"/>
            </p:cNvSpPr>
            <p:nvPr/>
          </p:nvSpPr>
          <p:spPr bwMode="auto">
            <a:xfrm>
              <a:off x="821310" y="1905292"/>
              <a:ext cx="628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89" name="Line 74"/>
            <p:cNvSpPr>
              <a:spLocks noChangeShapeType="1"/>
            </p:cNvSpPr>
            <p:nvPr/>
          </p:nvSpPr>
          <p:spPr bwMode="auto">
            <a:xfrm>
              <a:off x="3444645" y="4442662"/>
              <a:ext cx="0" cy="6668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90" name="Rectangle 115"/>
            <p:cNvSpPr>
              <a:spLocks noChangeArrowheads="1"/>
            </p:cNvSpPr>
            <p:nvPr/>
          </p:nvSpPr>
          <p:spPr bwMode="auto">
            <a:xfrm>
              <a:off x="1415753" y="4152087"/>
              <a:ext cx="1009205" cy="49224"/>
            </a:xfrm>
            <a:prstGeom prst="rect">
              <a:avLst/>
            </a:prstGeom>
            <a:solidFill>
              <a:srgbClr val="70ACD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91" name="Rectangle 116"/>
            <p:cNvSpPr>
              <a:spLocks noChangeArrowheads="1"/>
            </p:cNvSpPr>
            <p:nvPr/>
          </p:nvSpPr>
          <p:spPr bwMode="auto">
            <a:xfrm>
              <a:off x="1415753" y="4091749"/>
              <a:ext cx="1009205" cy="52399"/>
            </a:xfrm>
            <a:prstGeom prst="rect">
              <a:avLst/>
            </a:prstGeom>
            <a:solidFill>
              <a:srgbClr val="70ACD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92" name="Line 117"/>
            <p:cNvSpPr>
              <a:spLocks noChangeShapeType="1"/>
            </p:cNvSpPr>
            <p:nvPr/>
          </p:nvSpPr>
          <p:spPr bwMode="auto">
            <a:xfrm>
              <a:off x="3197585" y="4275939"/>
              <a:ext cx="49861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93" name="Line 118"/>
            <p:cNvSpPr>
              <a:spLocks noChangeShapeType="1"/>
            </p:cNvSpPr>
            <p:nvPr/>
          </p:nvSpPr>
          <p:spPr bwMode="auto">
            <a:xfrm>
              <a:off x="3444645" y="4152087"/>
              <a:ext cx="0" cy="123852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94" name="Line 119"/>
            <p:cNvSpPr>
              <a:spLocks noChangeShapeType="1"/>
            </p:cNvSpPr>
            <p:nvPr/>
          </p:nvSpPr>
          <p:spPr bwMode="auto">
            <a:xfrm>
              <a:off x="3197585" y="3324821"/>
              <a:ext cx="49861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95" name="Line 120"/>
            <p:cNvSpPr>
              <a:spLocks noChangeShapeType="1"/>
            </p:cNvSpPr>
            <p:nvPr/>
          </p:nvSpPr>
          <p:spPr bwMode="auto">
            <a:xfrm>
              <a:off x="3444645" y="3327997"/>
              <a:ext cx="0" cy="50493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96" name="Rectangle 121"/>
            <p:cNvSpPr>
              <a:spLocks noChangeArrowheads="1"/>
            </p:cNvSpPr>
            <p:nvPr/>
          </p:nvSpPr>
          <p:spPr bwMode="auto">
            <a:xfrm>
              <a:off x="2941539" y="4036174"/>
              <a:ext cx="1009205" cy="112737"/>
            </a:xfrm>
            <a:prstGeom prst="rect">
              <a:avLst/>
            </a:prstGeom>
            <a:solidFill>
              <a:srgbClr val="70ACD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97" name="Rectangle 122"/>
            <p:cNvSpPr>
              <a:spLocks noChangeArrowheads="1"/>
            </p:cNvSpPr>
            <p:nvPr/>
          </p:nvSpPr>
          <p:spPr bwMode="auto">
            <a:xfrm>
              <a:off x="2941539" y="3821816"/>
              <a:ext cx="1009205" cy="206419"/>
            </a:xfrm>
            <a:prstGeom prst="rect">
              <a:avLst/>
            </a:prstGeom>
            <a:solidFill>
              <a:srgbClr val="70ACD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</p:grpSp>
      <p:grpSp>
        <p:nvGrpSpPr>
          <p:cNvPr id="398" name="Groupe 397"/>
          <p:cNvGrpSpPr/>
          <p:nvPr/>
        </p:nvGrpSpPr>
        <p:grpSpPr>
          <a:xfrm>
            <a:off x="5838260" y="3853058"/>
            <a:ext cx="3126228" cy="2168230"/>
            <a:chOff x="4413509" y="1499105"/>
            <a:chExt cx="4364840" cy="3594069"/>
          </a:xfrm>
        </p:grpSpPr>
        <p:sp>
          <p:nvSpPr>
            <p:cNvPr id="399" name="Line 5"/>
            <p:cNvSpPr>
              <a:spLocks noChangeShapeType="1"/>
            </p:cNvSpPr>
            <p:nvPr/>
          </p:nvSpPr>
          <p:spPr bwMode="auto">
            <a:xfrm>
              <a:off x="7068200" y="2364178"/>
              <a:ext cx="0" cy="0"/>
            </a:xfrm>
            <a:prstGeom prst="line">
              <a:avLst/>
            </a:prstGeom>
            <a:noFill/>
            <a:ln w="30163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00" name="Line 6"/>
            <p:cNvSpPr>
              <a:spLocks noChangeShapeType="1"/>
            </p:cNvSpPr>
            <p:nvPr/>
          </p:nvSpPr>
          <p:spPr bwMode="auto">
            <a:xfrm>
              <a:off x="6334505" y="2643638"/>
              <a:ext cx="0" cy="0"/>
            </a:xfrm>
            <a:prstGeom prst="line">
              <a:avLst/>
            </a:prstGeom>
            <a:noFill/>
            <a:ln w="30163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01" name="Freeform 7"/>
            <p:cNvSpPr>
              <a:spLocks/>
            </p:cNvSpPr>
            <p:nvPr/>
          </p:nvSpPr>
          <p:spPr bwMode="auto">
            <a:xfrm>
              <a:off x="5976642" y="1913231"/>
              <a:ext cx="2666757" cy="986050"/>
            </a:xfrm>
            <a:custGeom>
              <a:avLst/>
              <a:gdLst>
                <a:gd name="T0" fmla="*/ 21 w 1781"/>
                <a:gd name="T1" fmla="*/ 592 h 621"/>
                <a:gd name="T2" fmla="*/ 50 w 1781"/>
                <a:gd name="T3" fmla="*/ 580 h 621"/>
                <a:gd name="T4" fmla="*/ 78 w 1781"/>
                <a:gd name="T5" fmla="*/ 576 h 621"/>
                <a:gd name="T6" fmla="*/ 107 w 1781"/>
                <a:gd name="T7" fmla="*/ 559 h 621"/>
                <a:gd name="T8" fmla="*/ 118 w 1781"/>
                <a:gd name="T9" fmla="*/ 543 h 621"/>
                <a:gd name="T10" fmla="*/ 130 w 1781"/>
                <a:gd name="T11" fmla="*/ 533 h 621"/>
                <a:gd name="T12" fmla="*/ 161 w 1781"/>
                <a:gd name="T13" fmla="*/ 519 h 621"/>
                <a:gd name="T14" fmla="*/ 189 w 1781"/>
                <a:gd name="T15" fmla="*/ 505 h 621"/>
                <a:gd name="T16" fmla="*/ 218 w 1781"/>
                <a:gd name="T17" fmla="*/ 488 h 621"/>
                <a:gd name="T18" fmla="*/ 246 w 1781"/>
                <a:gd name="T19" fmla="*/ 474 h 621"/>
                <a:gd name="T20" fmla="*/ 258 w 1781"/>
                <a:gd name="T21" fmla="*/ 471 h 621"/>
                <a:gd name="T22" fmla="*/ 322 w 1781"/>
                <a:gd name="T23" fmla="*/ 457 h 621"/>
                <a:gd name="T24" fmla="*/ 379 w 1781"/>
                <a:gd name="T25" fmla="*/ 443 h 621"/>
                <a:gd name="T26" fmla="*/ 390 w 1781"/>
                <a:gd name="T27" fmla="*/ 426 h 621"/>
                <a:gd name="T28" fmla="*/ 419 w 1781"/>
                <a:gd name="T29" fmla="*/ 389 h 621"/>
                <a:gd name="T30" fmla="*/ 461 w 1781"/>
                <a:gd name="T31" fmla="*/ 365 h 621"/>
                <a:gd name="T32" fmla="*/ 558 w 1781"/>
                <a:gd name="T33" fmla="*/ 355 h 621"/>
                <a:gd name="T34" fmla="*/ 606 w 1781"/>
                <a:gd name="T35" fmla="*/ 336 h 621"/>
                <a:gd name="T36" fmla="*/ 672 w 1781"/>
                <a:gd name="T37" fmla="*/ 327 h 621"/>
                <a:gd name="T38" fmla="*/ 710 w 1781"/>
                <a:gd name="T39" fmla="*/ 310 h 621"/>
                <a:gd name="T40" fmla="*/ 745 w 1781"/>
                <a:gd name="T41" fmla="*/ 294 h 621"/>
                <a:gd name="T42" fmla="*/ 762 w 1781"/>
                <a:gd name="T43" fmla="*/ 275 h 621"/>
                <a:gd name="T44" fmla="*/ 800 w 1781"/>
                <a:gd name="T45" fmla="*/ 256 h 621"/>
                <a:gd name="T46" fmla="*/ 809 w 1781"/>
                <a:gd name="T47" fmla="*/ 227 h 621"/>
                <a:gd name="T48" fmla="*/ 844 w 1781"/>
                <a:gd name="T49" fmla="*/ 208 h 621"/>
                <a:gd name="T50" fmla="*/ 934 w 1781"/>
                <a:gd name="T51" fmla="*/ 201 h 621"/>
                <a:gd name="T52" fmla="*/ 965 w 1781"/>
                <a:gd name="T53" fmla="*/ 189 h 621"/>
                <a:gd name="T54" fmla="*/ 982 w 1781"/>
                <a:gd name="T55" fmla="*/ 173 h 621"/>
                <a:gd name="T56" fmla="*/ 1001 w 1781"/>
                <a:gd name="T57" fmla="*/ 163 h 621"/>
                <a:gd name="T58" fmla="*/ 1064 w 1781"/>
                <a:gd name="T59" fmla="*/ 147 h 621"/>
                <a:gd name="T60" fmla="*/ 1150 w 1781"/>
                <a:gd name="T61" fmla="*/ 140 h 621"/>
                <a:gd name="T62" fmla="*/ 1199 w 1781"/>
                <a:gd name="T63" fmla="*/ 123 h 621"/>
                <a:gd name="T64" fmla="*/ 1268 w 1781"/>
                <a:gd name="T65" fmla="*/ 104 h 621"/>
                <a:gd name="T66" fmla="*/ 1296 w 1781"/>
                <a:gd name="T67" fmla="*/ 87 h 621"/>
                <a:gd name="T68" fmla="*/ 1343 w 1781"/>
                <a:gd name="T69" fmla="*/ 73 h 621"/>
                <a:gd name="T70" fmla="*/ 1370 w 1781"/>
                <a:gd name="T71" fmla="*/ 61 h 621"/>
                <a:gd name="T72" fmla="*/ 1455 w 1781"/>
                <a:gd name="T73" fmla="*/ 54 h 621"/>
                <a:gd name="T74" fmla="*/ 1485 w 1781"/>
                <a:gd name="T75" fmla="*/ 40 h 621"/>
                <a:gd name="T76" fmla="*/ 1575 w 1781"/>
                <a:gd name="T77" fmla="*/ 26 h 621"/>
                <a:gd name="T78" fmla="*/ 1632 w 1781"/>
                <a:gd name="T79" fmla="*/ 19 h 621"/>
                <a:gd name="T80" fmla="*/ 1634 w 1781"/>
                <a:gd name="T81" fmla="*/ 9 h 621"/>
                <a:gd name="T82" fmla="*/ 1667 w 1781"/>
                <a:gd name="T83" fmla="*/ 2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1" h="621">
                  <a:moveTo>
                    <a:pt x="0" y="621"/>
                  </a:moveTo>
                  <a:lnTo>
                    <a:pt x="21" y="621"/>
                  </a:lnTo>
                  <a:lnTo>
                    <a:pt x="21" y="592"/>
                  </a:lnTo>
                  <a:lnTo>
                    <a:pt x="33" y="592"/>
                  </a:lnTo>
                  <a:lnTo>
                    <a:pt x="33" y="580"/>
                  </a:lnTo>
                  <a:lnTo>
                    <a:pt x="50" y="580"/>
                  </a:lnTo>
                  <a:lnTo>
                    <a:pt x="64" y="580"/>
                  </a:lnTo>
                  <a:lnTo>
                    <a:pt x="64" y="576"/>
                  </a:lnTo>
                  <a:lnTo>
                    <a:pt x="78" y="576"/>
                  </a:lnTo>
                  <a:lnTo>
                    <a:pt x="78" y="562"/>
                  </a:lnTo>
                  <a:lnTo>
                    <a:pt x="107" y="562"/>
                  </a:lnTo>
                  <a:lnTo>
                    <a:pt x="107" y="559"/>
                  </a:lnTo>
                  <a:lnTo>
                    <a:pt x="118" y="559"/>
                  </a:lnTo>
                  <a:lnTo>
                    <a:pt x="118" y="545"/>
                  </a:lnTo>
                  <a:lnTo>
                    <a:pt x="118" y="543"/>
                  </a:lnTo>
                  <a:lnTo>
                    <a:pt x="118" y="538"/>
                  </a:lnTo>
                  <a:lnTo>
                    <a:pt x="130" y="538"/>
                  </a:lnTo>
                  <a:lnTo>
                    <a:pt x="130" y="533"/>
                  </a:lnTo>
                  <a:lnTo>
                    <a:pt x="130" y="533"/>
                  </a:lnTo>
                  <a:lnTo>
                    <a:pt x="161" y="533"/>
                  </a:lnTo>
                  <a:lnTo>
                    <a:pt x="161" y="519"/>
                  </a:lnTo>
                  <a:lnTo>
                    <a:pt x="161" y="519"/>
                  </a:lnTo>
                  <a:lnTo>
                    <a:pt x="189" y="519"/>
                  </a:lnTo>
                  <a:lnTo>
                    <a:pt x="189" y="505"/>
                  </a:lnTo>
                  <a:lnTo>
                    <a:pt x="199" y="505"/>
                  </a:lnTo>
                  <a:lnTo>
                    <a:pt x="218" y="505"/>
                  </a:lnTo>
                  <a:lnTo>
                    <a:pt x="218" y="488"/>
                  </a:lnTo>
                  <a:lnTo>
                    <a:pt x="227" y="488"/>
                  </a:lnTo>
                  <a:lnTo>
                    <a:pt x="246" y="488"/>
                  </a:lnTo>
                  <a:lnTo>
                    <a:pt x="246" y="474"/>
                  </a:lnTo>
                  <a:lnTo>
                    <a:pt x="246" y="471"/>
                  </a:lnTo>
                  <a:lnTo>
                    <a:pt x="246" y="471"/>
                  </a:lnTo>
                  <a:lnTo>
                    <a:pt x="258" y="471"/>
                  </a:lnTo>
                  <a:lnTo>
                    <a:pt x="258" y="464"/>
                  </a:lnTo>
                  <a:lnTo>
                    <a:pt x="322" y="464"/>
                  </a:lnTo>
                  <a:lnTo>
                    <a:pt x="322" y="457"/>
                  </a:lnTo>
                  <a:lnTo>
                    <a:pt x="348" y="457"/>
                  </a:lnTo>
                  <a:lnTo>
                    <a:pt x="348" y="443"/>
                  </a:lnTo>
                  <a:lnTo>
                    <a:pt x="379" y="443"/>
                  </a:lnTo>
                  <a:lnTo>
                    <a:pt x="379" y="436"/>
                  </a:lnTo>
                  <a:lnTo>
                    <a:pt x="390" y="436"/>
                  </a:lnTo>
                  <a:lnTo>
                    <a:pt x="390" y="426"/>
                  </a:lnTo>
                  <a:lnTo>
                    <a:pt x="409" y="426"/>
                  </a:lnTo>
                  <a:lnTo>
                    <a:pt x="409" y="389"/>
                  </a:lnTo>
                  <a:lnTo>
                    <a:pt x="419" y="389"/>
                  </a:lnTo>
                  <a:lnTo>
                    <a:pt x="419" y="379"/>
                  </a:lnTo>
                  <a:lnTo>
                    <a:pt x="461" y="379"/>
                  </a:lnTo>
                  <a:lnTo>
                    <a:pt x="461" y="365"/>
                  </a:lnTo>
                  <a:lnTo>
                    <a:pt x="513" y="365"/>
                  </a:lnTo>
                  <a:lnTo>
                    <a:pt x="513" y="355"/>
                  </a:lnTo>
                  <a:lnTo>
                    <a:pt x="558" y="355"/>
                  </a:lnTo>
                  <a:lnTo>
                    <a:pt x="558" y="341"/>
                  </a:lnTo>
                  <a:lnTo>
                    <a:pt x="606" y="341"/>
                  </a:lnTo>
                  <a:lnTo>
                    <a:pt x="606" y="336"/>
                  </a:lnTo>
                  <a:lnTo>
                    <a:pt x="643" y="336"/>
                  </a:lnTo>
                  <a:lnTo>
                    <a:pt x="643" y="327"/>
                  </a:lnTo>
                  <a:lnTo>
                    <a:pt x="672" y="327"/>
                  </a:lnTo>
                  <a:lnTo>
                    <a:pt x="672" y="313"/>
                  </a:lnTo>
                  <a:lnTo>
                    <a:pt x="710" y="313"/>
                  </a:lnTo>
                  <a:lnTo>
                    <a:pt x="710" y="310"/>
                  </a:lnTo>
                  <a:lnTo>
                    <a:pt x="733" y="310"/>
                  </a:lnTo>
                  <a:lnTo>
                    <a:pt x="733" y="294"/>
                  </a:lnTo>
                  <a:lnTo>
                    <a:pt x="745" y="294"/>
                  </a:lnTo>
                  <a:lnTo>
                    <a:pt x="745" y="284"/>
                  </a:lnTo>
                  <a:lnTo>
                    <a:pt x="762" y="284"/>
                  </a:lnTo>
                  <a:lnTo>
                    <a:pt x="762" y="275"/>
                  </a:lnTo>
                  <a:lnTo>
                    <a:pt x="783" y="275"/>
                  </a:lnTo>
                  <a:lnTo>
                    <a:pt x="783" y="256"/>
                  </a:lnTo>
                  <a:lnTo>
                    <a:pt x="800" y="256"/>
                  </a:lnTo>
                  <a:lnTo>
                    <a:pt x="800" y="249"/>
                  </a:lnTo>
                  <a:lnTo>
                    <a:pt x="809" y="249"/>
                  </a:lnTo>
                  <a:lnTo>
                    <a:pt x="809" y="227"/>
                  </a:lnTo>
                  <a:lnTo>
                    <a:pt x="821" y="227"/>
                  </a:lnTo>
                  <a:lnTo>
                    <a:pt x="821" y="208"/>
                  </a:lnTo>
                  <a:lnTo>
                    <a:pt x="844" y="208"/>
                  </a:lnTo>
                  <a:lnTo>
                    <a:pt x="844" y="204"/>
                  </a:lnTo>
                  <a:lnTo>
                    <a:pt x="934" y="204"/>
                  </a:lnTo>
                  <a:lnTo>
                    <a:pt x="934" y="201"/>
                  </a:lnTo>
                  <a:lnTo>
                    <a:pt x="946" y="201"/>
                  </a:lnTo>
                  <a:lnTo>
                    <a:pt x="946" y="189"/>
                  </a:lnTo>
                  <a:lnTo>
                    <a:pt x="965" y="189"/>
                  </a:lnTo>
                  <a:lnTo>
                    <a:pt x="965" y="180"/>
                  </a:lnTo>
                  <a:lnTo>
                    <a:pt x="982" y="180"/>
                  </a:lnTo>
                  <a:lnTo>
                    <a:pt x="982" y="173"/>
                  </a:lnTo>
                  <a:lnTo>
                    <a:pt x="989" y="173"/>
                  </a:lnTo>
                  <a:lnTo>
                    <a:pt x="989" y="163"/>
                  </a:lnTo>
                  <a:lnTo>
                    <a:pt x="1001" y="163"/>
                  </a:lnTo>
                  <a:lnTo>
                    <a:pt x="1001" y="154"/>
                  </a:lnTo>
                  <a:lnTo>
                    <a:pt x="1064" y="154"/>
                  </a:lnTo>
                  <a:lnTo>
                    <a:pt x="1064" y="147"/>
                  </a:lnTo>
                  <a:lnTo>
                    <a:pt x="1088" y="147"/>
                  </a:lnTo>
                  <a:lnTo>
                    <a:pt x="1088" y="140"/>
                  </a:lnTo>
                  <a:lnTo>
                    <a:pt x="1150" y="140"/>
                  </a:lnTo>
                  <a:lnTo>
                    <a:pt x="1150" y="137"/>
                  </a:lnTo>
                  <a:lnTo>
                    <a:pt x="1199" y="137"/>
                  </a:lnTo>
                  <a:lnTo>
                    <a:pt x="1199" y="123"/>
                  </a:lnTo>
                  <a:lnTo>
                    <a:pt x="1228" y="123"/>
                  </a:lnTo>
                  <a:lnTo>
                    <a:pt x="1228" y="104"/>
                  </a:lnTo>
                  <a:lnTo>
                    <a:pt x="1268" y="104"/>
                  </a:lnTo>
                  <a:lnTo>
                    <a:pt x="1268" y="97"/>
                  </a:lnTo>
                  <a:lnTo>
                    <a:pt x="1296" y="97"/>
                  </a:lnTo>
                  <a:lnTo>
                    <a:pt x="1296" y="87"/>
                  </a:lnTo>
                  <a:lnTo>
                    <a:pt x="1310" y="87"/>
                  </a:lnTo>
                  <a:lnTo>
                    <a:pt x="1310" y="73"/>
                  </a:lnTo>
                  <a:lnTo>
                    <a:pt x="1343" y="73"/>
                  </a:lnTo>
                  <a:lnTo>
                    <a:pt x="1343" y="66"/>
                  </a:lnTo>
                  <a:lnTo>
                    <a:pt x="1370" y="66"/>
                  </a:lnTo>
                  <a:lnTo>
                    <a:pt x="1370" y="61"/>
                  </a:lnTo>
                  <a:lnTo>
                    <a:pt x="1440" y="61"/>
                  </a:lnTo>
                  <a:lnTo>
                    <a:pt x="1440" y="54"/>
                  </a:lnTo>
                  <a:lnTo>
                    <a:pt x="1455" y="54"/>
                  </a:lnTo>
                  <a:lnTo>
                    <a:pt x="1455" y="47"/>
                  </a:lnTo>
                  <a:lnTo>
                    <a:pt x="1485" y="47"/>
                  </a:lnTo>
                  <a:lnTo>
                    <a:pt x="1485" y="40"/>
                  </a:lnTo>
                  <a:lnTo>
                    <a:pt x="1530" y="40"/>
                  </a:lnTo>
                  <a:lnTo>
                    <a:pt x="1530" y="26"/>
                  </a:lnTo>
                  <a:lnTo>
                    <a:pt x="1575" y="26"/>
                  </a:lnTo>
                  <a:lnTo>
                    <a:pt x="1575" y="19"/>
                  </a:lnTo>
                  <a:lnTo>
                    <a:pt x="1611" y="19"/>
                  </a:lnTo>
                  <a:lnTo>
                    <a:pt x="1632" y="19"/>
                  </a:lnTo>
                  <a:lnTo>
                    <a:pt x="1632" y="14"/>
                  </a:lnTo>
                  <a:lnTo>
                    <a:pt x="1634" y="14"/>
                  </a:lnTo>
                  <a:lnTo>
                    <a:pt x="1634" y="9"/>
                  </a:lnTo>
                  <a:lnTo>
                    <a:pt x="1658" y="9"/>
                  </a:lnTo>
                  <a:lnTo>
                    <a:pt x="1658" y="2"/>
                  </a:lnTo>
                  <a:lnTo>
                    <a:pt x="1667" y="2"/>
                  </a:lnTo>
                  <a:lnTo>
                    <a:pt x="1667" y="0"/>
                  </a:lnTo>
                  <a:lnTo>
                    <a:pt x="1781" y="0"/>
                  </a:lnTo>
                </a:path>
              </a:pathLst>
            </a:custGeom>
            <a:noFill/>
            <a:ln w="30163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02" name="Line 8"/>
            <p:cNvSpPr>
              <a:spLocks noChangeShapeType="1"/>
            </p:cNvSpPr>
            <p:nvPr/>
          </p:nvSpPr>
          <p:spPr bwMode="auto">
            <a:xfrm>
              <a:off x="5332787" y="3564586"/>
              <a:ext cx="0" cy="0"/>
            </a:xfrm>
            <a:prstGeom prst="line">
              <a:avLst/>
            </a:prstGeom>
            <a:noFill/>
            <a:ln w="30163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03" name="Line 9"/>
            <p:cNvSpPr>
              <a:spLocks noChangeShapeType="1"/>
            </p:cNvSpPr>
            <p:nvPr/>
          </p:nvSpPr>
          <p:spPr bwMode="auto">
            <a:xfrm>
              <a:off x="5382199" y="3501072"/>
              <a:ext cx="0" cy="0"/>
            </a:xfrm>
            <a:prstGeom prst="line">
              <a:avLst/>
            </a:prstGeom>
            <a:noFill/>
            <a:ln w="30163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04" name="Line 10"/>
            <p:cNvSpPr>
              <a:spLocks noChangeShapeType="1"/>
            </p:cNvSpPr>
            <p:nvPr/>
          </p:nvSpPr>
          <p:spPr bwMode="auto">
            <a:xfrm>
              <a:off x="5311825" y="3591579"/>
              <a:ext cx="0" cy="0"/>
            </a:xfrm>
            <a:prstGeom prst="line">
              <a:avLst/>
            </a:prstGeom>
            <a:noFill/>
            <a:ln w="30163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05" name="Line 11"/>
            <p:cNvSpPr>
              <a:spLocks noChangeShapeType="1"/>
            </p:cNvSpPr>
            <p:nvPr/>
          </p:nvSpPr>
          <p:spPr bwMode="auto">
            <a:xfrm>
              <a:off x="5841882" y="2962794"/>
              <a:ext cx="0" cy="0"/>
            </a:xfrm>
            <a:prstGeom prst="line">
              <a:avLst/>
            </a:prstGeom>
            <a:noFill/>
            <a:ln w="30163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06" name="Freeform 12"/>
            <p:cNvSpPr>
              <a:spLocks/>
            </p:cNvSpPr>
            <p:nvPr/>
          </p:nvSpPr>
          <p:spPr bwMode="auto">
            <a:xfrm>
              <a:off x="5037811" y="2899280"/>
              <a:ext cx="928349" cy="1543381"/>
            </a:xfrm>
            <a:custGeom>
              <a:avLst/>
              <a:gdLst>
                <a:gd name="T0" fmla="*/ 19 w 620"/>
                <a:gd name="T1" fmla="*/ 955 h 972"/>
                <a:gd name="T2" fmla="*/ 34 w 620"/>
                <a:gd name="T3" fmla="*/ 946 h 972"/>
                <a:gd name="T4" fmla="*/ 34 w 620"/>
                <a:gd name="T5" fmla="*/ 908 h 972"/>
                <a:gd name="T6" fmla="*/ 34 w 620"/>
                <a:gd name="T7" fmla="*/ 877 h 972"/>
                <a:gd name="T8" fmla="*/ 34 w 620"/>
                <a:gd name="T9" fmla="*/ 858 h 972"/>
                <a:gd name="T10" fmla="*/ 34 w 620"/>
                <a:gd name="T11" fmla="*/ 848 h 972"/>
                <a:gd name="T12" fmla="*/ 48 w 620"/>
                <a:gd name="T13" fmla="*/ 829 h 972"/>
                <a:gd name="T14" fmla="*/ 48 w 620"/>
                <a:gd name="T15" fmla="*/ 813 h 972"/>
                <a:gd name="T16" fmla="*/ 62 w 620"/>
                <a:gd name="T17" fmla="*/ 803 h 972"/>
                <a:gd name="T18" fmla="*/ 76 w 620"/>
                <a:gd name="T19" fmla="*/ 787 h 972"/>
                <a:gd name="T20" fmla="*/ 88 w 620"/>
                <a:gd name="T21" fmla="*/ 770 h 972"/>
                <a:gd name="T22" fmla="*/ 88 w 620"/>
                <a:gd name="T23" fmla="*/ 746 h 972"/>
                <a:gd name="T24" fmla="*/ 105 w 620"/>
                <a:gd name="T25" fmla="*/ 732 h 972"/>
                <a:gd name="T26" fmla="*/ 119 w 620"/>
                <a:gd name="T27" fmla="*/ 716 h 972"/>
                <a:gd name="T28" fmla="*/ 131 w 620"/>
                <a:gd name="T29" fmla="*/ 708 h 972"/>
                <a:gd name="T30" fmla="*/ 131 w 620"/>
                <a:gd name="T31" fmla="*/ 687 h 972"/>
                <a:gd name="T32" fmla="*/ 131 w 620"/>
                <a:gd name="T33" fmla="*/ 671 h 972"/>
                <a:gd name="T34" fmla="*/ 131 w 620"/>
                <a:gd name="T35" fmla="*/ 656 h 972"/>
                <a:gd name="T36" fmla="*/ 131 w 620"/>
                <a:gd name="T37" fmla="*/ 640 h 972"/>
                <a:gd name="T38" fmla="*/ 131 w 620"/>
                <a:gd name="T39" fmla="*/ 621 h 972"/>
                <a:gd name="T40" fmla="*/ 159 w 620"/>
                <a:gd name="T41" fmla="*/ 611 h 972"/>
                <a:gd name="T42" fmla="*/ 159 w 620"/>
                <a:gd name="T43" fmla="*/ 588 h 972"/>
                <a:gd name="T44" fmla="*/ 159 w 620"/>
                <a:gd name="T45" fmla="*/ 569 h 972"/>
                <a:gd name="T46" fmla="*/ 159 w 620"/>
                <a:gd name="T47" fmla="*/ 554 h 972"/>
                <a:gd name="T48" fmla="*/ 173 w 620"/>
                <a:gd name="T49" fmla="*/ 535 h 972"/>
                <a:gd name="T50" fmla="*/ 173 w 620"/>
                <a:gd name="T51" fmla="*/ 519 h 972"/>
                <a:gd name="T52" fmla="*/ 187 w 620"/>
                <a:gd name="T53" fmla="*/ 495 h 972"/>
                <a:gd name="T54" fmla="*/ 201 w 620"/>
                <a:gd name="T55" fmla="*/ 474 h 972"/>
                <a:gd name="T56" fmla="*/ 201 w 620"/>
                <a:gd name="T57" fmla="*/ 455 h 972"/>
                <a:gd name="T58" fmla="*/ 216 w 620"/>
                <a:gd name="T59" fmla="*/ 436 h 972"/>
                <a:gd name="T60" fmla="*/ 230 w 620"/>
                <a:gd name="T61" fmla="*/ 407 h 972"/>
                <a:gd name="T62" fmla="*/ 256 w 620"/>
                <a:gd name="T63" fmla="*/ 396 h 972"/>
                <a:gd name="T64" fmla="*/ 272 w 620"/>
                <a:gd name="T65" fmla="*/ 360 h 972"/>
                <a:gd name="T66" fmla="*/ 275 w 620"/>
                <a:gd name="T67" fmla="*/ 329 h 972"/>
                <a:gd name="T68" fmla="*/ 275 w 620"/>
                <a:gd name="T69" fmla="*/ 313 h 972"/>
                <a:gd name="T70" fmla="*/ 298 w 620"/>
                <a:gd name="T71" fmla="*/ 303 h 972"/>
                <a:gd name="T72" fmla="*/ 298 w 620"/>
                <a:gd name="T73" fmla="*/ 284 h 972"/>
                <a:gd name="T74" fmla="*/ 313 w 620"/>
                <a:gd name="T75" fmla="*/ 263 h 972"/>
                <a:gd name="T76" fmla="*/ 341 w 620"/>
                <a:gd name="T77" fmla="*/ 253 h 972"/>
                <a:gd name="T78" fmla="*/ 355 w 620"/>
                <a:gd name="T79" fmla="*/ 234 h 972"/>
                <a:gd name="T80" fmla="*/ 369 w 620"/>
                <a:gd name="T81" fmla="*/ 206 h 972"/>
                <a:gd name="T82" fmla="*/ 381 w 620"/>
                <a:gd name="T83" fmla="*/ 197 h 972"/>
                <a:gd name="T84" fmla="*/ 381 w 620"/>
                <a:gd name="T85" fmla="*/ 170 h 972"/>
                <a:gd name="T86" fmla="*/ 398 w 620"/>
                <a:gd name="T87" fmla="*/ 154 h 972"/>
                <a:gd name="T88" fmla="*/ 424 w 620"/>
                <a:gd name="T89" fmla="*/ 149 h 972"/>
                <a:gd name="T90" fmla="*/ 424 w 620"/>
                <a:gd name="T91" fmla="*/ 128 h 972"/>
                <a:gd name="T92" fmla="*/ 440 w 620"/>
                <a:gd name="T93" fmla="*/ 114 h 972"/>
                <a:gd name="T94" fmla="*/ 440 w 620"/>
                <a:gd name="T95" fmla="*/ 97 h 972"/>
                <a:gd name="T96" fmla="*/ 440 w 620"/>
                <a:gd name="T97" fmla="*/ 80 h 972"/>
                <a:gd name="T98" fmla="*/ 476 w 620"/>
                <a:gd name="T99" fmla="*/ 71 h 972"/>
                <a:gd name="T100" fmla="*/ 509 w 620"/>
                <a:gd name="T101" fmla="*/ 61 h 972"/>
                <a:gd name="T102" fmla="*/ 537 w 620"/>
                <a:gd name="T103" fmla="*/ 47 h 972"/>
                <a:gd name="T104" fmla="*/ 573 w 620"/>
                <a:gd name="T105" fmla="*/ 45 h 972"/>
                <a:gd name="T106" fmla="*/ 592 w 620"/>
                <a:gd name="T107" fmla="*/ 31 h 972"/>
                <a:gd name="T108" fmla="*/ 620 w 620"/>
                <a:gd name="T10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0" h="972">
                  <a:moveTo>
                    <a:pt x="0" y="972"/>
                  </a:moveTo>
                  <a:lnTo>
                    <a:pt x="19" y="972"/>
                  </a:lnTo>
                  <a:lnTo>
                    <a:pt x="19" y="964"/>
                  </a:lnTo>
                  <a:lnTo>
                    <a:pt x="19" y="955"/>
                  </a:lnTo>
                  <a:lnTo>
                    <a:pt x="19" y="955"/>
                  </a:lnTo>
                  <a:lnTo>
                    <a:pt x="19" y="948"/>
                  </a:lnTo>
                  <a:lnTo>
                    <a:pt x="19" y="946"/>
                  </a:lnTo>
                  <a:lnTo>
                    <a:pt x="34" y="946"/>
                  </a:lnTo>
                  <a:lnTo>
                    <a:pt x="34" y="929"/>
                  </a:lnTo>
                  <a:lnTo>
                    <a:pt x="34" y="936"/>
                  </a:lnTo>
                  <a:lnTo>
                    <a:pt x="34" y="915"/>
                  </a:lnTo>
                  <a:lnTo>
                    <a:pt x="34" y="908"/>
                  </a:lnTo>
                  <a:lnTo>
                    <a:pt x="34" y="898"/>
                  </a:lnTo>
                  <a:lnTo>
                    <a:pt x="34" y="900"/>
                  </a:lnTo>
                  <a:lnTo>
                    <a:pt x="34" y="893"/>
                  </a:lnTo>
                  <a:lnTo>
                    <a:pt x="34" y="877"/>
                  </a:lnTo>
                  <a:lnTo>
                    <a:pt x="34" y="874"/>
                  </a:lnTo>
                  <a:lnTo>
                    <a:pt x="34" y="870"/>
                  </a:lnTo>
                  <a:lnTo>
                    <a:pt x="34" y="867"/>
                  </a:lnTo>
                  <a:lnTo>
                    <a:pt x="34" y="858"/>
                  </a:lnTo>
                  <a:lnTo>
                    <a:pt x="34" y="858"/>
                  </a:lnTo>
                  <a:lnTo>
                    <a:pt x="34" y="855"/>
                  </a:lnTo>
                  <a:lnTo>
                    <a:pt x="34" y="853"/>
                  </a:lnTo>
                  <a:lnTo>
                    <a:pt x="34" y="848"/>
                  </a:lnTo>
                  <a:lnTo>
                    <a:pt x="34" y="844"/>
                  </a:lnTo>
                  <a:lnTo>
                    <a:pt x="48" y="844"/>
                  </a:lnTo>
                  <a:lnTo>
                    <a:pt x="48" y="834"/>
                  </a:lnTo>
                  <a:lnTo>
                    <a:pt x="48" y="829"/>
                  </a:lnTo>
                  <a:lnTo>
                    <a:pt x="48" y="827"/>
                  </a:lnTo>
                  <a:lnTo>
                    <a:pt x="48" y="820"/>
                  </a:lnTo>
                  <a:lnTo>
                    <a:pt x="48" y="818"/>
                  </a:lnTo>
                  <a:lnTo>
                    <a:pt x="48" y="813"/>
                  </a:lnTo>
                  <a:lnTo>
                    <a:pt x="48" y="810"/>
                  </a:lnTo>
                  <a:lnTo>
                    <a:pt x="48" y="810"/>
                  </a:lnTo>
                  <a:lnTo>
                    <a:pt x="62" y="810"/>
                  </a:lnTo>
                  <a:lnTo>
                    <a:pt x="62" y="803"/>
                  </a:lnTo>
                  <a:lnTo>
                    <a:pt x="76" y="803"/>
                  </a:lnTo>
                  <a:lnTo>
                    <a:pt x="76" y="796"/>
                  </a:lnTo>
                  <a:lnTo>
                    <a:pt x="76" y="789"/>
                  </a:lnTo>
                  <a:lnTo>
                    <a:pt x="76" y="787"/>
                  </a:lnTo>
                  <a:lnTo>
                    <a:pt x="88" y="787"/>
                  </a:lnTo>
                  <a:lnTo>
                    <a:pt x="88" y="777"/>
                  </a:lnTo>
                  <a:lnTo>
                    <a:pt x="88" y="770"/>
                  </a:lnTo>
                  <a:lnTo>
                    <a:pt x="88" y="770"/>
                  </a:lnTo>
                  <a:lnTo>
                    <a:pt x="88" y="763"/>
                  </a:lnTo>
                  <a:lnTo>
                    <a:pt x="88" y="756"/>
                  </a:lnTo>
                  <a:lnTo>
                    <a:pt x="88" y="754"/>
                  </a:lnTo>
                  <a:lnTo>
                    <a:pt x="88" y="746"/>
                  </a:lnTo>
                  <a:lnTo>
                    <a:pt x="105" y="746"/>
                  </a:lnTo>
                  <a:lnTo>
                    <a:pt x="105" y="737"/>
                  </a:lnTo>
                  <a:lnTo>
                    <a:pt x="105" y="735"/>
                  </a:lnTo>
                  <a:lnTo>
                    <a:pt x="105" y="732"/>
                  </a:lnTo>
                  <a:lnTo>
                    <a:pt x="105" y="730"/>
                  </a:lnTo>
                  <a:lnTo>
                    <a:pt x="119" y="730"/>
                  </a:lnTo>
                  <a:lnTo>
                    <a:pt x="119" y="725"/>
                  </a:lnTo>
                  <a:lnTo>
                    <a:pt x="119" y="716"/>
                  </a:lnTo>
                  <a:lnTo>
                    <a:pt x="119" y="713"/>
                  </a:lnTo>
                  <a:lnTo>
                    <a:pt x="119" y="711"/>
                  </a:lnTo>
                  <a:lnTo>
                    <a:pt x="119" y="708"/>
                  </a:lnTo>
                  <a:lnTo>
                    <a:pt x="131" y="708"/>
                  </a:lnTo>
                  <a:lnTo>
                    <a:pt x="131" y="699"/>
                  </a:lnTo>
                  <a:lnTo>
                    <a:pt x="131" y="692"/>
                  </a:lnTo>
                  <a:lnTo>
                    <a:pt x="131" y="690"/>
                  </a:lnTo>
                  <a:lnTo>
                    <a:pt x="131" y="687"/>
                  </a:lnTo>
                  <a:lnTo>
                    <a:pt x="131" y="682"/>
                  </a:lnTo>
                  <a:lnTo>
                    <a:pt x="131" y="678"/>
                  </a:lnTo>
                  <a:lnTo>
                    <a:pt x="131" y="675"/>
                  </a:lnTo>
                  <a:lnTo>
                    <a:pt x="131" y="671"/>
                  </a:lnTo>
                  <a:lnTo>
                    <a:pt x="131" y="668"/>
                  </a:lnTo>
                  <a:lnTo>
                    <a:pt x="131" y="663"/>
                  </a:lnTo>
                  <a:lnTo>
                    <a:pt x="131" y="661"/>
                  </a:lnTo>
                  <a:lnTo>
                    <a:pt x="131" y="656"/>
                  </a:lnTo>
                  <a:lnTo>
                    <a:pt x="131" y="652"/>
                  </a:lnTo>
                  <a:lnTo>
                    <a:pt x="131" y="647"/>
                  </a:lnTo>
                  <a:lnTo>
                    <a:pt x="131" y="642"/>
                  </a:lnTo>
                  <a:lnTo>
                    <a:pt x="131" y="640"/>
                  </a:lnTo>
                  <a:lnTo>
                    <a:pt x="131" y="637"/>
                  </a:lnTo>
                  <a:lnTo>
                    <a:pt x="131" y="633"/>
                  </a:lnTo>
                  <a:lnTo>
                    <a:pt x="131" y="626"/>
                  </a:lnTo>
                  <a:lnTo>
                    <a:pt x="131" y="621"/>
                  </a:lnTo>
                  <a:lnTo>
                    <a:pt x="131" y="621"/>
                  </a:lnTo>
                  <a:lnTo>
                    <a:pt x="145" y="621"/>
                  </a:lnTo>
                  <a:lnTo>
                    <a:pt x="145" y="611"/>
                  </a:lnTo>
                  <a:lnTo>
                    <a:pt x="159" y="611"/>
                  </a:lnTo>
                  <a:lnTo>
                    <a:pt x="159" y="602"/>
                  </a:lnTo>
                  <a:lnTo>
                    <a:pt x="159" y="595"/>
                  </a:lnTo>
                  <a:lnTo>
                    <a:pt x="159" y="590"/>
                  </a:lnTo>
                  <a:lnTo>
                    <a:pt x="159" y="588"/>
                  </a:lnTo>
                  <a:lnTo>
                    <a:pt x="159" y="583"/>
                  </a:lnTo>
                  <a:lnTo>
                    <a:pt x="159" y="576"/>
                  </a:lnTo>
                  <a:lnTo>
                    <a:pt x="159" y="573"/>
                  </a:lnTo>
                  <a:lnTo>
                    <a:pt x="159" y="569"/>
                  </a:lnTo>
                  <a:lnTo>
                    <a:pt x="159" y="562"/>
                  </a:lnTo>
                  <a:lnTo>
                    <a:pt x="159" y="559"/>
                  </a:lnTo>
                  <a:lnTo>
                    <a:pt x="159" y="559"/>
                  </a:lnTo>
                  <a:lnTo>
                    <a:pt x="159" y="554"/>
                  </a:lnTo>
                  <a:lnTo>
                    <a:pt x="173" y="554"/>
                  </a:lnTo>
                  <a:lnTo>
                    <a:pt x="173" y="540"/>
                  </a:lnTo>
                  <a:lnTo>
                    <a:pt x="173" y="538"/>
                  </a:lnTo>
                  <a:lnTo>
                    <a:pt x="173" y="535"/>
                  </a:lnTo>
                  <a:lnTo>
                    <a:pt x="173" y="526"/>
                  </a:lnTo>
                  <a:lnTo>
                    <a:pt x="173" y="524"/>
                  </a:lnTo>
                  <a:lnTo>
                    <a:pt x="173" y="521"/>
                  </a:lnTo>
                  <a:lnTo>
                    <a:pt x="173" y="519"/>
                  </a:lnTo>
                  <a:lnTo>
                    <a:pt x="187" y="519"/>
                  </a:lnTo>
                  <a:lnTo>
                    <a:pt x="187" y="505"/>
                  </a:lnTo>
                  <a:lnTo>
                    <a:pt x="187" y="502"/>
                  </a:lnTo>
                  <a:lnTo>
                    <a:pt x="187" y="495"/>
                  </a:lnTo>
                  <a:lnTo>
                    <a:pt x="187" y="490"/>
                  </a:lnTo>
                  <a:lnTo>
                    <a:pt x="187" y="488"/>
                  </a:lnTo>
                  <a:lnTo>
                    <a:pt x="201" y="488"/>
                  </a:lnTo>
                  <a:lnTo>
                    <a:pt x="201" y="474"/>
                  </a:lnTo>
                  <a:lnTo>
                    <a:pt x="201" y="471"/>
                  </a:lnTo>
                  <a:lnTo>
                    <a:pt x="201" y="469"/>
                  </a:lnTo>
                  <a:lnTo>
                    <a:pt x="201" y="460"/>
                  </a:lnTo>
                  <a:lnTo>
                    <a:pt x="201" y="455"/>
                  </a:lnTo>
                  <a:lnTo>
                    <a:pt x="201" y="453"/>
                  </a:lnTo>
                  <a:lnTo>
                    <a:pt x="201" y="436"/>
                  </a:lnTo>
                  <a:lnTo>
                    <a:pt x="201" y="436"/>
                  </a:lnTo>
                  <a:lnTo>
                    <a:pt x="216" y="436"/>
                  </a:lnTo>
                  <a:lnTo>
                    <a:pt x="216" y="422"/>
                  </a:lnTo>
                  <a:lnTo>
                    <a:pt x="216" y="419"/>
                  </a:lnTo>
                  <a:lnTo>
                    <a:pt x="216" y="407"/>
                  </a:lnTo>
                  <a:lnTo>
                    <a:pt x="230" y="407"/>
                  </a:lnTo>
                  <a:lnTo>
                    <a:pt x="230" y="396"/>
                  </a:lnTo>
                  <a:lnTo>
                    <a:pt x="237" y="396"/>
                  </a:lnTo>
                  <a:lnTo>
                    <a:pt x="244" y="396"/>
                  </a:lnTo>
                  <a:lnTo>
                    <a:pt x="256" y="396"/>
                  </a:lnTo>
                  <a:lnTo>
                    <a:pt x="256" y="379"/>
                  </a:lnTo>
                  <a:lnTo>
                    <a:pt x="256" y="367"/>
                  </a:lnTo>
                  <a:lnTo>
                    <a:pt x="272" y="367"/>
                  </a:lnTo>
                  <a:lnTo>
                    <a:pt x="272" y="360"/>
                  </a:lnTo>
                  <a:lnTo>
                    <a:pt x="275" y="360"/>
                  </a:lnTo>
                  <a:lnTo>
                    <a:pt x="275" y="339"/>
                  </a:lnTo>
                  <a:lnTo>
                    <a:pt x="275" y="341"/>
                  </a:lnTo>
                  <a:lnTo>
                    <a:pt x="275" y="329"/>
                  </a:lnTo>
                  <a:lnTo>
                    <a:pt x="275" y="327"/>
                  </a:lnTo>
                  <a:lnTo>
                    <a:pt x="275" y="320"/>
                  </a:lnTo>
                  <a:lnTo>
                    <a:pt x="275" y="313"/>
                  </a:lnTo>
                  <a:lnTo>
                    <a:pt x="275" y="313"/>
                  </a:lnTo>
                  <a:lnTo>
                    <a:pt x="284" y="313"/>
                  </a:lnTo>
                  <a:lnTo>
                    <a:pt x="284" y="308"/>
                  </a:lnTo>
                  <a:lnTo>
                    <a:pt x="298" y="308"/>
                  </a:lnTo>
                  <a:lnTo>
                    <a:pt x="298" y="303"/>
                  </a:lnTo>
                  <a:lnTo>
                    <a:pt x="298" y="294"/>
                  </a:lnTo>
                  <a:lnTo>
                    <a:pt x="298" y="291"/>
                  </a:lnTo>
                  <a:lnTo>
                    <a:pt x="298" y="287"/>
                  </a:lnTo>
                  <a:lnTo>
                    <a:pt x="298" y="284"/>
                  </a:lnTo>
                  <a:lnTo>
                    <a:pt x="298" y="279"/>
                  </a:lnTo>
                  <a:lnTo>
                    <a:pt x="298" y="272"/>
                  </a:lnTo>
                  <a:lnTo>
                    <a:pt x="313" y="272"/>
                  </a:lnTo>
                  <a:lnTo>
                    <a:pt x="313" y="263"/>
                  </a:lnTo>
                  <a:lnTo>
                    <a:pt x="313" y="258"/>
                  </a:lnTo>
                  <a:lnTo>
                    <a:pt x="327" y="258"/>
                  </a:lnTo>
                  <a:lnTo>
                    <a:pt x="327" y="253"/>
                  </a:lnTo>
                  <a:lnTo>
                    <a:pt x="341" y="253"/>
                  </a:lnTo>
                  <a:lnTo>
                    <a:pt x="341" y="251"/>
                  </a:lnTo>
                  <a:lnTo>
                    <a:pt x="355" y="251"/>
                  </a:lnTo>
                  <a:lnTo>
                    <a:pt x="355" y="237"/>
                  </a:lnTo>
                  <a:lnTo>
                    <a:pt x="355" y="234"/>
                  </a:lnTo>
                  <a:lnTo>
                    <a:pt x="355" y="220"/>
                  </a:lnTo>
                  <a:lnTo>
                    <a:pt x="355" y="215"/>
                  </a:lnTo>
                  <a:lnTo>
                    <a:pt x="369" y="215"/>
                  </a:lnTo>
                  <a:lnTo>
                    <a:pt x="369" y="206"/>
                  </a:lnTo>
                  <a:lnTo>
                    <a:pt x="369" y="201"/>
                  </a:lnTo>
                  <a:lnTo>
                    <a:pt x="369" y="199"/>
                  </a:lnTo>
                  <a:lnTo>
                    <a:pt x="369" y="197"/>
                  </a:lnTo>
                  <a:lnTo>
                    <a:pt x="381" y="197"/>
                  </a:lnTo>
                  <a:lnTo>
                    <a:pt x="381" y="187"/>
                  </a:lnTo>
                  <a:lnTo>
                    <a:pt x="381" y="182"/>
                  </a:lnTo>
                  <a:lnTo>
                    <a:pt x="381" y="173"/>
                  </a:lnTo>
                  <a:lnTo>
                    <a:pt x="381" y="170"/>
                  </a:lnTo>
                  <a:lnTo>
                    <a:pt x="381" y="161"/>
                  </a:lnTo>
                  <a:lnTo>
                    <a:pt x="381" y="159"/>
                  </a:lnTo>
                  <a:lnTo>
                    <a:pt x="398" y="159"/>
                  </a:lnTo>
                  <a:lnTo>
                    <a:pt x="398" y="154"/>
                  </a:lnTo>
                  <a:lnTo>
                    <a:pt x="398" y="149"/>
                  </a:lnTo>
                  <a:lnTo>
                    <a:pt x="405" y="149"/>
                  </a:lnTo>
                  <a:lnTo>
                    <a:pt x="412" y="149"/>
                  </a:lnTo>
                  <a:lnTo>
                    <a:pt x="424" y="149"/>
                  </a:lnTo>
                  <a:lnTo>
                    <a:pt x="424" y="144"/>
                  </a:lnTo>
                  <a:lnTo>
                    <a:pt x="424" y="133"/>
                  </a:lnTo>
                  <a:lnTo>
                    <a:pt x="424" y="128"/>
                  </a:lnTo>
                  <a:lnTo>
                    <a:pt x="424" y="128"/>
                  </a:lnTo>
                  <a:lnTo>
                    <a:pt x="424" y="128"/>
                  </a:lnTo>
                  <a:lnTo>
                    <a:pt x="440" y="128"/>
                  </a:lnTo>
                  <a:lnTo>
                    <a:pt x="440" y="121"/>
                  </a:lnTo>
                  <a:lnTo>
                    <a:pt x="440" y="114"/>
                  </a:lnTo>
                  <a:lnTo>
                    <a:pt x="440" y="111"/>
                  </a:lnTo>
                  <a:lnTo>
                    <a:pt x="440" y="106"/>
                  </a:lnTo>
                  <a:lnTo>
                    <a:pt x="440" y="99"/>
                  </a:lnTo>
                  <a:lnTo>
                    <a:pt x="440" y="97"/>
                  </a:lnTo>
                  <a:lnTo>
                    <a:pt x="440" y="97"/>
                  </a:lnTo>
                  <a:lnTo>
                    <a:pt x="440" y="87"/>
                  </a:lnTo>
                  <a:lnTo>
                    <a:pt x="440" y="85"/>
                  </a:lnTo>
                  <a:lnTo>
                    <a:pt x="440" y="80"/>
                  </a:lnTo>
                  <a:lnTo>
                    <a:pt x="471" y="80"/>
                  </a:lnTo>
                  <a:lnTo>
                    <a:pt x="471" y="78"/>
                  </a:lnTo>
                  <a:lnTo>
                    <a:pt x="476" y="78"/>
                  </a:lnTo>
                  <a:lnTo>
                    <a:pt x="476" y="71"/>
                  </a:lnTo>
                  <a:lnTo>
                    <a:pt x="495" y="71"/>
                  </a:lnTo>
                  <a:lnTo>
                    <a:pt x="495" y="64"/>
                  </a:lnTo>
                  <a:lnTo>
                    <a:pt x="509" y="64"/>
                  </a:lnTo>
                  <a:lnTo>
                    <a:pt x="509" y="61"/>
                  </a:lnTo>
                  <a:lnTo>
                    <a:pt x="523" y="61"/>
                  </a:lnTo>
                  <a:lnTo>
                    <a:pt x="523" y="57"/>
                  </a:lnTo>
                  <a:lnTo>
                    <a:pt x="537" y="57"/>
                  </a:lnTo>
                  <a:lnTo>
                    <a:pt x="537" y="47"/>
                  </a:lnTo>
                  <a:lnTo>
                    <a:pt x="566" y="47"/>
                  </a:lnTo>
                  <a:lnTo>
                    <a:pt x="566" y="45"/>
                  </a:lnTo>
                  <a:lnTo>
                    <a:pt x="592" y="45"/>
                  </a:lnTo>
                  <a:lnTo>
                    <a:pt x="573" y="45"/>
                  </a:lnTo>
                  <a:lnTo>
                    <a:pt x="592" y="45"/>
                  </a:lnTo>
                  <a:lnTo>
                    <a:pt x="592" y="35"/>
                  </a:lnTo>
                  <a:lnTo>
                    <a:pt x="592" y="31"/>
                  </a:lnTo>
                  <a:lnTo>
                    <a:pt x="592" y="31"/>
                  </a:lnTo>
                  <a:lnTo>
                    <a:pt x="620" y="31"/>
                  </a:lnTo>
                  <a:lnTo>
                    <a:pt x="620" y="16"/>
                  </a:lnTo>
                  <a:lnTo>
                    <a:pt x="620" y="14"/>
                  </a:lnTo>
                  <a:lnTo>
                    <a:pt x="620" y="0"/>
                  </a:lnTo>
                </a:path>
              </a:pathLst>
            </a:custGeom>
            <a:noFill/>
            <a:ln w="30163" cap="flat">
              <a:solidFill>
                <a:srgbClr val="015C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07" name="Rectangle 59"/>
            <p:cNvSpPr>
              <a:spLocks noChangeArrowheads="1"/>
            </p:cNvSpPr>
            <p:nvPr/>
          </p:nvSpPr>
          <p:spPr bwMode="auto">
            <a:xfrm>
              <a:off x="5636746" y="1499105"/>
              <a:ext cx="26177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ROC curve for detecting NASH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8" name="Rectangle 75"/>
            <p:cNvSpPr>
              <a:spLocks noChangeArrowheads="1"/>
            </p:cNvSpPr>
            <p:nvPr/>
          </p:nvSpPr>
          <p:spPr bwMode="auto">
            <a:xfrm>
              <a:off x="4858131" y="4333101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9" name="Rectangle 76"/>
            <p:cNvSpPr>
              <a:spLocks noChangeArrowheads="1"/>
            </p:cNvSpPr>
            <p:nvPr/>
          </p:nvSpPr>
          <p:spPr bwMode="auto">
            <a:xfrm>
              <a:off x="5010859" y="4572864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0" name="Rectangle 77"/>
            <p:cNvSpPr>
              <a:spLocks noChangeArrowheads="1"/>
            </p:cNvSpPr>
            <p:nvPr/>
          </p:nvSpPr>
          <p:spPr bwMode="auto">
            <a:xfrm>
              <a:off x="8480190" y="4572864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1" name="Line 78"/>
            <p:cNvSpPr>
              <a:spLocks noChangeShapeType="1"/>
            </p:cNvSpPr>
            <p:nvPr/>
          </p:nvSpPr>
          <p:spPr bwMode="auto">
            <a:xfrm>
              <a:off x="5060272" y="4442662"/>
              <a:ext cx="0" cy="6668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12" name="Freeform 79"/>
            <p:cNvSpPr>
              <a:spLocks/>
            </p:cNvSpPr>
            <p:nvPr/>
          </p:nvSpPr>
          <p:spPr bwMode="auto">
            <a:xfrm>
              <a:off x="5060272" y="1897353"/>
              <a:ext cx="3580133" cy="2545310"/>
            </a:xfrm>
            <a:custGeom>
              <a:avLst/>
              <a:gdLst>
                <a:gd name="T0" fmla="*/ 2 w 2391"/>
                <a:gd name="T1" fmla="*/ 0 h 1603"/>
                <a:gd name="T2" fmla="*/ 2 w 2391"/>
                <a:gd name="T3" fmla="*/ 1603 h 1603"/>
                <a:gd name="T4" fmla="*/ 0 w 2391"/>
                <a:gd name="T5" fmla="*/ 1603 h 1603"/>
                <a:gd name="T6" fmla="*/ 2391 w 2391"/>
                <a:gd name="T7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1" h="1603">
                  <a:moveTo>
                    <a:pt x="2" y="0"/>
                  </a:moveTo>
                  <a:lnTo>
                    <a:pt x="2" y="1603"/>
                  </a:lnTo>
                  <a:lnTo>
                    <a:pt x="0" y="1603"/>
                  </a:lnTo>
                  <a:lnTo>
                    <a:pt x="2391" y="1603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13" name="Line 80"/>
            <p:cNvSpPr>
              <a:spLocks noChangeShapeType="1"/>
            </p:cNvSpPr>
            <p:nvPr/>
          </p:nvSpPr>
          <p:spPr bwMode="auto">
            <a:xfrm>
              <a:off x="4995886" y="4442662"/>
              <a:ext cx="64385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14" name="Rectangle 81"/>
            <p:cNvSpPr>
              <a:spLocks noChangeArrowheads="1"/>
            </p:cNvSpPr>
            <p:nvPr/>
          </p:nvSpPr>
          <p:spPr bwMode="auto">
            <a:xfrm>
              <a:off x="4765296" y="382022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5" name="Line 82"/>
            <p:cNvSpPr>
              <a:spLocks noChangeShapeType="1"/>
            </p:cNvSpPr>
            <p:nvPr/>
          </p:nvSpPr>
          <p:spPr bwMode="auto">
            <a:xfrm>
              <a:off x="4995886" y="3934552"/>
              <a:ext cx="64385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16" name="Rectangle 83"/>
            <p:cNvSpPr>
              <a:spLocks noChangeArrowheads="1"/>
            </p:cNvSpPr>
            <p:nvPr/>
          </p:nvSpPr>
          <p:spPr bwMode="auto">
            <a:xfrm>
              <a:off x="4765296" y="3316883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7" name="Line 84"/>
            <p:cNvSpPr>
              <a:spLocks noChangeShapeType="1"/>
            </p:cNvSpPr>
            <p:nvPr/>
          </p:nvSpPr>
          <p:spPr bwMode="auto">
            <a:xfrm>
              <a:off x="4995886" y="3429619"/>
              <a:ext cx="64385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18" name="Rectangle 85"/>
            <p:cNvSpPr>
              <a:spLocks noChangeArrowheads="1"/>
            </p:cNvSpPr>
            <p:nvPr/>
          </p:nvSpPr>
          <p:spPr bwMode="auto">
            <a:xfrm>
              <a:off x="4765296" y="279765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9" name="Line 86"/>
            <p:cNvSpPr>
              <a:spLocks noChangeShapeType="1"/>
            </p:cNvSpPr>
            <p:nvPr/>
          </p:nvSpPr>
          <p:spPr bwMode="auto">
            <a:xfrm>
              <a:off x="4995886" y="2910395"/>
              <a:ext cx="64385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20" name="Rectangle 87"/>
            <p:cNvSpPr>
              <a:spLocks noChangeArrowheads="1"/>
            </p:cNvSpPr>
            <p:nvPr/>
          </p:nvSpPr>
          <p:spPr bwMode="auto">
            <a:xfrm>
              <a:off x="4765296" y="230066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21" name="Line 88"/>
            <p:cNvSpPr>
              <a:spLocks noChangeShapeType="1"/>
            </p:cNvSpPr>
            <p:nvPr/>
          </p:nvSpPr>
          <p:spPr bwMode="auto">
            <a:xfrm>
              <a:off x="4995886" y="2413401"/>
              <a:ext cx="64385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22" name="Rectangle 89"/>
            <p:cNvSpPr>
              <a:spLocks noChangeArrowheads="1"/>
            </p:cNvSpPr>
            <p:nvPr/>
          </p:nvSpPr>
          <p:spPr bwMode="auto">
            <a:xfrm>
              <a:off x="4669466" y="1792555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23" name="Line 104"/>
            <p:cNvSpPr>
              <a:spLocks noChangeShapeType="1"/>
            </p:cNvSpPr>
            <p:nvPr/>
          </p:nvSpPr>
          <p:spPr bwMode="auto">
            <a:xfrm>
              <a:off x="4995886" y="1902116"/>
              <a:ext cx="64385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24" name="Line 105"/>
            <p:cNvSpPr>
              <a:spLocks noChangeShapeType="1"/>
            </p:cNvSpPr>
            <p:nvPr/>
          </p:nvSpPr>
          <p:spPr bwMode="auto">
            <a:xfrm>
              <a:off x="8637676" y="4442662"/>
              <a:ext cx="0" cy="6668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25" name="Rectangle 106"/>
            <p:cNvSpPr>
              <a:spLocks noChangeArrowheads="1"/>
            </p:cNvSpPr>
            <p:nvPr/>
          </p:nvSpPr>
          <p:spPr bwMode="auto">
            <a:xfrm>
              <a:off x="7815372" y="4572864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26" name="Line 107"/>
            <p:cNvSpPr>
              <a:spLocks noChangeShapeType="1"/>
            </p:cNvSpPr>
            <p:nvPr/>
          </p:nvSpPr>
          <p:spPr bwMode="auto">
            <a:xfrm>
              <a:off x="7909704" y="4442662"/>
              <a:ext cx="0" cy="6668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27" name="Rectangle 108"/>
            <p:cNvSpPr>
              <a:spLocks noChangeArrowheads="1"/>
            </p:cNvSpPr>
            <p:nvPr/>
          </p:nvSpPr>
          <p:spPr bwMode="auto">
            <a:xfrm>
              <a:off x="6388409" y="4572864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28" name="Rectangle 109"/>
            <p:cNvSpPr>
              <a:spLocks noChangeArrowheads="1"/>
            </p:cNvSpPr>
            <p:nvPr/>
          </p:nvSpPr>
          <p:spPr bwMode="auto">
            <a:xfrm>
              <a:off x="6075466" y="4877730"/>
              <a:ext cx="18803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100% – Specificity (%)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29" name="Line 110"/>
            <p:cNvSpPr>
              <a:spLocks noChangeShapeType="1"/>
            </p:cNvSpPr>
            <p:nvPr/>
          </p:nvSpPr>
          <p:spPr bwMode="auto">
            <a:xfrm>
              <a:off x="6487234" y="4442662"/>
              <a:ext cx="0" cy="6668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30" name="Rectangle 111"/>
            <p:cNvSpPr>
              <a:spLocks noChangeArrowheads="1"/>
            </p:cNvSpPr>
            <p:nvPr/>
          </p:nvSpPr>
          <p:spPr bwMode="auto">
            <a:xfrm>
              <a:off x="5675677" y="4585567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31" name="Line 112"/>
            <p:cNvSpPr>
              <a:spLocks noChangeShapeType="1"/>
            </p:cNvSpPr>
            <p:nvPr/>
          </p:nvSpPr>
          <p:spPr bwMode="auto">
            <a:xfrm>
              <a:off x="5771507" y="4442662"/>
              <a:ext cx="0" cy="6668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32" name="Rectangle 113"/>
            <p:cNvSpPr>
              <a:spLocks noChangeArrowheads="1"/>
            </p:cNvSpPr>
            <p:nvPr/>
          </p:nvSpPr>
          <p:spPr bwMode="auto">
            <a:xfrm>
              <a:off x="7102640" y="4572864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33" name="Line 114"/>
            <p:cNvSpPr>
              <a:spLocks noChangeShapeType="1"/>
            </p:cNvSpPr>
            <p:nvPr/>
          </p:nvSpPr>
          <p:spPr bwMode="auto">
            <a:xfrm>
              <a:off x="7198469" y="4442662"/>
              <a:ext cx="0" cy="66689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34" name="Rectangle 72"/>
            <p:cNvSpPr>
              <a:spLocks noChangeArrowheads="1"/>
            </p:cNvSpPr>
            <p:nvPr/>
          </p:nvSpPr>
          <p:spPr bwMode="auto">
            <a:xfrm rot="16200000">
              <a:off x="3909685" y="3021801"/>
              <a:ext cx="122309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en-US" altLang="en-US" sz="1400" b="1" dirty="0">
                  <a:solidFill>
                    <a:srgbClr val="000000"/>
                  </a:solidFill>
                  <a:latin typeface="+mn-lt"/>
                </a:rPr>
                <a:t>Sensitivity (%)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35" name="ZoneTexte 434"/>
          <p:cNvSpPr txBox="1"/>
          <p:nvPr/>
        </p:nvSpPr>
        <p:spPr>
          <a:xfrm>
            <a:off x="7452320" y="5147900"/>
            <a:ext cx="132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AUROC 0.73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220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45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960440" cy="27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06344"/>
            <a:ext cx="3960440" cy="27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0"/>
            <a:ext cx="4932040" cy="324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1886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tx2"/>
                </a:solidFill>
              </a:rPr>
              <a:t>Pro-C3 </a:t>
            </a:r>
            <a:r>
              <a:rPr lang="fr-FR" sz="3000" b="1" dirty="0" err="1" smtClean="0">
                <a:solidFill>
                  <a:schemeClr val="tx2"/>
                </a:solidFill>
              </a:rPr>
              <a:t>levels</a:t>
            </a:r>
            <a:r>
              <a:rPr lang="fr-FR" sz="3000" b="1" dirty="0" smtClean="0">
                <a:solidFill>
                  <a:schemeClr val="tx2"/>
                </a:solidFill>
              </a:rPr>
              <a:t> are </a:t>
            </a:r>
            <a:r>
              <a:rPr lang="fr-FR" sz="3000" b="1" dirty="0" err="1" smtClean="0">
                <a:solidFill>
                  <a:schemeClr val="tx2"/>
                </a:solidFill>
              </a:rPr>
              <a:t>associated</a:t>
            </a:r>
            <a:r>
              <a:rPr lang="fr-FR" sz="3000" b="1" dirty="0" smtClean="0">
                <a:solidFill>
                  <a:schemeClr val="tx2"/>
                </a:solidFill>
              </a:rPr>
              <a:t> </a:t>
            </a:r>
            <a:r>
              <a:rPr lang="fr-FR" sz="3000" b="1" dirty="0" err="1" smtClean="0">
                <a:solidFill>
                  <a:schemeClr val="tx2"/>
                </a:solidFill>
              </a:rPr>
              <a:t>with</a:t>
            </a:r>
            <a:r>
              <a:rPr lang="fr-FR" sz="3000" b="1" dirty="0" smtClean="0">
                <a:solidFill>
                  <a:schemeClr val="tx2"/>
                </a:solidFill>
              </a:rPr>
              <a:t> </a:t>
            </a:r>
            <a:r>
              <a:rPr lang="fr-FR" sz="3000" b="1" dirty="0" err="1" smtClean="0">
                <a:solidFill>
                  <a:schemeClr val="tx2"/>
                </a:solidFill>
              </a:rPr>
              <a:t>increasing</a:t>
            </a:r>
            <a:r>
              <a:rPr lang="fr-FR" sz="3000" b="1" dirty="0" smtClean="0">
                <a:solidFill>
                  <a:schemeClr val="tx2"/>
                </a:solidFill>
              </a:rPr>
              <a:t> </a:t>
            </a:r>
            <a:r>
              <a:rPr lang="fr-FR" sz="3000" b="1" dirty="0" err="1" smtClean="0">
                <a:solidFill>
                  <a:schemeClr val="tx2"/>
                </a:solidFill>
              </a:rPr>
              <a:t>fibrosis</a:t>
            </a:r>
            <a:r>
              <a:rPr lang="fr-FR" sz="3000" b="1" dirty="0" smtClean="0">
                <a:solidFill>
                  <a:schemeClr val="tx2"/>
                </a:solidFill>
              </a:rPr>
              <a:t> and </a:t>
            </a:r>
            <a:r>
              <a:rPr lang="fr-FR" sz="3000" b="1" dirty="0" err="1" smtClean="0">
                <a:solidFill>
                  <a:schemeClr val="tx2"/>
                </a:solidFill>
              </a:rPr>
              <a:t>response</a:t>
            </a:r>
            <a:r>
              <a:rPr lang="fr-FR" sz="3000" b="1" dirty="0" smtClean="0">
                <a:solidFill>
                  <a:schemeClr val="tx2"/>
                </a:solidFill>
              </a:rPr>
              <a:t> to </a:t>
            </a:r>
            <a:r>
              <a:rPr lang="fr-FR" sz="3000" b="1" dirty="0" err="1" smtClean="0">
                <a:solidFill>
                  <a:schemeClr val="tx2"/>
                </a:solidFill>
              </a:rPr>
              <a:t>antifibrotic</a:t>
            </a:r>
            <a:r>
              <a:rPr lang="fr-FR" sz="3000" b="1" dirty="0" smtClean="0">
                <a:solidFill>
                  <a:schemeClr val="tx2"/>
                </a:solidFill>
              </a:rPr>
              <a:t> </a:t>
            </a:r>
            <a:r>
              <a:rPr lang="fr-FR" sz="3000" b="1" dirty="0" err="1" smtClean="0">
                <a:solidFill>
                  <a:schemeClr val="tx2"/>
                </a:solidFill>
              </a:rPr>
              <a:t>drugs</a:t>
            </a:r>
            <a:endParaRPr lang="fr-FR" sz="30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114" y="6165304"/>
            <a:ext cx="2112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prstClr val="black"/>
                </a:solidFill>
              </a:rPr>
              <a:t>Karsdal, </a:t>
            </a:r>
            <a:r>
              <a:rPr lang="fr-FR" sz="1400" b="1" i="1" dirty="0" err="1" smtClean="0">
                <a:solidFill>
                  <a:prstClr val="black"/>
                </a:solidFill>
              </a:rPr>
              <a:t>AmJ</a:t>
            </a:r>
            <a:r>
              <a:rPr lang="fr-FR" sz="1400" b="1" i="1" dirty="0" smtClean="0">
                <a:solidFill>
                  <a:prstClr val="black"/>
                </a:solidFill>
              </a:rPr>
              <a:t> </a:t>
            </a:r>
            <a:r>
              <a:rPr lang="fr-FR" sz="1400" b="1" i="1" dirty="0" err="1" smtClean="0">
                <a:solidFill>
                  <a:prstClr val="black"/>
                </a:solidFill>
              </a:rPr>
              <a:t>Physiol</a:t>
            </a:r>
            <a:r>
              <a:rPr lang="fr-FR" sz="1400" b="1" i="1" dirty="0" smtClean="0">
                <a:solidFill>
                  <a:prstClr val="black"/>
                </a:solidFill>
              </a:rPr>
              <a:t> 2016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55114" y="6453336"/>
            <a:ext cx="1826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prstClr val="black"/>
                </a:solidFill>
              </a:rPr>
              <a:t>Nielsen, Liver Int 2014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8" y="3026783"/>
            <a:ext cx="8352928" cy="31267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3181867"/>
            <a:ext cx="1152128" cy="36004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prstClr val="white"/>
                </a:solidFill>
              </a:rPr>
              <a:t>Healthy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736" y="3181867"/>
            <a:ext cx="424847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NAFLD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208" y="3181867"/>
            <a:ext cx="1728192" cy="36004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CIRRHOSIS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737" y="3685923"/>
            <a:ext cx="1152128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No NASH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6" y="3685923"/>
            <a:ext cx="3096344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NASH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9952" y="4189979"/>
            <a:ext cx="230425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TO BE TREATED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7864" y="4189979"/>
            <a:ext cx="864096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NO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5630139"/>
            <a:ext cx="82089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F58220"/>
              </a:buClr>
              <a:buSzPct val="70000"/>
            </a:pPr>
            <a:r>
              <a:rPr lang="en-US" sz="1400" b="1" dirty="0" smtClean="0">
                <a:solidFill>
                  <a:srgbClr val="005B7F"/>
                </a:solidFill>
                <a:sym typeface="Wingdings" pitchFamily="2" charset="2"/>
              </a:rPr>
              <a:t>                                       Patients at risk for progression to clinical events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08104" y="4766043"/>
            <a:ext cx="936104" cy="648072"/>
          </a:xfrm>
          <a:prstGeom prst="rect">
            <a:avLst/>
          </a:prstGeom>
          <a:solidFill>
            <a:srgbClr val="005B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F58220"/>
              </a:buClr>
              <a:buSzPct val="70000"/>
            </a:pPr>
            <a:r>
              <a:rPr lang="en-US" sz="1200" dirty="0" smtClean="0">
                <a:solidFill>
                  <a:prstClr val="white"/>
                </a:solidFill>
                <a:sym typeface="Wingdings" pitchFamily="2" charset="2"/>
              </a:rPr>
              <a:t>NAS ≥ 4 </a:t>
            </a:r>
          </a:p>
          <a:p>
            <a:pPr marL="0" lvl="1">
              <a:buClr>
                <a:srgbClr val="F58220"/>
              </a:buClr>
              <a:buSzPct val="70000"/>
            </a:pPr>
            <a:r>
              <a:rPr lang="en-US" sz="1200" dirty="0" smtClean="0">
                <a:solidFill>
                  <a:prstClr val="white"/>
                </a:solidFill>
                <a:sym typeface="Wingdings" pitchFamily="2" charset="2"/>
              </a:rPr>
              <a:t>F2 or higher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1960" y="4766043"/>
            <a:ext cx="1296144" cy="648072"/>
          </a:xfrm>
          <a:prstGeom prst="rect">
            <a:avLst/>
          </a:prstGeom>
          <a:solidFill>
            <a:srgbClr val="005B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F58220"/>
              </a:buClr>
              <a:buSzPct val="70000"/>
            </a:pPr>
            <a:r>
              <a:rPr lang="en-US" sz="1200" dirty="0" err="1" smtClean="0">
                <a:solidFill>
                  <a:prstClr val="white"/>
                </a:solidFill>
                <a:sym typeface="Wingdings" pitchFamily="2" charset="2"/>
              </a:rPr>
              <a:t>Steatosis</a:t>
            </a:r>
            <a:r>
              <a:rPr lang="en-US" sz="1200" dirty="0" smtClean="0">
                <a:solidFill>
                  <a:prstClr val="white"/>
                </a:solidFill>
                <a:sym typeface="Wingdings" pitchFamily="2" charset="2"/>
              </a:rPr>
              <a:t> ≥1 </a:t>
            </a:r>
          </a:p>
          <a:p>
            <a:pPr marL="0" lvl="1">
              <a:buClr>
                <a:srgbClr val="F58220"/>
              </a:buClr>
              <a:buSzPct val="70000"/>
            </a:pPr>
            <a:r>
              <a:rPr lang="en-US" sz="1200" dirty="0" smtClean="0">
                <a:solidFill>
                  <a:prstClr val="white"/>
                </a:solidFill>
                <a:sym typeface="Wingdings" pitchFamily="2" charset="2"/>
              </a:rPr>
              <a:t>Ballooning ≥1 </a:t>
            </a:r>
          </a:p>
          <a:p>
            <a:pPr marL="0" lvl="1">
              <a:buClr>
                <a:srgbClr val="F58220"/>
              </a:buClr>
              <a:buSzPct val="70000"/>
            </a:pPr>
            <a:r>
              <a:rPr lang="en-US" sz="1200" dirty="0" smtClean="0">
                <a:solidFill>
                  <a:prstClr val="white"/>
                </a:solidFill>
                <a:sym typeface="Wingdings" pitchFamily="2" charset="2"/>
              </a:rPr>
              <a:t>Inflammation ≥1 </a:t>
            </a:r>
          </a:p>
        </p:txBody>
      </p:sp>
      <p:sp>
        <p:nvSpPr>
          <p:cNvPr id="17" name="Isosceles Triangle 68"/>
          <p:cNvSpPr/>
          <p:nvPr/>
        </p:nvSpPr>
        <p:spPr>
          <a:xfrm flipV="1">
            <a:off x="4139952" y="4550019"/>
            <a:ext cx="2304256" cy="14401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9520" y="6381344"/>
            <a:ext cx="1911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solidFill>
                  <a:prstClr val="black"/>
                </a:solidFill>
              </a:rPr>
              <a:t>Courtesy</a:t>
            </a:r>
            <a:r>
              <a:rPr lang="fr-FR" sz="1400" b="1" i="1" dirty="0" smtClean="0">
                <a:solidFill>
                  <a:prstClr val="black"/>
                </a:solidFill>
              </a:rPr>
              <a:t> R Hanf, </a:t>
            </a:r>
            <a:r>
              <a:rPr lang="fr-FR" sz="1400" b="1" i="1" dirty="0" err="1" smtClean="0">
                <a:solidFill>
                  <a:prstClr val="black"/>
                </a:solidFill>
              </a:rPr>
              <a:t>Genfit</a:t>
            </a:r>
            <a:endParaRPr lang="fr-FR" sz="1400" b="1" i="1" dirty="0">
              <a:solidFill>
                <a:prstClr val="black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42331" y="1484784"/>
            <a:ext cx="658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prstClr val="black"/>
                </a:solidFill>
              </a:rPr>
              <a:t>Favor</a:t>
            </a:r>
            <a:r>
              <a:rPr lang="fr-FR" b="1" dirty="0" smtClean="0">
                <a:solidFill>
                  <a:prstClr val="black"/>
                </a:solidFill>
              </a:rPr>
              <a:t> the exclusion of patients at </a:t>
            </a:r>
            <a:r>
              <a:rPr lang="fr-FR" b="1" dirty="0" err="1" smtClean="0">
                <a:solidFill>
                  <a:prstClr val="black"/>
                </a:solidFill>
              </a:rPr>
              <a:t>very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low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risk</a:t>
            </a:r>
            <a:r>
              <a:rPr lang="fr-FR" b="1" dirty="0" smtClean="0">
                <a:solidFill>
                  <a:prstClr val="black"/>
                </a:solidFill>
              </a:rPr>
              <a:t> of </a:t>
            </a:r>
            <a:r>
              <a:rPr lang="fr-FR" b="1" dirty="0" err="1" smtClean="0">
                <a:solidFill>
                  <a:prstClr val="black"/>
                </a:solidFill>
              </a:rPr>
              <a:t>advanced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disease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51621" y="2420888"/>
            <a:ext cx="656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prstClr val="black"/>
                </a:solidFill>
              </a:rPr>
              <a:t>Favor</a:t>
            </a:r>
            <a:r>
              <a:rPr lang="fr-FR" b="1" dirty="0" smtClean="0">
                <a:solidFill>
                  <a:prstClr val="black"/>
                </a:solidFill>
              </a:rPr>
              <a:t> the identification of </a:t>
            </a:r>
            <a:r>
              <a:rPr lang="fr-FR" b="1" dirty="0" err="1" smtClean="0">
                <a:solidFill>
                  <a:prstClr val="black"/>
                </a:solidFill>
              </a:rPr>
              <a:t>some</a:t>
            </a:r>
            <a:r>
              <a:rPr lang="fr-FR" b="1" dirty="0" smtClean="0">
                <a:solidFill>
                  <a:prstClr val="black"/>
                </a:solidFill>
              </a:rPr>
              <a:t> of the patients in </a:t>
            </a:r>
            <a:r>
              <a:rPr lang="fr-FR" b="1" dirty="0" err="1" smtClean="0">
                <a:solidFill>
                  <a:prstClr val="black"/>
                </a:solidFill>
              </a:rPr>
              <a:t>need</a:t>
            </a:r>
            <a:r>
              <a:rPr lang="fr-FR" b="1" dirty="0" smtClean="0">
                <a:solidFill>
                  <a:prstClr val="black"/>
                </a:solidFill>
              </a:rPr>
              <a:t> for </a:t>
            </a:r>
            <a:r>
              <a:rPr lang="fr-FR" b="1" dirty="0" err="1" smtClean="0">
                <a:solidFill>
                  <a:prstClr val="black"/>
                </a:solidFill>
              </a:rPr>
              <a:t>therapy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 smtClean="0">
                <a:solidFill>
                  <a:schemeClr val="tx2">
                    <a:lumMod val="50000"/>
                  </a:schemeClr>
                </a:solidFill>
              </a:rPr>
              <a:t>Two</a:t>
            </a: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50000"/>
                  </a:schemeClr>
                </a:solidFill>
              </a:rPr>
              <a:t>conceptual</a:t>
            </a: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50000"/>
                  </a:schemeClr>
                </a:solidFill>
              </a:rPr>
              <a:t>approaches</a:t>
            </a: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  <a:t> to screening</a:t>
            </a:r>
            <a:endParaRPr lang="fr-FR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611562" y="1412776"/>
            <a:ext cx="360040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611562" y="2348880"/>
            <a:ext cx="360040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traceyh.SCI\AppData\Local\Microsoft\Windows\Temporary Internet Files\Content.IE5\QQB9IDHW\liver-illustrati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335" y="2795862"/>
            <a:ext cx="1817373" cy="155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51947" y="3069016"/>
            <a:ext cx="115768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NASH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85946" y="3789040"/>
            <a:ext cx="139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vs.steatosis</a:t>
            </a:r>
            <a:r>
              <a:rPr lang="fr-FR" dirty="0"/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87733" y="1556794"/>
            <a:ext cx="132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Higher</a:t>
            </a:r>
            <a:r>
              <a:rPr lang="fr-FR" sz="2000" b="1" dirty="0"/>
              <a:t> ALT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3620" y="5013176"/>
            <a:ext cx="2678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More </a:t>
            </a:r>
            <a:r>
              <a:rPr lang="fr-FR" sz="2000" b="1" dirty="0" err="1"/>
              <a:t>advanced</a:t>
            </a:r>
            <a:r>
              <a:rPr lang="fr-FR" sz="2000" b="1" dirty="0"/>
              <a:t> </a:t>
            </a:r>
            <a:r>
              <a:rPr lang="fr-FR" sz="2000" b="1" dirty="0" err="1"/>
              <a:t>fibrosis</a:t>
            </a:r>
            <a:endParaRPr lang="fr-FR" sz="2000" b="1" dirty="0"/>
          </a:p>
        </p:txBody>
      </p:sp>
      <p:sp>
        <p:nvSpPr>
          <p:cNvPr id="11" name="Flèche vers le bas 10"/>
          <p:cNvSpPr/>
          <p:nvPr/>
        </p:nvSpPr>
        <p:spPr>
          <a:xfrm rot="7876429">
            <a:off x="3460381" y="1966522"/>
            <a:ext cx="288032" cy="9721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rot="2441247">
            <a:off x="3179080" y="3647014"/>
            <a:ext cx="288032" cy="13561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30297" y="1340776"/>
            <a:ext cx="1233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More </a:t>
            </a:r>
          </a:p>
          <a:p>
            <a:pPr algn="ctr"/>
            <a:r>
              <a:rPr lang="fr-FR" sz="2000" b="1" dirty="0" err="1"/>
              <a:t>Profound</a:t>
            </a:r>
            <a:r>
              <a:rPr lang="fr-FR" sz="2000" b="1" dirty="0"/>
              <a:t> </a:t>
            </a:r>
          </a:p>
          <a:p>
            <a:pPr algn="ctr"/>
            <a:r>
              <a:rPr lang="fr-FR" sz="2000" b="1" dirty="0"/>
              <a:t>IR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14156" y="5445278"/>
            <a:ext cx="16501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More </a:t>
            </a:r>
            <a:r>
              <a:rPr lang="fr-FR" sz="2000" b="1" dirty="0" err="1"/>
              <a:t>severe</a:t>
            </a:r>
            <a:endParaRPr lang="fr-FR" sz="2000" b="1" dirty="0"/>
          </a:p>
          <a:p>
            <a:r>
              <a:rPr lang="fr-FR" sz="2000" b="1" dirty="0" err="1"/>
              <a:t>Metabolic</a:t>
            </a:r>
            <a:endParaRPr lang="fr-FR" sz="2000" b="1" dirty="0"/>
          </a:p>
          <a:p>
            <a:r>
              <a:rPr lang="fr-FR" sz="2000" b="1" dirty="0" err="1"/>
              <a:t>comorbidities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790986" y="2924950"/>
            <a:ext cx="1266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More</a:t>
            </a:r>
          </a:p>
          <a:p>
            <a:pPr algn="ctr"/>
            <a:r>
              <a:rPr lang="fr-FR" sz="2000" b="1" dirty="0" err="1"/>
              <a:t>Marked</a:t>
            </a:r>
            <a:r>
              <a:rPr lang="fr-FR" sz="2000" b="1" dirty="0"/>
              <a:t> </a:t>
            </a:r>
          </a:p>
          <a:p>
            <a:pPr algn="ctr"/>
            <a:r>
              <a:rPr lang="fr-FR" sz="2000" b="1" dirty="0"/>
              <a:t>CV </a:t>
            </a:r>
            <a:r>
              <a:rPr lang="fr-FR" sz="2000" b="1" dirty="0" err="1"/>
              <a:t>lesions</a:t>
            </a:r>
            <a:endParaRPr lang="fr-FR" sz="2000" b="1" dirty="0"/>
          </a:p>
        </p:txBody>
      </p:sp>
      <p:sp>
        <p:nvSpPr>
          <p:cNvPr id="17" name="Flèche vers le bas 16"/>
          <p:cNvSpPr/>
          <p:nvPr/>
        </p:nvSpPr>
        <p:spPr>
          <a:xfrm rot="13404920">
            <a:off x="5308551" y="1694477"/>
            <a:ext cx="216024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 rot="19031030">
            <a:off x="5305613" y="4218290"/>
            <a:ext cx="216024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 rot="16200000">
            <a:off x="5444332" y="3168740"/>
            <a:ext cx="288032" cy="5205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>
          <a:xfrm>
            <a:off x="539553" y="0"/>
            <a:ext cx="7920880" cy="1143000"/>
          </a:xfrm>
        </p:spPr>
        <p:txBody>
          <a:bodyPr/>
          <a:lstStyle/>
          <a:p>
            <a:r>
              <a:rPr lang="fr-FR" sz="3200" b="1" dirty="0">
                <a:solidFill>
                  <a:srgbClr val="002060"/>
                </a:solidFill>
              </a:rPr>
              <a:t>NASH </a:t>
            </a:r>
            <a:r>
              <a:rPr lang="fr-FR" sz="3200" b="1" dirty="0" err="1">
                <a:solidFill>
                  <a:srgbClr val="002060"/>
                </a:solidFill>
              </a:rPr>
              <a:t>is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associated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with</a:t>
            </a:r>
            <a:r>
              <a:rPr lang="fr-FR" sz="3200" b="1" dirty="0">
                <a:solidFill>
                  <a:srgbClr val="002060"/>
                </a:solidFill>
              </a:rPr>
              <a:t> more </a:t>
            </a:r>
            <a:r>
              <a:rPr lang="fr-FR" sz="3200" b="1" dirty="0" err="1">
                <a:solidFill>
                  <a:srgbClr val="002060"/>
                </a:solidFill>
              </a:rPr>
              <a:t>severe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hepatic</a:t>
            </a:r>
            <a:r>
              <a:rPr lang="fr-FR" sz="3200" b="1" dirty="0">
                <a:solidFill>
                  <a:srgbClr val="002060"/>
                </a:solidFill>
              </a:rPr>
              <a:t> and </a:t>
            </a:r>
            <a:r>
              <a:rPr lang="fr-FR" sz="3200" b="1" dirty="0" err="1">
                <a:solidFill>
                  <a:srgbClr val="002060"/>
                </a:solidFill>
              </a:rPr>
              <a:t>systemic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disease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003" y="1647824"/>
            <a:ext cx="1421606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05" y="-8334"/>
            <a:ext cx="8856000" cy="102418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Biomarker signature for patients “to be treated”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196752"/>
            <a:ext cx="8352000" cy="51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355600">
              <a:spcBef>
                <a:spcPct val="20000"/>
              </a:spcBef>
              <a:buClr>
                <a:srgbClr val="005B7F"/>
              </a:buClr>
              <a:buSzPct val="100000"/>
              <a:buFont typeface="Webdings" pitchFamily="18" charset="2"/>
              <a:buNone/>
              <a:defRPr/>
            </a:pPr>
            <a:endParaRPr lang="en-US" sz="2400" smtClean="0">
              <a:solidFill>
                <a:prstClr val="black"/>
              </a:solidFill>
              <a:cs typeface="Arial" pitchFamily="34" charset="0"/>
              <a:sym typeface="Wingdings" pitchFamily="2" charset="2"/>
            </a:endParaRPr>
          </a:p>
          <a:p>
            <a:pPr marL="355600" indent="-355600">
              <a:spcBef>
                <a:spcPct val="20000"/>
              </a:spcBef>
              <a:buClr>
                <a:srgbClr val="005B7F"/>
              </a:buClr>
              <a:buSzPct val="100000"/>
              <a:buFont typeface="Webdings" pitchFamily="18" charset="2"/>
              <a:buChar char=""/>
              <a:defRPr/>
            </a:pPr>
            <a:endParaRPr lang="en-US" sz="2400" smtClean="0">
              <a:solidFill>
                <a:prstClr val="black"/>
              </a:solidFill>
              <a:cs typeface="Arial" pitchFamily="34" charset="0"/>
              <a:sym typeface="Wingdings" pitchFamily="2" charset="2"/>
            </a:endParaRPr>
          </a:p>
          <a:p>
            <a:pPr marL="355600" indent="-355600">
              <a:spcBef>
                <a:spcPct val="20000"/>
              </a:spcBef>
              <a:buClr>
                <a:srgbClr val="005B7F"/>
              </a:buClr>
              <a:buSzPct val="100000"/>
              <a:buFont typeface="Webdings" pitchFamily="18" charset="2"/>
              <a:buChar char=""/>
              <a:defRPr/>
            </a:pPr>
            <a:endParaRPr lang="en-US" sz="2400" smtClean="0">
              <a:solidFill>
                <a:prstClr val="black"/>
              </a:solidFill>
              <a:cs typeface="Arial" pitchFamily="34" charset="0"/>
              <a:sym typeface="Wingdings" pitchFamily="2" charset="2"/>
            </a:endParaRPr>
          </a:p>
          <a:p>
            <a:pPr marL="355600" indent="-355600">
              <a:spcBef>
                <a:spcPct val="20000"/>
              </a:spcBef>
              <a:buClr>
                <a:srgbClr val="005B7F"/>
              </a:buClr>
              <a:buSzPct val="100000"/>
              <a:buFont typeface="Webdings" pitchFamily="18" charset="2"/>
              <a:buChar char=""/>
              <a:defRPr/>
            </a:pPr>
            <a:endParaRPr lang="en-US" sz="2400" smtClean="0">
              <a:solidFill>
                <a:prstClr val="black"/>
              </a:solidFill>
              <a:cs typeface="Arial" pitchFamily="34" charset="0"/>
              <a:sym typeface="Wingdings" pitchFamily="2" charset="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99" y="2170488"/>
            <a:ext cx="3799562" cy="377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5300" y="1340768"/>
            <a:ext cx="7381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089"/>
            <a:r>
              <a:rPr lang="fr-FR" b="1" dirty="0" smtClean="0">
                <a:solidFill>
                  <a:prstClr val="black"/>
                </a:solidFill>
              </a:rPr>
              <a:t>NIS4 </a:t>
            </a:r>
            <a:r>
              <a:rPr lang="fr-FR" b="1" dirty="0" err="1" smtClean="0">
                <a:solidFill>
                  <a:prstClr val="black"/>
                </a:solidFill>
              </a:rPr>
              <a:t>includes</a:t>
            </a:r>
            <a:r>
              <a:rPr lang="fr-FR" b="1" dirty="0" smtClean="0">
                <a:solidFill>
                  <a:prstClr val="black"/>
                </a:solidFill>
              </a:rPr>
              <a:t>: </a:t>
            </a:r>
            <a:r>
              <a:rPr lang="fr-FR" b="1" dirty="0" smtClean="0">
                <a:solidFill>
                  <a:srgbClr val="FF0000"/>
                </a:solidFill>
              </a:rPr>
              <a:t>miR34a</a:t>
            </a:r>
            <a:r>
              <a:rPr lang="fr-FR" b="1" dirty="0" smtClean="0">
                <a:solidFill>
                  <a:prstClr val="black"/>
                </a:solidFill>
              </a:rPr>
              <a:t>, Alpha2-</a:t>
            </a:r>
            <a:r>
              <a:rPr lang="fr-FR" b="1" dirty="0" err="1" smtClean="0">
                <a:solidFill>
                  <a:prstClr val="black"/>
                </a:solidFill>
              </a:rPr>
              <a:t>macroglobulin</a:t>
            </a:r>
            <a:r>
              <a:rPr lang="fr-FR" b="1" dirty="0" smtClean="0">
                <a:solidFill>
                  <a:prstClr val="black"/>
                </a:solidFill>
              </a:rPr>
              <a:t>, CH3L1 (YKL40) and HbA1C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496" y="2209192"/>
            <a:ext cx="3659671" cy="365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5262795" y="2578887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r>
              <a:rPr lang="fr-FR" sz="1400" b="1" dirty="0" smtClean="0">
                <a:solidFill>
                  <a:prstClr val="black"/>
                </a:solidFill>
              </a:rPr>
              <a:t> NIS4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56715" y="2349376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r>
              <a:rPr lang="fr-FR" sz="1400" dirty="0" smtClean="0">
                <a:solidFill>
                  <a:prstClr val="black"/>
                </a:solidFill>
              </a:rPr>
              <a:t>miR34a</a:t>
            </a:r>
            <a:endParaRPr lang="fr-FR" sz="1400" dirty="0">
              <a:solidFill>
                <a:prstClr val="black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532000" y="2904134"/>
            <a:ext cx="464812" cy="309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4" idx="2"/>
          </p:cNvCxnSpPr>
          <p:nvPr/>
        </p:nvCxnSpPr>
        <p:spPr>
          <a:xfrm>
            <a:off x="6224765" y="2657153"/>
            <a:ext cx="399976" cy="484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446233" y="3890797"/>
            <a:ext cx="43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r>
              <a:rPr lang="fr-FR" sz="1400" dirty="0">
                <a:solidFill>
                  <a:prstClr val="black"/>
                </a:solidFill>
              </a:rPr>
              <a:t>ALT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943662" y="4514643"/>
            <a:ext cx="1721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r>
              <a:rPr lang="fr-FR" sz="1400" dirty="0">
                <a:solidFill>
                  <a:prstClr val="black"/>
                </a:solidFill>
              </a:rPr>
              <a:t>NALFD-</a:t>
            </a:r>
            <a:r>
              <a:rPr lang="fr-FR" sz="1400" dirty="0" err="1">
                <a:solidFill>
                  <a:prstClr val="black"/>
                </a:solidFill>
              </a:rPr>
              <a:t>Fibrosis</a:t>
            </a:r>
            <a:r>
              <a:rPr lang="fr-FR" sz="1400" dirty="0">
                <a:solidFill>
                  <a:prstClr val="black"/>
                </a:solidFill>
              </a:rPr>
              <a:t> Score</a:t>
            </a:r>
          </a:p>
        </p:txBody>
      </p:sp>
      <p:cxnSp>
        <p:nvCxnSpPr>
          <p:cNvPr id="19" name="Connecteur droit avec flèche 18"/>
          <p:cNvCxnSpPr>
            <a:stCxn id="18" idx="0"/>
          </p:cNvCxnSpPr>
          <p:nvPr/>
        </p:nvCxnSpPr>
        <p:spPr>
          <a:xfrm flipH="1" flipV="1">
            <a:off x="5799646" y="4082595"/>
            <a:ext cx="1004829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6905593" y="3501488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21"/>
          <p:cNvSpPr txBox="1">
            <a:spLocks noGrp="1"/>
          </p:cNvSpPr>
          <p:nvPr>
            <p:ph idx="1"/>
          </p:nvPr>
        </p:nvSpPr>
        <p:spPr>
          <a:xfrm>
            <a:off x="203208" y="980728"/>
            <a:ext cx="628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089"/>
            <a:r>
              <a:rPr lang="fr-FR" b="1" dirty="0" smtClean="0">
                <a:solidFill>
                  <a:prstClr val="black"/>
                </a:solidFill>
              </a:rPr>
              <a:t>To-</a:t>
            </a:r>
            <a:r>
              <a:rPr lang="fr-FR" b="1" dirty="0" err="1" smtClean="0">
                <a:solidFill>
                  <a:prstClr val="black"/>
                </a:solidFill>
              </a:rPr>
              <a:t>be</a:t>
            </a:r>
            <a:r>
              <a:rPr lang="fr-FR" b="1" dirty="0" smtClean="0">
                <a:solidFill>
                  <a:prstClr val="black"/>
                </a:solidFill>
              </a:rPr>
              <a:t>-</a:t>
            </a:r>
            <a:r>
              <a:rPr lang="fr-FR" b="1" dirty="0" err="1" smtClean="0">
                <a:solidFill>
                  <a:prstClr val="black"/>
                </a:solidFill>
              </a:rPr>
              <a:t>Treated</a:t>
            </a:r>
            <a:r>
              <a:rPr lang="fr-FR" b="1" dirty="0" smtClean="0">
                <a:solidFill>
                  <a:prstClr val="black"/>
                </a:solidFill>
              </a:rPr>
              <a:t> (NAS≥4, F≥2) vs. Not-To-Be –</a:t>
            </a:r>
            <a:r>
              <a:rPr lang="fr-FR" b="1" dirty="0" err="1" smtClean="0">
                <a:solidFill>
                  <a:prstClr val="black"/>
                </a:solidFill>
              </a:rPr>
              <a:t>Treated</a:t>
            </a:r>
            <a:r>
              <a:rPr lang="fr-FR" b="1" dirty="0" smtClean="0">
                <a:solidFill>
                  <a:prstClr val="black"/>
                </a:solidFill>
              </a:rPr>
              <a:t> (NAS&lt;4, F&lt;2)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79520" y="6093312"/>
            <a:ext cx="1911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solidFill>
                  <a:prstClr val="black"/>
                </a:solidFill>
              </a:rPr>
              <a:t>Courtesy</a:t>
            </a:r>
            <a:r>
              <a:rPr lang="fr-FR" sz="1400" b="1" i="1" dirty="0" smtClean="0">
                <a:solidFill>
                  <a:prstClr val="black"/>
                </a:solidFill>
              </a:rPr>
              <a:t> R Hanf, </a:t>
            </a:r>
            <a:r>
              <a:rPr lang="fr-FR" sz="1400" b="1" i="1" dirty="0" err="1" smtClean="0">
                <a:solidFill>
                  <a:prstClr val="black"/>
                </a:solidFill>
              </a:rPr>
              <a:t>Genfit</a:t>
            </a:r>
            <a:endParaRPr lang="fr-FR" sz="14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75" y="171450"/>
            <a:ext cx="538162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851475" cy="136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6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22528"/>
            <a:ext cx="7581190" cy="553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Future uses of </a:t>
            </a:r>
            <a:r>
              <a:rPr lang="fr-FR" b="1" dirty="0" err="1" smtClean="0">
                <a:solidFill>
                  <a:schemeClr val="tx2"/>
                </a:solidFill>
              </a:rPr>
              <a:t>Biomarkers</a:t>
            </a:r>
            <a:endParaRPr lang="fr-F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6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38" t="18634" r="8457" b="5067"/>
          <a:stretch>
            <a:fillRect/>
          </a:stretch>
        </p:blipFill>
        <p:spPr bwMode="auto">
          <a:xfrm>
            <a:off x="-1" y="836712"/>
            <a:ext cx="916219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50" t="13034" r="8063" b="5067"/>
          <a:stretch>
            <a:fillRect/>
          </a:stretch>
        </p:blipFill>
        <p:spPr bwMode="auto">
          <a:xfrm>
            <a:off x="107504" y="404664"/>
            <a:ext cx="8831135" cy="492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3" y="1628800"/>
            <a:ext cx="907300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8838" y="5897880"/>
            <a:ext cx="4714875" cy="4114800"/>
          </a:xfrm>
        </p:spPr>
        <p:txBody>
          <a:bodyPr/>
          <a:lstStyle/>
          <a:p>
            <a:pPr eaLnBrk="1" hangingPunct="1"/>
            <a:endParaRPr lang="fr-FR" altLang="en-US" sz="900"/>
          </a:p>
          <a:p>
            <a:pPr eaLnBrk="1" hangingPunct="1"/>
            <a:endParaRPr lang="fr-FR" altLang="en-US" sz="900"/>
          </a:p>
          <a:p>
            <a:pPr eaLnBrk="1" hangingPunct="1"/>
            <a:endParaRPr lang="fr-FR" altLang="en-US" sz="900"/>
          </a:p>
          <a:p>
            <a:pPr eaLnBrk="1" hangingPunct="1"/>
            <a:endParaRPr lang="fr-FR" altLang="en-US" sz="1050"/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5194678" y="6161469"/>
            <a:ext cx="60740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dirty="0" err="1">
                <a:solidFill>
                  <a:schemeClr val="tx1"/>
                </a:solidFill>
                <a:latin typeface="+mj-lt"/>
                <a:cs typeface="Arial" charset="0"/>
              </a:rPr>
              <a:t>Younossi</a:t>
            </a:r>
            <a:r>
              <a:rPr lang="en-US" sz="900" dirty="0">
                <a:solidFill>
                  <a:schemeClr val="tx1"/>
                </a:solidFill>
                <a:latin typeface="+mj-lt"/>
                <a:cs typeface="Arial" charset="0"/>
              </a:rPr>
              <a:t> ZM, </a:t>
            </a:r>
            <a:r>
              <a:rPr lang="en-US" sz="900" dirty="0" err="1">
                <a:solidFill>
                  <a:schemeClr val="tx1"/>
                </a:solidFill>
                <a:latin typeface="+mj-lt"/>
                <a:cs typeface="Arial" charset="0"/>
              </a:rPr>
              <a:t>Stepanova</a:t>
            </a:r>
            <a:r>
              <a:rPr lang="en-US" sz="900" dirty="0">
                <a:solidFill>
                  <a:schemeClr val="tx1"/>
                </a:solidFill>
                <a:latin typeface="+mj-lt"/>
                <a:cs typeface="Arial" charset="0"/>
              </a:rPr>
              <a:t> M, </a:t>
            </a:r>
            <a:r>
              <a:rPr lang="en-US" sz="900" dirty="0" err="1">
                <a:solidFill>
                  <a:schemeClr val="tx1"/>
                </a:solidFill>
                <a:latin typeface="+mj-lt"/>
                <a:cs typeface="Arial" charset="0"/>
              </a:rPr>
              <a:t>Rafiq</a:t>
            </a:r>
            <a:r>
              <a:rPr lang="en-US" sz="900" dirty="0">
                <a:solidFill>
                  <a:schemeClr val="tx1"/>
                </a:solidFill>
                <a:latin typeface="+mj-lt"/>
                <a:cs typeface="Arial" charset="0"/>
              </a:rPr>
              <a:t> N, et al.. Hepatology 2011</a:t>
            </a:r>
          </a:p>
          <a:p>
            <a:pPr eaLnBrk="1" hangingPunct="1">
              <a:defRPr/>
            </a:pPr>
            <a:r>
              <a:rPr lang="fr-FR" sz="900" dirty="0" err="1">
                <a:solidFill>
                  <a:schemeClr val="tx1"/>
                </a:solidFill>
                <a:cs typeface="Arial" charset="0"/>
              </a:rPr>
              <a:t>Stepanova</a:t>
            </a:r>
            <a:r>
              <a:rPr lang="fr-FR" sz="900" dirty="0">
                <a:solidFill>
                  <a:schemeClr val="tx1"/>
                </a:solidFill>
                <a:cs typeface="Arial" charset="0"/>
              </a:rPr>
              <a:t> M, Rafiq N, </a:t>
            </a:r>
            <a:r>
              <a:rPr lang="fr-FR" sz="900" dirty="0" err="1">
                <a:solidFill>
                  <a:schemeClr val="tx1"/>
                </a:solidFill>
                <a:cs typeface="Arial" charset="0"/>
              </a:rPr>
              <a:t>Makhlouf</a:t>
            </a:r>
            <a:r>
              <a:rPr lang="fr-FR" sz="900" dirty="0">
                <a:solidFill>
                  <a:schemeClr val="tx1"/>
                </a:solidFill>
                <a:cs typeface="Arial" charset="0"/>
              </a:rPr>
              <a:t> H et al. </a:t>
            </a:r>
            <a:r>
              <a:rPr lang="fr-FR" sz="900" dirty="0" err="1">
                <a:solidFill>
                  <a:schemeClr val="tx1"/>
                </a:solidFill>
                <a:cs typeface="Arial" charset="0"/>
              </a:rPr>
              <a:t>Dig</a:t>
            </a:r>
            <a:r>
              <a:rPr lang="fr-FR" sz="900" dirty="0">
                <a:solidFill>
                  <a:schemeClr val="tx1"/>
                </a:solidFill>
                <a:cs typeface="Arial" charset="0"/>
              </a:rPr>
              <a:t> Dis </a:t>
            </a:r>
            <a:r>
              <a:rPr lang="fr-FR" sz="900" dirty="0" err="1">
                <a:solidFill>
                  <a:schemeClr val="tx1"/>
                </a:solidFill>
                <a:cs typeface="Arial" charset="0"/>
              </a:rPr>
              <a:t>Sci</a:t>
            </a:r>
            <a:r>
              <a:rPr lang="fr-FR" sz="900" dirty="0">
                <a:solidFill>
                  <a:schemeClr val="tx1"/>
                </a:solidFill>
                <a:cs typeface="Arial" charset="0"/>
              </a:rPr>
              <a:t> 2013</a:t>
            </a:r>
            <a:endParaRPr lang="en-US" sz="9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fr-FR" sz="900" dirty="0">
                <a:solidFill>
                  <a:schemeClr val="tx1"/>
                </a:solidFill>
                <a:latin typeface="+mj-lt"/>
                <a:cs typeface="Arial" charset="0"/>
              </a:rPr>
              <a:t>		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24431" y="2337564"/>
            <a:ext cx="216024" cy="3456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78234" y="203030"/>
            <a:ext cx="1242138" cy="1152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5" name="Rectangle 10"/>
          <p:cNvSpPr>
            <a:spLocks noGrp="1" noChangeArrowheads="1"/>
          </p:cNvSpPr>
          <p:nvPr>
            <p:ph type="title"/>
          </p:nvPr>
        </p:nvSpPr>
        <p:spPr>
          <a:xfrm>
            <a:off x="1670351" y="188640"/>
            <a:ext cx="5817975" cy="10287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3600" b="1" dirty="0">
                <a:solidFill>
                  <a:srgbClr val="002060"/>
                </a:solidFill>
              </a:rPr>
              <a:t>NASH </a:t>
            </a:r>
            <a:r>
              <a:rPr lang="fr-FR" sz="3600" b="1" dirty="0" err="1">
                <a:solidFill>
                  <a:srgbClr val="002060"/>
                </a:solidFill>
              </a:rPr>
              <a:t>increases</a:t>
            </a:r>
            <a:r>
              <a:rPr lang="fr-FR" sz="3600" b="1" dirty="0">
                <a:solidFill>
                  <a:srgbClr val="002060"/>
                </a:solidFill>
              </a:rPr>
              <a:t> </a:t>
            </a:r>
            <a:r>
              <a:rPr lang="fr-FR" sz="3600" b="1" dirty="0" err="1">
                <a:solidFill>
                  <a:srgbClr val="002060"/>
                </a:solidFill>
              </a:rPr>
              <a:t>liver</a:t>
            </a:r>
            <a:r>
              <a:rPr lang="fr-FR" sz="3600" b="1" dirty="0">
                <a:solidFill>
                  <a:srgbClr val="002060"/>
                </a:solidFill>
              </a:rPr>
              <a:t>-</a:t>
            </a:r>
            <a:r>
              <a:rPr lang="fr-FR" sz="3600" b="1" dirty="0" err="1">
                <a:solidFill>
                  <a:srgbClr val="002060"/>
                </a:solidFill>
              </a:rPr>
              <a:t>related</a:t>
            </a:r>
            <a:r>
              <a:rPr lang="fr-FR" sz="3600" b="1" dirty="0">
                <a:solidFill>
                  <a:srgbClr val="002060"/>
                </a:solidFill>
              </a:rPr>
              <a:t> </a:t>
            </a:r>
            <a:r>
              <a:rPr lang="fr-FR" sz="3600" b="1" dirty="0" err="1">
                <a:solidFill>
                  <a:srgbClr val="002060"/>
                </a:solidFill>
              </a:rPr>
              <a:t>mortality</a:t>
            </a:r>
            <a:endParaRPr lang="fr-FR" sz="3600" b="1" dirty="0">
              <a:solidFill>
                <a:srgbClr val="00206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85"/>
          <a:stretch/>
        </p:blipFill>
        <p:spPr>
          <a:xfrm>
            <a:off x="1565060" y="2539994"/>
            <a:ext cx="2808312" cy="2962836"/>
          </a:xfrm>
          <a:prstGeom prst="rect">
            <a:avLst/>
          </a:prstGeom>
        </p:spPr>
      </p:pic>
      <p:sp>
        <p:nvSpPr>
          <p:cNvPr id="19" name="ZoneTexte 1"/>
          <p:cNvSpPr txBox="1">
            <a:spLocks noChangeArrowheads="1"/>
          </p:cNvSpPr>
          <p:nvPr/>
        </p:nvSpPr>
        <p:spPr bwMode="auto">
          <a:xfrm>
            <a:off x="1493658" y="1366088"/>
            <a:ext cx="30243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400" dirty="0">
                <a:solidFill>
                  <a:schemeClr val="tx2"/>
                </a:solidFill>
                <a:latin typeface="+mj-lt"/>
                <a:cs typeface="Arial" charset="0"/>
              </a:rPr>
              <a:t>Cumulative LRM </a:t>
            </a:r>
            <a:r>
              <a:rPr lang="fr-FR" sz="1400" dirty="0" err="1">
                <a:solidFill>
                  <a:schemeClr val="tx2"/>
                </a:solidFill>
                <a:latin typeface="+mj-lt"/>
                <a:cs typeface="Arial" charset="0"/>
              </a:rPr>
              <a:t>according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Arial" charset="0"/>
              </a:rPr>
              <a:t> to</a:t>
            </a:r>
            <a:br>
              <a:rPr lang="fr-FR" sz="1400" dirty="0">
                <a:solidFill>
                  <a:schemeClr val="tx2"/>
                </a:solidFill>
                <a:latin typeface="+mj-lt"/>
                <a:cs typeface="Arial" charset="0"/>
              </a:rPr>
            </a:br>
            <a:r>
              <a:rPr lang="fr-FR" sz="1400" dirty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fr-FR" sz="1400" b="1" dirty="0">
                <a:solidFill>
                  <a:schemeClr val="tx2"/>
                </a:solidFill>
                <a:latin typeface="+mj-lt"/>
                <a:cs typeface="Arial" charset="0"/>
              </a:rPr>
              <a:t>PRESENCE OF NASH</a:t>
            </a:r>
            <a:r>
              <a:rPr lang="fr-FR" sz="1400" dirty="0">
                <a:solidFill>
                  <a:schemeClr val="tx2"/>
                </a:solidFill>
                <a:latin typeface="+mj-lt"/>
                <a:cs typeface="Arial" charset="0"/>
              </a:rPr>
              <a:t> on index liver </a:t>
            </a:r>
            <a:r>
              <a:rPr lang="fr-FR" sz="1400" dirty="0" err="1">
                <a:solidFill>
                  <a:schemeClr val="tx2"/>
                </a:solidFill>
                <a:latin typeface="+mj-lt"/>
                <a:cs typeface="Arial" charset="0"/>
              </a:rPr>
              <a:t>biopsy</a:t>
            </a:r>
            <a:endParaRPr lang="fr-FR" sz="14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582430" y="5590110"/>
            <a:ext cx="34971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cs typeface="Arial" charset="0"/>
              </a:rPr>
              <a:t>NASH patients have higher risk of liver </a:t>
            </a:r>
            <a:br>
              <a:rPr lang="en-US" sz="1500" dirty="0">
                <a:cs typeface="Arial" charset="0"/>
              </a:rPr>
            </a:br>
            <a:r>
              <a:rPr lang="en-US" sz="1500" dirty="0">
                <a:cs typeface="Arial" charset="0"/>
              </a:rPr>
              <a:t>mortality than non NASH	</a:t>
            </a:r>
            <a:endParaRPr lang="en-US" sz="1500" dirty="0"/>
          </a:p>
        </p:txBody>
      </p:sp>
      <p:sp>
        <p:nvSpPr>
          <p:cNvPr id="21" name="Rectangle 20"/>
          <p:cNvSpPr/>
          <p:nvPr/>
        </p:nvSpPr>
        <p:spPr>
          <a:xfrm>
            <a:off x="1727078" y="2478495"/>
            <a:ext cx="216024" cy="3456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2343204" y="2204920"/>
            <a:ext cx="1891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Liver </a:t>
            </a:r>
            <a:r>
              <a:rPr lang="fr-FR" sz="1400" b="1" dirty="0" err="1"/>
              <a:t>Related</a:t>
            </a:r>
            <a:r>
              <a:rPr lang="fr-FR" sz="1400" b="1" dirty="0"/>
              <a:t> </a:t>
            </a:r>
            <a:r>
              <a:rPr lang="fr-FR" sz="1400" b="1" dirty="0" err="1"/>
              <a:t>Mortality</a:t>
            </a:r>
            <a:endParaRPr lang="en-US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65171" y="6232433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Matteoni</a:t>
            </a:r>
            <a:r>
              <a:rPr lang="en-US" sz="1000" dirty="0"/>
              <a:t> CA, </a:t>
            </a:r>
            <a:r>
              <a:rPr lang="en-US" sz="1000" dirty="0" err="1"/>
              <a:t>Younossi</a:t>
            </a:r>
            <a:r>
              <a:rPr lang="en-US" sz="1000" dirty="0"/>
              <a:t> ZM, </a:t>
            </a:r>
            <a:r>
              <a:rPr lang="en-US" sz="1000" dirty="0" err="1"/>
              <a:t>Gramlich</a:t>
            </a:r>
            <a:r>
              <a:rPr lang="en-US" sz="1000" dirty="0"/>
              <a:t> T, Gastroenterology. 1999</a:t>
            </a:r>
            <a:br>
              <a:rPr lang="en-US" sz="1000" dirty="0"/>
            </a:br>
            <a:r>
              <a:rPr lang="fr-FR" sz="1000" dirty="0" err="1">
                <a:cs typeface="Arial" charset="0"/>
              </a:rPr>
              <a:t>Ekstedt</a:t>
            </a:r>
            <a:r>
              <a:rPr lang="fr-FR" sz="1000" dirty="0">
                <a:cs typeface="Arial" charset="0"/>
              </a:rPr>
              <a:t> M, </a:t>
            </a:r>
            <a:r>
              <a:rPr lang="fr-FR" sz="1000" dirty="0" err="1">
                <a:cs typeface="Arial" charset="0"/>
              </a:rPr>
              <a:t>Hagström</a:t>
            </a:r>
            <a:r>
              <a:rPr lang="fr-FR" sz="1000" dirty="0">
                <a:cs typeface="Arial" charset="0"/>
              </a:rPr>
              <a:t> H, </a:t>
            </a:r>
            <a:r>
              <a:rPr lang="fr-FR" sz="1000" dirty="0" err="1">
                <a:cs typeface="Arial" charset="0"/>
              </a:rPr>
              <a:t>Nasr</a:t>
            </a:r>
            <a:r>
              <a:rPr lang="fr-FR" sz="1000" dirty="0">
                <a:cs typeface="Arial" charset="0"/>
              </a:rPr>
              <a:t> P, et al. Hepatology 2014		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9984" y="1700809"/>
            <a:ext cx="3334401" cy="430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140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err="1" smtClean="0">
                <a:solidFill>
                  <a:srgbClr val="002060"/>
                </a:solidFill>
              </a:rPr>
              <a:t>Fibrosis</a:t>
            </a:r>
            <a:r>
              <a:rPr lang="fr-FR" sz="3600" b="1" dirty="0" smtClean="0">
                <a:solidFill>
                  <a:srgbClr val="002060"/>
                </a:solidFill>
              </a:rPr>
              <a:t> stage-</a:t>
            </a:r>
            <a:r>
              <a:rPr lang="fr-FR" sz="3600" b="1" dirty="0" err="1" smtClean="0">
                <a:solidFill>
                  <a:srgbClr val="002060"/>
                </a:solidFill>
              </a:rPr>
              <a:t>specific</a:t>
            </a:r>
            <a:r>
              <a:rPr lang="fr-FR" sz="3600" b="1" dirty="0" smtClean="0">
                <a:solidFill>
                  <a:srgbClr val="002060"/>
                </a:solidFill>
              </a:rPr>
              <a:t> </a:t>
            </a:r>
            <a:r>
              <a:rPr lang="fr-FR" sz="3600" b="1" dirty="0" err="1" smtClean="0">
                <a:solidFill>
                  <a:srgbClr val="002060"/>
                </a:solidFill>
              </a:rPr>
              <a:t>liver</a:t>
            </a:r>
            <a:r>
              <a:rPr lang="fr-FR" sz="3600" b="1" dirty="0" smtClean="0">
                <a:solidFill>
                  <a:srgbClr val="002060"/>
                </a:solidFill>
              </a:rPr>
              <a:t>-</a:t>
            </a:r>
            <a:r>
              <a:rPr lang="fr-FR" sz="3600" b="1" dirty="0" err="1" smtClean="0">
                <a:solidFill>
                  <a:srgbClr val="002060"/>
                </a:solidFill>
              </a:rPr>
              <a:t>related</a:t>
            </a:r>
            <a:r>
              <a:rPr lang="fr-FR" sz="3600" b="1" dirty="0" smtClean="0">
                <a:solidFill>
                  <a:srgbClr val="002060"/>
                </a:solidFill>
              </a:rPr>
              <a:t> </a:t>
            </a:r>
            <a:r>
              <a:rPr lang="fr-FR" sz="3600" b="1" dirty="0" err="1" smtClean="0">
                <a:solidFill>
                  <a:srgbClr val="002060"/>
                </a:solidFill>
              </a:rPr>
              <a:t>mortality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80" y="6453336"/>
            <a:ext cx="2184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i="1" dirty="0" err="1" smtClean="0">
                <a:solidFill>
                  <a:prstClr val="black"/>
                </a:solidFill>
              </a:rPr>
              <a:t>Dulai</a:t>
            </a:r>
            <a:r>
              <a:rPr lang="fr-FR" sz="1600" b="1" i="1" dirty="0" smtClean="0">
                <a:solidFill>
                  <a:prstClr val="black"/>
                </a:solidFill>
              </a:rPr>
              <a:t>, Hepatology 2017</a:t>
            </a:r>
            <a:endParaRPr lang="fr-FR" sz="1600" b="1" i="1" dirty="0">
              <a:solidFill>
                <a:prstClr val="black"/>
              </a:solidFill>
            </a:endParaRPr>
          </a:p>
        </p:txBody>
      </p:sp>
      <p:grpSp>
        <p:nvGrpSpPr>
          <p:cNvPr id="3" name="Groupe 6"/>
          <p:cNvGrpSpPr/>
          <p:nvPr/>
        </p:nvGrpSpPr>
        <p:grpSpPr>
          <a:xfrm>
            <a:off x="1" y="4365238"/>
            <a:ext cx="5076056" cy="1579823"/>
            <a:chOff x="899592" y="1016732"/>
            <a:chExt cx="5979866" cy="20478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016732"/>
              <a:ext cx="1368152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016732"/>
              <a:ext cx="4611714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857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029" y="1628800"/>
            <a:ext cx="395377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78" y="1988842"/>
            <a:ext cx="5134995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solidFill>
                  <a:prstClr val="black"/>
                </a:solidFill>
              </a:rPr>
              <a:t>5 </a:t>
            </a:r>
            <a:r>
              <a:rPr lang="fr-FR" sz="2000" i="1" dirty="0" err="1" smtClean="0">
                <a:solidFill>
                  <a:prstClr val="black"/>
                </a:solidFill>
              </a:rPr>
              <a:t>studies</a:t>
            </a:r>
            <a:r>
              <a:rPr lang="fr-FR" sz="2000" i="1" dirty="0" smtClean="0">
                <a:solidFill>
                  <a:prstClr val="black"/>
                </a:solidFill>
              </a:rPr>
              <a:t> </a:t>
            </a:r>
            <a:r>
              <a:rPr lang="fr-FR" sz="2000" i="1" dirty="0" err="1" smtClean="0">
                <a:solidFill>
                  <a:prstClr val="black"/>
                </a:solidFill>
              </a:rPr>
              <a:t>with</a:t>
            </a:r>
            <a:r>
              <a:rPr lang="fr-FR" sz="2000" i="1" dirty="0" smtClean="0">
                <a:solidFill>
                  <a:prstClr val="black"/>
                </a:solidFill>
              </a:rPr>
              <a:t> </a:t>
            </a:r>
            <a:r>
              <a:rPr lang="fr-FR" sz="2000" i="1" dirty="0" err="1" smtClean="0">
                <a:solidFill>
                  <a:prstClr val="black"/>
                </a:solidFill>
              </a:rPr>
              <a:t>histologically</a:t>
            </a:r>
            <a:r>
              <a:rPr lang="fr-FR" sz="2000" i="1" dirty="0" smtClean="0">
                <a:solidFill>
                  <a:prstClr val="black"/>
                </a:solidFill>
              </a:rPr>
              <a:t> </a:t>
            </a:r>
            <a:r>
              <a:rPr lang="fr-FR" sz="2000" i="1" dirty="0" err="1" smtClean="0">
                <a:solidFill>
                  <a:prstClr val="black"/>
                </a:solidFill>
              </a:rPr>
              <a:t>documented</a:t>
            </a:r>
            <a:r>
              <a:rPr lang="fr-FR" sz="2000" i="1" dirty="0" smtClean="0">
                <a:solidFill>
                  <a:prstClr val="black"/>
                </a:solidFill>
              </a:rPr>
              <a:t> NAFLD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solidFill>
                  <a:prstClr val="black"/>
                </a:solidFill>
              </a:rPr>
              <a:t>1495 pts ; 17,452 </a:t>
            </a:r>
            <a:r>
              <a:rPr lang="fr-FR" sz="2000" i="1" dirty="0" err="1" smtClean="0">
                <a:solidFill>
                  <a:prstClr val="black"/>
                </a:solidFill>
              </a:rPr>
              <a:t>yrs</a:t>
            </a:r>
            <a:r>
              <a:rPr lang="fr-FR" sz="2000" i="1" dirty="0" smtClean="0">
                <a:solidFill>
                  <a:prstClr val="black"/>
                </a:solidFill>
              </a:rPr>
              <a:t>. of f/up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solidFill>
                  <a:prstClr val="black"/>
                </a:solidFill>
              </a:rPr>
              <a:t>Stages 0/1/2/3/4: 38%/29/14/12/7.4%</a:t>
            </a:r>
            <a:endParaRPr lang="fr-FR" sz="2000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solidFill>
                  <a:srgbClr val="002060"/>
                </a:solidFill>
              </a:rPr>
              <a:t>Causes of </a:t>
            </a:r>
            <a:r>
              <a:rPr lang="fr-FR" sz="3600" b="1" dirty="0" err="1" smtClean="0">
                <a:solidFill>
                  <a:srgbClr val="002060"/>
                </a:solidFill>
              </a:rPr>
              <a:t>Cirrhosis</a:t>
            </a:r>
            <a:r>
              <a:rPr lang="fr-FR" sz="3600" b="1" dirty="0" smtClean="0">
                <a:solidFill>
                  <a:srgbClr val="002060"/>
                </a:solidFill>
              </a:rPr>
              <a:t> (US) </a:t>
            </a:r>
            <a:endParaRPr lang="fr-FR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-468560" y="2132858"/>
          <a:ext cx="59046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392730" y="3356992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NAFLD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21957" y="371703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ALD</a:t>
            </a:r>
            <a:endParaRPr lang="fr-FR" sz="1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602722" y="4026550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HCV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602723" y="4725144"/>
            <a:ext cx="54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HBV</a:t>
            </a:r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393049" y="4365104"/>
            <a:ext cx="75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b="1" dirty="0" smtClean="0"/>
              <a:t>Crypto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66468" y="5085184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Other</a:t>
            </a:r>
            <a:endParaRPr lang="fr-FR" sz="1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131841" y="3789042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29%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560" y="342900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10%</a:t>
            </a:r>
            <a:endParaRPr lang="fr-FR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23528" y="1556792"/>
            <a:ext cx="6943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 smtClean="0"/>
              <a:t>Multiethnic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Cohort</a:t>
            </a:r>
            <a:r>
              <a:rPr lang="fr-FR" sz="2000" b="1" i="1" dirty="0" smtClean="0"/>
              <a:t>, Medical Claims, Medicare claims 1999-2012</a:t>
            </a:r>
            <a:endParaRPr lang="fr-FR" sz="2000" b="1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444209" y="6330806"/>
            <a:ext cx="2532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 smtClean="0"/>
              <a:t>Setiawan</a:t>
            </a:r>
            <a:r>
              <a:rPr lang="fr-FR" sz="1600" b="1" i="1" dirty="0" smtClean="0"/>
              <a:t>, Hepatology 2016</a:t>
            </a:r>
            <a:endParaRPr lang="fr-FR" sz="1600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555776" y="2996954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NAFLD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005547" y="1732743"/>
            <a:ext cx="2938427" cy="1192204"/>
          </a:xfrm>
          <a:prstGeom prst="rect">
            <a:avLst/>
          </a:prstGeom>
          <a:solidFill>
            <a:schemeClr val="accent2">
              <a:lumMod val="20000"/>
              <a:lumOff val="80000"/>
              <a:alpha val="63922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375719" y="1729351"/>
            <a:ext cx="2808312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4528119" y="4149080"/>
            <a:ext cx="2808312" cy="108012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4499992" y="2924944"/>
            <a:ext cx="2808312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12881" y="2924944"/>
            <a:ext cx="2938427" cy="2379303"/>
          </a:xfrm>
          <a:prstGeom prst="rect">
            <a:avLst/>
          </a:prstGeom>
          <a:solidFill>
            <a:schemeClr val="accent1">
              <a:lumMod val="20000"/>
              <a:lumOff val="80000"/>
              <a:alpha val="67059"/>
            </a:schemeClr>
          </a:solidFill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887942" y="1875795"/>
            <a:ext cx="1944216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986673" y="3130497"/>
            <a:ext cx="1296144" cy="57606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76866" y="4365104"/>
            <a:ext cx="1296144" cy="576064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3" name="Groupe 34"/>
          <p:cNvGrpSpPr/>
          <p:nvPr/>
        </p:nvGrpSpPr>
        <p:grpSpPr>
          <a:xfrm>
            <a:off x="1043608" y="4896541"/>
            <a:ext cx="1731146" cy="1772819"/>
            <a:chOff x="2309390" y="5946383"/>
            <a:chExt cx="862435" cy="968188"/>
          </a:xfrm>
          <a:solidFill>
            <a:srgbClr val="C00000"/>
          </a:solidFill>
        </p:grpSpPr>
        <p:sp>
          <p:nvSpPr>
            <p:cNvPr id="9" name="Explosion 2 8"/>
            <p:cNvSpPr/>
            <p:nvPr/>
          </p:nvSpPr>
          <p:spPr>
            <a:xfrm>
              <a:off x="2309390" y="5946383"/>
              <a:ext cx="862435" cy="968188"/>
            </a:xfrm>
            <a:prstGeom prst="irregularSeal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409971" y="6379600"/>
              <a:ext cx="598308" cy="2353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Cirrhosis</a:t>
              </a:r>
              <a:endParaRPr lang="fr-FR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7535765" y="3330668"/>
            <a:ext cx="1425431" cy="707876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fr-FR" sz="2000" b="1" dirty="0" err="1">
                <a:solidFill>
                  <a:prstClr val="black"/>
                </a:solidFill>
              </a:rPr>
              <a:t>Significant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</a:p>
          <a:p>
            <a:r>
              <a:rPr lang="fr-FR" sz="2000" b="1" dirty="0" err="1">
                <a:solidFill>
                  <a:prstClr val="black"/>
                </a:solidFill>
              </a:rPr>
              <a:t>fibrosis</a:t>
            </a:r>
            <a:r>
              <a:rPr lang="fr-FR" sz="2000" b="1" dirty="0">
                <a:solidFill>
                  <a:prstClr val="black"/>
                </a:solidFill>
              </a:rPr>
              <a:t> (F2)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535765" y="4119755"/>
            <a:ext cx="1425431" cy="707876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</a:rPr>
              <a:t>Advanced </a:t>
            </a:r>
          </a:p>
          <a:p>
            <a:r>
              <a:rPr lang="fr-FR" sz="2000" b="1" dirty="0" err="1">
                <a:solidFill>
                  <a:prstClr val="black"/>
                </a:solidFill>
              </a:rPr>
              <a:t>fibrosis</a:t>
            </a:r>
            <a:r>
              <a:rPr lang="fr-FR" sz="2000" b="1" dirty="0">
                <a:solidFill>
                  <a:prstClr val="black"/>
                </a:solidFill>
              </a:rPr>
              <a:t> (F3)</a:t>
            </a:r>
          </a:p>
        </p:txBody>
      </p:sp>
      <p:cxnSp>
        <p:nvCxnSpPr>
          <p:cNvPr id="25" name="Connecteur droit avec flèche 24"/>
          <p:cNvCxnSpPr>
            <a:endCxn id="6" idx="0"/>
          </p:cNvCxnSpPr>
          <p:nvPr/>
        </p:nvCxnSpPr>
        <p:spPr>
          <a:xfrm>
            <a:off x="6634745" y="2363297"/>
            <a:ext cx="0" cy="767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6" idx="4"/>
            <a:endCxn id="7" idx="0"/>
          </p:cNvCxnSpPr>
          <p:nvPr/>
        </p:nvCxnSpPr>
        <p:spPr>
          <a:xfrm flipH="1">
            <a:off x="6624939" y="3706599"/>
            <a:ext cx="9807" cy="6585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7" idx="4"/>
          </p:cNvCxnSpPr>
          <p:nvPr/>
        </p:nvCxnSpPr>
        <p:spPr>
          <a:xfrm rot="5400000">
            <a:off x="4400661" y="3600340"/>
            <a:ext cx="883451" cy="3565106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2" idx="3"/>
            <a:endCxn id="4" idx="2"/>
          </p:cNvCxnSpPr>
          <p:nvPr/>
        </p:nvCxnSpPr>
        <p:spPr>
          <a:xfrm flipV="1">
            <a:off x="2832157" y="2269429"/>
            <a:ext cx="1543562" cy="242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re 3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56984" cy="1143000"/>
          </a:xfrm>
        </p:spPr>
        <p:txBody>
          <a:bodyPr>
            <a:noAutofit/>
          </a:bodyPr>
          <a:lstStyle/>
          <a:p>
            <a:r>
              <a:rPr lang="fr-FR" sz="3200" b="1" dirty="0" err="1" smtClean="0">
                <a:solidFill>
                  <a:srgbClr val="002060"/>
                </a:solidFill>
              </a:rPr>
              <a:t>Current</a:t>
            </a:r>
            <a:r>
              <a:rPr lang="fr-FR" sz="3200" b="1" dirty="0" smtClean="0">
                <a:solidFill>
                  <a:srgbClr val="002060"/>
                </a:solidFill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</a:rPr>
              <a:t>view</a:t>
            </a:r>
            <a:r>
              <a:rPr lang="fr-FR" sz="3200" b="1" dirty="0" smtClean="0">
                <a:solidFill>
                  <a:srgbClr val="002060"/>
                </a:solidFill>
              </a:rPr>
              <a:t> of candidates for </a:t>
            </a:r>
            <a:r>
              <a:rPr lang="fr-FR" sz="3200" b="1" dirty="0" err="1" smtClean="0">
                <a:solidFill>
                  <a:srgbClr val="002060"/>
                </a:solidFill>
              </a:rPr>
              <a:t>pharmacotherapy</a:t>
            </a:r>
            <a:r>
              <a:rPr lang="fr-FR" sz="3200" b="1" dirty="0" smtClean="0">
                <a:solidFill>
                  <a:srgbClr val="002060"/>
                </a:solidFill>
              </a:rPr>
              <a:t> – 1: non </a:t>
            </a:r>
            <a:r>
              <a:rPr lang="fr-FR" sz="3200" b="1" dirty="0" err="1" smtClean="0">
                <a:solidFill>
                  <a:srgbClr val="002060"/>
                </a:solidFill>
              </a:rPr>
              <a:t>cirrhotic</a:t>
            </a:r>
            <a:r>
              <a:rPr lang="fr-FR" sz="3200" b="1" dirty="0" smtClean="0">
                <a:solidFill>
                  <a:srgbClr val="002060"/>
                </a:solidFill>
              </a:rPr>
              <a:t> NASH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986675" y="1969915"/>
            <a:ext cx="1152128" cy="648072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941046" y="2063996"/>
            <a:ext cx="734472" cy="400099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</a:rPr>
              <a:t>NAFL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427984" y="2051566"/>
            <a:ext cx="1428750" cy="3693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NASH</a:t>
            </a: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427984" y="3284984"/>
            <a:ext cx="1428750" cy="3693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NASH</a:t>
            </a: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427984" y="4499838"/>
            <a:ext cx="1428750" cy="3693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NASH</a:t>
            </a: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535738" y="1700846"/>
            <a:ext cx="1428750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No/</a:t>
            </a:r>
            <a:r>
              <a:rPr lang="fr-FR" b="1" dirty="0" err="1" smtClean="0">
                <a:solidFill>
                  <a:prstClr val="black"/>
                </a:solidFill>
              </a:rPr>
              <a:t>mild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fibrosis</a:t>
            </a:r>
            <a:r>
              <a:rPr lang="fr-FR" b="1" dirty="0" smtClean="0">
                <a:solidFill>
                  <a:prstClr val="black"/>
                </a:solidFill>
              </a:rPr>
              <a:t> F0,F1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76272" y="2348918"/>
            <a:ext cx="1196137" cy="58476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fr-FR" sz="1600" b="1" i="1" dirty="0">
                <a:solidFill>
                  <a:prstClr val="black"/>
                </a:solidFill>
              </a:rPr>
              <a:t>High </a:t>
            </a:r>
            <a:r>
              <a:rPr lang="fr-FR" sz="1600" b="1" i="1" dirty="0" err="1">
                <a:solidFill>
                  <a:prstClr val="black"/>
                </a:solidFill>
              </a:rPr>
              <a:t>risk</a:t>
            </a:r>
            <a:r>
              <a:rPr lang="fr-FR" sz="1600" b="1" i="1" dirty="0">
                <a:solidFill>
                  <a:prstClr val="black"/>
                </a:solidFill>
              </a:rPr>
              <a:t> of </a:t>
            </a:r>
          </a:p>
          <a:p>
            <a:r>
              <a:rPr lang="fr-FR" sz="1600" b="1" i="1" dirty="0">
                <a:solidFill>
                  <a:prstClr val="black"/>
                </a:solidFill>
              </a:rPr>
              <a:t>Progression</a:t>
            </a:r>
          </a:p>
        </p:txBody>
      </p:sp>
      <p:sp>
        <p:nvSpPr>
          <p:cNvPr id="51" name="Interdiction 50"/>
          <p:cNvSpPr/>
          <p:nvPr/>
        </p:nvSpPr>
        <p:spPr>
          <a:xfrm>
            <a:off x="2555776" y="5589240"/>
            <a:ext cx="432048" cy="432048"/>
          </a:xfrm>
          <a:prstGeom prst="noSmoking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8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16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10">
            <a:extLst>
              <a:ext uri="{FF2B5EF4-FFF2-40B4-BE49-F238E27FC236}">
                <a16:creationId xmlns:a16="http://schemas.microsoft.com/office/drawing/2014/main" xmlns="" id="{FF1809B1-7F94-4021-8AB5-43B0FEB5986F}"/>
              </a:ext>
            </a:extLst>
          </p:cNvPr>
          <p:cNvSpPr txBox="1"/>
          <p:nvPr/>
        </p:nvSpPr>
        <p:spPr>
          <a:xfrm>
            <a:off x="8000940" y="1949376"/>
            <a:ext cx="891540" cy="640080"/>
          </a:xfrm>
          <a:prstGeom prst="rect">
            <a:avLst/>
          </a:prstGeom>
          <a:gradFill flip="none" rotWithShape="1">
            <a:gsLst>
              <a:gs pos="0">
                <a:srgbClr val="B40723">
                  <a:shade val="30000"/>
                  <a:satMod val="115000"/>
                </a:srgbClr>
              </a:gs>
              <a:gs pos="50000">
                <a:srgbClr val="B40723">
                  <a:shade val="67500"/>
                  <a:satMod val="115000"/>
                </a:srgbClr>
              </a:gs>
              <a:gs pos="100000">
                <a:srgbClr val="B4072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ESLD</a:t>
            </a:r>
          </a:p>
        </p:txBody>
      </p:sp>
      <p:sp>
        <p:nvSpPr>
          <p:cNvPr id="36" name="Flèche droite 22">
            <a:extLst>
              <a:ext uri="{FF2B5EF4-FFF2-40B4-BE49-F238E27FC236}">
                <a16:creationId xmlns:a16="http://schemas.microsoft.com/office/drawing/2014/main" xmlns="" id="{FBE3AA50-258A-4E6A-8505-2FEA93499C4F}"/>
              </a:ext>
            </a:extLst>
          </p:cNvPr>
          <p:cNvSpPr/>
          <p:nvPr/>
        </p:nvSpPr>
        <p:spPr>
          <a:xfrm>
            <a:off x="7565882" y="2029232"/>
            <a:ext cx="318486" cy="484431"/>
          </a:xfrm>
          <a:prstGeom prst="rightArrow">
            <a:avLst/>
          </a:prstGeom>
          <a:gradFill flip="none" rotWithShape="1">
            <a:gsLst>
              <a:gs pos="1000">
                <a:srgbClr val="B40723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Flèche droite 22">
            <a:extLst>
              <a:ext uri="{FF2B5EF4-FFF2-40B4-BE49-F238E27FC236}">
                <a16:creationId xmlns:a16="http://schemas.microsoft.com/office/drawing/2014/main" xmlns="" id="{7CA88D77-FA5C-43BC-BC2E-F8C710E0EAD5}"/>
              </a:ext>
            </a:extLst>
          </p:cNvPr>
          <p:cNvSpPr/>
          <p:nvPr/>
        </p:nvSpPr>
        <p:spPr>
          <a:xfrm>
            <a:off x="3952068" y="2029232"/>
            <a:ext cx="1833208" cy="484431"/>
          </a:xfrm>
          <a:prstGeom prst="rightArrow">
            <a:avLst/>
          </a:prstGeom>
          <a:gradFill flip="none" rotWithShape="1">
            <a:gsLst>
              <a:gs pos="1000">
                <a:srgbClr val="3B68B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Star: 12 Points 38">
            <a:extLst>
              <a:ext uri="{FF2B5EF4-FFF2-40B4-BE49-F238E27FC236}">
                <a16:creationId xmlns:a16="http://schemas.microsoft.com/office/drawing/2014/main" xmlns="" id="{D33B9763-130F-4BEC-94FD-813519A849D5}"/>
              </a:ext>
            </a:extLst>
          </p:cNvPr>
          <p:cNvSpPr/>
          <p:nvPr/>
        </p:nvSpPr>
        <p:spPr>
          <a:xfrm>
            <a:off x="3141454" y="1564661"/>
            <a:ext cx="1214555" cy="1362867"/>
          </a:xfrm>
          <a:prstGeom prst="star12">
            <a:avLst/>
          </a:prstGeom>
          <a:solidFill>
            <a:srgbClr val="F7941D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24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" name="ZoneTexte 8">
            <a:extLst>
              <a:ext uri="{FF2B5EF4-FFF2-40B4-BE49-F238E27FC236}">
                <a16:creationId xmlns:a16="http://schemas.microsoft.com/office/drawing/2014/main" xmlns="" id="{A077DA50-1CFA-4EEE-A424-9783D21D627C}"/>
              </a:ext>
            </a:extLst>
          </p:cNvPr>
          <p:cNvSpPr txBox="1"/>
          <p:nvPr/>
        </p:nvSpPr>
        <p:spPr>
          <a:xfrm>
            <a:off x="3255671" y="201530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NASH</a:t>
            </a:r>
          </a:p>
        </p:txBody>
      </p:sp>
      <p:sp>
        <p:nvSpPr>
          <p:cNvPr id="41" name="ZoneTexte 23">
            <a:extLst>
              <a:ext uri="{FF2B5EF4-FFF2-40B4-BE49-F238E27FC236}">
                <a16:creationId xmlns:a16="http://schemas.microsoft.com/office/drawing/2014/main" xmlns="" id="{90007C23-24F0-4D99-B267-EDCA87FA7FC0}"/>
              </a:ext>
            </a:extLst>
          </p:cNvPr>
          <p:cNvSpPr txBox="1"/>
          <p:nvPr/>
        </p:nvSpPr>
        <p:spPr>
          <a:xfrm>
            <a:off x="4139953" y="1412814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prstClr val="black"/>
                </a:solidFill>
              </a:rPr>
              <a:t>Fibrogenesis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42" name="ZoneTexte 36">
            <a:extLst>
              <a:ext uri="{FF2B5EF4-FFF2-40B4-BE49-F238E27FC236}">
                <a16:creationId xmlns:a16="http://schemas.microsoft.com/office/drawing/2014/main" xmlns="" id="{3423CBA3-F50C-4F3D-A1A9-1A89707BE62F}"/>
              </a:ext>
            </a:extLst>
          </p:cNvPr>
          <p:cNvSpPr txBox="1"/>
          <p:nvPr/>
        </p:nvSpPr>
        <p:spPr>
          <a:xfrm>
            <a:off x="107506" y="1579244"/>
            <a:ext cx="2691173" cy="411480"/>
          </a:xfrm>
          <a:prstGeom prst="rect">
            <a:avLst/>
          </a:prstGeom>
          <a:gradFill flip="none" rotWithShape="1">
            <a:gsLst>
              <a:gs pos="0">
                <a:srgbClr val="3B68B1">
                  <a:shade val="30000"/>
                  <a:satMod val="115000"/>
                </a:srgbClr>
              </a:gs>
              <a:gs pos="50000">
                <a:srgbClr val="3B68B1">
                  <a:shade val="67500"/>
                  <a:satMod val="115000"/>
                </a:srgbClr>
              </a:gs>
              <a:gs pos="100000">
                <a:srgbClr val="3B68B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91440" bIns="91440" anchor="ctr">
            <a:no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IR/</a:t>
            </a:r>
            <a:r>
              <a:rPr lang="fr-FR" sz="19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Lipotoxicity</a:t>
            </a:r>
            <a:endParaRPr lang="fr-FR" sz="19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36">
            <a:extLst>
              <a:ext uri="{FF2B5EF4-FFF2-40B4-BE49-F238E27FC236}">
                <a16:creationId xmlns:a16="http://schemas.microsoft.com/office/drawing/2014/main" xmlns="" id="{5845E775-0474-44CC-8FAB-F69A16CA7073}"/>
              </a:ext>
            </a:extLst>
          </p:cNvPr>
          <p:cNvSpPr txBox="1"/>
          <p:nvPr/>
        </p:nvSpPr>
        <p:spPr>
          <a:xfrm>
            <a:off x="107506" y="2063676"/>
            <a:ext cx="2691173" cy="411480"/>
          </a:xfrm>
          <a:prstGeom prst="rect">
            <a:avLst/>
          </a:prstGeom>
          <a:gradFill flip="none" rotWithShape="1">
            <a:gsLst>
              <a:gs pos="0">
                <a:srgbClr val="3B68B1">
                  <a:shade val="30000"/>
                  <a:satMod val="115000"/>
                </a:srgbClr>
              </a:gs>
              <a:gs pos="50000">
                <a:srgbClr val="3B68B1">
                  <a:shade val="67500"/>
                  <a:satMod val="115000"/>
                </a:srgbClr>
              </a:gs>
              <a:gs pos="100000">
                <a:srgbClr val="3B68B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91440" bIns="91440" anchor="ctr">
            <a:no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fr-FR" sz="19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Dysfunction</a:t>
            </a:r>
            <a:endParaRPr lang="fr-FR" sz="19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ZoneTexte 36">
            <a:extLst>
              <a:ext uri="{FF2B5EF4-FFF2-40B4-BE49-F238E27FC236}">
                <a16:creationId xmlns:a16="http://schemas.microsoft.com/office/drawing/2014/main" xmlns="" id="{05EB183F-2940-4DCC-8F88-38CFBAC348EA}"/>
              </a:ext>
            </a:extLst>
          </p:cNvPr>
          <p:cNvSpPr txBox="1"/>
          <p:nvPr/>
        </p:nvSpPr>
        <p:spPr>
          <a:xfrm>
            <a:off x="107506" y="2548107"/>
            <a:ext cx="2691173" cy="411480"/>
          </a:xfrm>
          <a:prstGeom prst="rect">
            <a:avLst/>
          </a:prstGeom>
          <a:gradFill flip="none" rotWithShape="1">
            <a:gsLst>
              <a:gs pos="0">
                <a:srgbClr val="3B68B1">
                  <a:shade val="30000"/>
                  <a:satMod val="115000"/>
                </a:srgbClr>
              </a:gs>
              <a:gs pos="50000">
                <a:srgbClr val="3B68B1">
                  <a:shade val="67500"/>
                  <a:satMod val="115000"/>
                </a:srgbClr>
              </a:gs>
              <a:gs pos="100000">
                <a:srgbClr val="3B68B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91440" bIns="91440" anchor="ctr">
            <a:no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9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</a:t>
            </a:r>
            <a:r>
              <a:rPr lang="fr-FR" sz="1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Inflammation</a:t>
            </a:r>
          </a:p>
        </p:txBody>
      </p:sp>
      <p:sp>
        <p:nvSpPr>
          <p:cNvPr id="45" name="ZoneTexte 10">
            <a:extLst>
              <a:ext uri="{FF2B5EF4-FFF2-40B4-BE49-F238E27FC236}">
                <a16:creationId xmlns:a16="http://schemas.microsoft.com/office/drawing/2014/main" xmlns="" id="{9FB8FFAD-90FB-4259-B63E-6223CFBEE0F2}"/>
              </a:ext>
            </a:extLst>
          </p:cNvPr>
          <p:cNvSpPr txBox="1"/>
          <p:nvPr/>
        </p:nvSpPr>
        <p:spPr>
          <a:xfrm>
            <a:off x="5785283" y="1949376"/>
            <a:ext cx="1739051" cy="640080"/>
          </a:xfrm>
          <a:prstGeom prst="rect">
            <a:avLst/>
          </a:prstGeom>
          <a:gradFill flip="none" rotWithShape="1">
            <a:gsLst>
              <a:gs pos="0">
                <a:srgbClr val="B40723">
                  <a:shade val="30000"/>
                  <a:satMod val="115000"/>
                </a:srgbClr>
              </a:gs>
              <a:gs pos="50000">
                <a:srgbClr val="B40723">
                  <a:shade val="67500"/>
                  <a:satMod val="115000"/>
                </a:srgbClr>
              </a:gs>
              <a:gs pos="100000">
                <a:srgbClr val="B4072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dirty="0">
                <a:solidFill>
                  <a:prstClr val="white"/>
                </a:solidFill>
              </a:rPr>
              <a:t>CIRRHOSIS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xmlns="" id="{7E99EF60-C5FA-4A8A-B965-40D97FA3F56D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2798682" y="2428975"/>
            <a:ext cx="456957" cy="324872"/>
          </a:xfrm>
          <a:prstGeom prst="bentConnector3">
            <a:avLst>
              <a:gd name="adj1" fmla="val 50000"/>
            </a:avLst>
          </a:prstGeom>
          <a:ln w="57150">
            <a:solidFill>
              <a:srgbClr val="3B68B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xmlns="" id="{6A24EBD8-0036-46E6-8F0C-49CB6E0E5A1C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2798682" y="1784985"/>
            <a:ext cx="456957" cy="316331"/>
          </a:xfrm>
          <a:prstGeom prst="bentConnector3">
            <a:avLst>
              <a:gd name="adj1" fmla="val 50000"/>
            </a:avLst>
          </a:prstGeom>
          <a:ln w="57150">
            <a:solidFill>
              <a:srgbClr val="3B68B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xmlns="" id="{1E97CB41-01FC-4EA3-99A1-09DD2D0BA3AF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798677" y="2259933"/>
            <a:ext cx="442772" cy="9483"/>
          </a:xfrm>
          <a:prstGeom prst="bentConnector3">
            <a:avLst>
              <a:gd name="adj1" fmla="val 50000"/>
            </a:avLst>
          </a:prstGeom>
          <a:ln w="57150">
            <a:solidFill>
              <a:srgbClr val="3B68B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èche vers le bas 24"/>
          <p:cNvSpPr/>
          <p:nvPr/>
        </p:nvSpPr>
        <p:spPr>
          <a:xfrm flipV="1">
            <a:off x="7869873" y="2633213"/>
            <a:ext cx="432048" cy="1202875"/>
          </a:xfrm>
          <a:prstGeom prst="downArrow">
            <a:avLst/>
          </a:prstGeom>
          <a:gradFill>
            <a:gsLst>
              <a:gs pos="50000">
                <a:srgbClr val="682E82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lèche vers le bas 25"/>
          <p:cNvSpPr/>
          <p:nvPr/>
        </p:nvSpPr>
        <p:spPr>
          <a:xfrm flipV="1">
            <a:off x="6181972" y="2633254"/>
            <a:ext cx="432048" cy="982423"/>
          </a:xfrm>
          <a:prstGeom prst="downArrow">
            <a:avLst/>
          </a:prstGeom>
          <a:gradFill>
            <a:gsLst>
              <a:gs pos="50000">
                <a:srgbClr val="682E82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 flipV="1">
            <a:off x="3417696" y="2633211"/>
            <a:ext cx="432048" cy="720080"/>
          </a:xfrm>
          <a:prstGeom prst="downArrow">
            <a:avLst/>
          </a:prstGeom>
          <a:gradFill>
            <a:gsLst>
              <a:gs pos="50000">
                <a:srgbClr val="682E82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396493" y="5760268"/>
            <a:ext cx="2434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Conditional Approval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010645" y="5760268"/>
            <a:ext cx="2240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Definitive Approval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673662" y="4581128"/>
            <a:ext cx="2042354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1" dirty="0">
                <a:solidFill>
                  <a:srgbClr val="B40723"/>
                </a:solidFill>
              </a:rPr>
              <a:t>Resolution of NASH</a:t>
            </a:r>
          </a:p>
          <a:p>
            <a:pPr algn="ctr">
              <a:lnSpc>
                <a:spcPct val="90000"/>
              </a:lnSpc>
            </a:pPr>
            <a:r>
              <a:rPr lang="en-US" b="1" i="1" u="sng" dirty="0" smtClean="0">
                <a:solidFill>
                  <a:srgbClr val="B40723"/>
                </a:solidFill>
              </a:rPr>
              <a:t>&gt;</a:t>
            </a:r>
            <a:r>
              <a:rPr lang="en-US" b="1" i="1" dirty="0" smtClean="0">
                <a:solidFill>
                  <a:srgbClr val="B40723"/>
                </a:solidFill>
              </a:rPr>
              <a:t>1 stage reduction </a:t>
            </a:r>
          </a:p>
          <a:p>
            <a:pPr algn="ctr">
              <a:lnSpc>
                <a:spcPct val="90000"/>
              </a:lnSpc>
            </a:pPr>
            <a:r>
              <a:rPr lang="en-US" b="1" i="1" dirty="0" smtClean="0">
                <a:solidFill>
                  <a:srgbClr val="B40723"/>
                </a:solidFill>
              </a:rPr>
              <a:t>in fibrosis</a:t>
            </a:r>
            <a:endParaRPr lang="en-US" b="1" i="1" dirty="0">
              <a:solidFill>
                <a:srgbClr val="B40723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742208" y="4710569"/>
            <a:ext cx="131157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1">
                <a:solidFill>
                  <a:srgbClr val="B40723"/>
                </a:solidFill>
              </a:rPr>
              <a:t>Progression</a:t>
            </a:r>
          </a:p>
          <a:p>
            <a:pPr algn="ctr">
              <a:lnSpc>
                <a:spcPct val="90000"/>
              </a:lnSpc>
            </a:pPr>
            <a:r>
              <a:rPr lang="en-US" b="1" i="1">
                <a:solidFill>
                  <a:srgbClr val="B40723"/>
                </a:solidFill>
              </a:rPr>
              <a:t>to cirrhosis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333496" y="4585875"/>
            <a:ext cx="150483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1" dirty="0">
                <a:solidFill>
                  <a:srgbClr val="B40723"/>
                </a:solidFill>
              </a:rPr>
              <a:t>Death &amp;</a:t>
            </a:r>
          </a:p>
          <a:p>
            <a:pPr algn="ctr">
              <a:lnSpc>
                <a:spcPct val="90000"/>
              </a:lnSpc>
            </a:pPr>
            <a:r>
              <a:rPr lang="en-US" b="1" i="1" dirty="0">
                <a:solidFill>
                  <a:srgbClr val="B40723"/>
                </a:solidFill>
              </a:rPr>
              <a:t>cirrhosis</a:t>
            </a:r>
          </a:p>
          <a:p>
            <a:pPr algn="ctr">
              <a:lnSpc>
                <a:spcPct val="90000"/>
              </a:lnSpc>
            </a:pPr>
            <a:r>
              <a:rPr lang="en-US" b="1" i="1" dirty="0">
                <a:solidFill>
                  <a:srgbClr val="B40723"/>
                </a:solidFill>
              </a:rPr>
              <a:t>complications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8865A-0E0D-47E3-9696-9F57771B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5"/>
            <a:ext cx="8579296" cy="98488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Regulatory Pathway </a:t>
            </a:r>
            <a:r>
              <a:rPr lang="en-US" sz="3200" b="1" dirty="0" smtClean="0">
                <a:solidFill>
                  <a:schemeClr val="tx2"/>
                </a:solidFill>
              </a:rPr>
              <a:t>for Late </a:t>
            </a:r>
            <a:r>
              <a:rPr lang="en-US" sz="3200" b="1" dirty="0">
                <a:solidFill>
                  <a:schemeClr val="tx2"/>
                </a:solidFill>
              </a:rPr>
              <a:t>Stage RCTs in NASH</a:t>
            </a:r>
          </a:p>
        </p:txBody>
      </p:sp>
      <p:sp>
        <p:nvSpPr>
          <p:cNvPr id="37" name="ZoneTexte 30">
            <a:extLst>
              <a:ext uri="{FF2B5EF4-FFF2-40B4-BE49-F238E27FC236}">
                <a16:creationId xmlns:a16="http://schemas.microsoft.com/office/drawing/2014/main" xmlns="" id="{B9A7BC6F-2D6F-4A22-A29A-0DA196A8E7EE}"/>
              </a:ext>
            </a:extLst>
          </p:cNvPr>
          <p:cNvSpPr txBox="1"/>
          <p:nvPr/>
        </p:nvSpPr>
        <p:spPr>
          <a:xfrm>
            <a:off x="364903" y="4544343"/>
            <a:ext cx="220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Currently Recommended </a:t>
            </a:r>
            <a:b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Outcomes for Registrational Trials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697439" y="3288073"/>
            <a:ext cx="1872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Surrogate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Reasonably Likely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379512" y="3539816"/>
            <a:ext cx="2036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Surrogate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Generally Accepted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396943" y="3836129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Hard Clinical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Outcomes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4BD2773-5095-441B-8F1C-194E5C0223EB}"/>
              </a:ext>
            </a:extLst>
          </p:cNvPr>
          <p:cNvCxnSpPr/>
          <p:nvPr/>
        </p:nvCxnSpPr>
        <p:spPr>
          <a:xfrm flipH="1">
            <a:off x="457201" y="4511078"/>
            <a:ext cx="822693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4709D861-CE4A-4E7F-A7DD-2490F66CEB95}"/>
              </a:ext>
            </a:extLst>
          </p:cNvPr>
          <p:cNvCxnSpPr/>
          <p:nvPr/>
        </p:nvCxnSpPr>
        <p:spPr>
          <a:xfrm flipH="1">
            <a:off x="457201" y="5733256"/>
            <a:ext cx="822693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ket 11">
            <a:extLst>
              <a:ext uri="{FF2B5EF4-FFF2-40B4-BE49-F238E27FC236}">
                <a16:creationId xmlns:a16="http://schemas.microsoft.com/office/drawing/2014/main" xmlns="" id="{30EA22D4-70FA-4C55-A499-70DA84577418}"/>
              </a:ext>
            </a:extLst>
          </p:cNvPr>
          <p:cNvSpPr/>
          <p:nvPr/>
        </p:nvSpPr>
        <p:spPr>
          <a:xfrm rot="16200000">
            <a:off x="3525407" y="4731889"/>
            <a:ext cx="274320" cy="1717655"/>
          </a:xfrm>
          <a:prstGeom prst="leftBracket">
            <a:avLst>
              <a:gd name="adj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Left Bracket 64">
            <a:extLst>
              <a:ext uri="{FF2B5EF4-FFF2-40B4-BE49-F238E27FC236}">
                <a16:creationId xmlns:a16="http://schemas.microsoft.com/office/drawing/2014/main" xmlns="" id="{9ED6C425-E26E-46ED-B1FB-FB3D8D7B63D1}"/>
              </a:ext>
            </a:extLst>
          </p:cNvPr>
          <p:cNvSpPr/>
          <p:nvPr/>
        </p:nvSpPr>
        <p:spPr>
          <a:xfrm rot="16200000">
            <a:off x="6993760" y="4060550"/>
            <a:ext cx="274320" cy="3060329"/>
          </a:xfrm>
          <a:prstGeom prst="leftBracket">
            <a:avLst>
              <a:gd name="adj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2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err="1" smtClean="0">
                <a:solidFill>
                  <a:srgbClr val="002060"/>
                </a:solidFill>
              </a:rPr>
              <a:t>Serum</a:t>
            </a:r>
            <a:r>
              <a:rPr lang="fr-FR" sz="4000" b="1" dirty="0" smtClean="0">
                <a:solidFill>
                  <a:srgbClr val="002060"/>
                </a:solidFill>
              </a:rPr>
              <a:t> </a:t>
            </a:r>
            <a:r>
              <a:rPr lang="fr-FR" sz="4000" b="1" dirty="0" err="1" smtClean="0">
                <a:solidFill>
                  <a:srgbClr val="002060"/>
                </a:solidFill>
              </a:rPr>
              <a:t>Fibrosis</a:t>
            </a:r>
            <a:r>
              <a:rPr lang="fr-FR" sz="4000" b="1" dirty="0" smtClean="0">
                <a:solidFill>
                  <a:srgbClr val="002060"/>
                </a:solidFill>
              </a:rPr>
              <a:t> markers</a:t>
            </a: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1556792"/>
            <a:ext cx="2341667" cy="461665"/>
          </a:xfrm>
          <a:prstGeom prst="rect">
            <a:avLst/>
          </a:prstGeom>
          <a:solidFill>
            <a:srgbClr val="F2F2F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rgbClr val="4F81BD">
                    <a:lumMod val="75000"/>
                  </a:srgbClr>
                </a:solidFill>
              </a:rPr>
              <a:t>FREE OF CHARGE</a:t>
            </a:r>
            <a:endParaRPr lang="fr-FR" sz="2400" b="1" i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85567" y="1556792"/>
            <a:ext cx="196515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rgbClr val="C00000"/>
                </a:solidFill>
              </a:rPr>
              <a:t>COMMERCIAL</a:t>
            </a:r>
            <a:endParaRPr lang="fr-FR" sz="2400" b="1" i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36096" y="270892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FIBROSURE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(Age, </a:t>
            </a:r>
            <a:r>
              <a:rPr lang="fr-FR" b="1" dirty="0" err="1" smtClean="0">
                <a:solidFill>
                  <a:prstClr val="black"/>
                </a:solidFill>
              </a:rPr>
              <a:t>sex</a:t>
            </a:r>
            <a:r>
              <a:rPr lang="fr-FR" b="1" dirty="0" smtClean="0">
                <a:solidFill>
                  <a:prstClr val="black"/>
                </a:solidFill>
              </a:rPr>
              <a:t>, </a:t>
            </a:r>
            <a:r>
              <a:rPr lang="fr-FR" b="1" dirty="0" smtClean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fr-FR" b="1" dirty="0" smtClean="0">
                <a:solidFill>
                  <a:prstClr val="black"/>
                </a:solidFill>
              </a:rPr>
              <a:t>2macrog, </a:t>
            </a:r>
            <a:r>
              <a:rPr lang="fr-FR" b="1" dirty="0" err="1" smtClean="0">
                <a:solidFill>
                  <a:prstClr val="black"/>
                </a:solidFill>
              </a:rPr>
              <a:t>haptoglobin</a:t>
            </a:r>
            <a:r>
              <a:rPr lang="fr-FR" b="1" dirty="0" smtClean="0">
                <a:solidFill>
                  <a:prstClr val="black"/>
                </a:solidFill>
              </a:rPr>
              <a:t>, ApoA1, </a:t>
            </a:r>
            <a:r>
              <a:rPr lang="fr-FR" b="1" dirty="0" err="1" smtClean="0">
                <a:solidFill>
                  <a:prstClr val="black"/>
                </a:solidFill>
              </a:rPr>
              <a:t>Bili</a:t>
            </a:r>
            <a:r>
              <a:rPr lang="fr-FR" b="1" dirty="0" smtClean="0">
                <a:solidFill>
                  <a:prstClr val="black"/>
                </a:solidFill>
              </a:rPr>
              <a:t>, GGT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6096" y="4149080"/>
            <a:ext cx="277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ELF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(Age, </a:t>
            </a:r>
            <a:r>
              <a:rPr lang="fr-FR" b="1" dirty="0" err="1" smtClean="0">
                <a:solidFill>
                  <a:prstClr val="black"/>
                </a:solidFill>
              </a:rPr>
              <a:t>Hyal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ac</a:t>
            </a:r>
            <a:r>
              <a:rPr lang="fr-FR" b="1" dirty="0" smtClean="0">
                <a:solidFill>
                  <a:prstClr val="black"/>
                </a:solidFill>
              </a:rPr>
              <a:t>, TIMP1, P3NP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6096" y="5301208"/>
            <a:ext cx="345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FIBROMETER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(Age, </a:t>
            </a:r>
            <a:r>
              <a:rPr lang="fr-FR" b="1" dirty="0" err="1" smtClean="0">
                <a:solidFill>
                  <a:prstClr val="black"/>
                </a:solidFill>
              </a:rPr>
              <a:t>Plt</a:t>
            </a:r>
            <a:r>
              <a:rPr lang="fr-FR" b="1" dirty="0" smtClean="0">
                <a:solidFill>
                  <a:prstClr val="black"/>
                </a:solidFill>
              </a:rPr>
              <a:t>, PT, AST, </a:t>
            </a:r>
            <a:r>
              <a:rPr lang="fr-FR" b="1" dirty="0" err="1" smtClean="0">
                <a:solidFill>
                  <a:prstClr val="black"/>
                </a:solidFill>
              </a:rPr>
              <a:t>urea</a:t>
            </a:r>
            <a:r>
              <a:rPr lang="fr-FR" b="1" dirty="0" smtClean="0">
                <a:solidFill>
                  <a:prstClr val="black"/>
                </a:solidFill>
              </a:rPr>
              <a:t>, </a:t>
            </a:r>
            <a:r>
              <a:rPr lang="fr-FR" b="1" dirty="0" smtClean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fr-FR" b="1" dirty="0" smtClean="0">
                <a:solidFill>
                  <a:prstClr val="black"/>
                </a:solidFill>
              </a:rPr>
              <a:t>2macrog, </a:t>
            </a:r>
            <a:r>
              <a:rPr lang="fr-FR" b="1" dirty="0" err="1" smtClean="0">
                <a:solidFill>
                  <a:prstClr val="black"/>
                </a:solidFill>
              </a:rPr>
              <a:t>Hyal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ac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2492896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2060"/>
                </a:solidFill>
              </a:rPr>
              <a:t>NFS (NAFLD </a:t>
            </a:r>
            <a:r>
              <a:rPr lang="fr-FR" b="1" u="sng" dirty="0" err="1" smtClean="0">
                <a:solidFill>
                  <a:srgbClr val="002060"/>
                </a:solidFill>
              </a:rPr>
              <a:t>Fibrosis</a:t>
            </a:r>
            <a:r>
              <a:rPr lang="fr-FR" b="1" u="sng" dirty="0" smtClean="0">
                <a:solidFill>
                  <a:srgbClr val="002060"/>
                </a:solidFill>
              </a:rPr>
              <a:t> Score)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Age, glucose, BMI,  </a:t>
            </a:r>
            <a:r>
              <a:rPr lang="fr-FR" b="1" dirty="0" err="1" smtClean="0">
                <a:solidFill>
                  <a:prstClr val="black"/>
                </a:solidFill>
              </a:rPr>
              <a:t>Plt</a:t>
            </a:r>
            <a:r>
              <a:rPr lang="fr-FR" b="1" dirty="0" smtClean="0">
                <a:solidFill>
                  <a:prstClr val="black"/>
                </a:solidFill>
              </a:rPr>
              <a:t>, </a:t>
            </a:r>
            <a:r>
              <a:rPr lang="fr-FR" b="1" dirty="0" err="1" smtClean="0">
                <a:solidFill>
                  <a:prstClr val="black"/>
                </a:solidFill>
              </a:rPr>
              <a:t>Alb</a:t>
            </a:r>
            <a:r>
              <a:rPr lang="fr-FR" b="1" dirty="0" smtClean="0">
                <a:solidFill>
                  <a:prstClr val="black"/>
                </a:solidFill>
              </a:rPr>
              <a:t>, AST/ALT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3356992"/>
            <a:ext cx="1793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2060"/>
                </a:solidFill>
              </a:rPr>
              <a:t>FIB4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Age, ALT, AST, </a:t>
            </a:r>
            <a:r>
              <a:rPr lang="fr-FR" b="1" dirty="0" err="1" smtClean="0">
                <a:solidFill>
                  <a:prstClr val="black"/>
                </a:solidFill>
              </a:rPr>
              <a:t>Plt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552" y="5086925"/>
            <a:ext cx="2042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2060"/>
                </a:solidFill>
              </a:rPr>
              <a:t>BARD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(BMI, AST/ALT, DM)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552" y="4221088"/>
            <a:ext cx="3759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 smtClean="0">
                <a:solidFill>
                  <a:srgbClr val="002060"/>
                </a:solidFill>
              </a:rPr>
              <a:t>Hepascore</a:t>
            </a:r>
            <a:endParaRPr lang="fr-FR" b="1" u="sng" dirty="0" smtClean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</a:rPr>
              <a:t>Age, </a:t>
            </a:r>
            <a:r>
              <a:rPr lang="fr-FR" b="1" dirty="0" err="1" smtClean="0">
                <a:solidFill>
                  <a:prstClr val="black"/>
                </a:solidFill>
              </a:rPr>
              <a:t>sex</a:t>
            </a:r>
            <a:r>
              <a:rPr lang="fr-FR" b="1" dirty="0" smtClean="0">
                <a:solidFill>
                  <a:prstClr val="black"/>
                </a:solidFill>
              </a:rPr>
              <a:t>, </a:t>
            </a:r>
            <a:r>
              <a:rPr lang="fr-FR" b="1" dirty="0" smtClean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fr-FR" b="1" dirty="0" smtClean="0">
                <a:solidFill>
                  <a:prstClr val="black"/>
                </a:solidFill>
              </a:rPr>
              <a:t>2macrog, </a:t>
            </a:r>
            <a:r>
              <a:rPr lang="fr-FR" b="1" dirty="0" err="1" smtClean="0">
                <a:solidFill>
                  <a:prstClr val="black"/>
                </a:solidFill>
              </a:rPr>
              <a:t>Hyal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ac</a:t>
            </a:r>
            <a:r>
              <a:rPr lang="fr-FR" b="1" dirty="0" smtClean="0">
                <a:solidFill>
                  <a:prstClr val="black"/>
                </a:solidFill>
              </a:rPr>
              <a:t>, GGT, </a:t>
            </a:r>
            <a:r>
              <a:rPr lang="fr-FR" b="1" dirty="0" err="1" smtClean="0">
                <a:solidFill>
                  <a:prstClr val="black"/>
                </a:solidFill>
              </a:rPr>
              <a:t>Bili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9552" y="5951021"/>
            <a:ext cx="890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2060"/>
                </a:solidFill>
              </a:rPr>
              <a:t>APRI</a:t>
            </a:r>
          </a:p>
          <a:p>
            <a:r>
              <a:rPr lang="fr-FR" b="1" dirty="0" smtClean="0">
                <a:solidFill>
                  <a:prstClr val="black"/>
                </a:solidFill>
              </a:rPr>
              <a:t>AST/</a:t>
            </a:r>
            <a:r>
              <a:rPr lang="fr-FR" b="1" dirty="0" err="1" smtClean="0">
                <a:solidFill>
                  <a:prstClr val="black"/>
                </a:solidFill>
              </a:rPr>
              <a:t>Plt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1800225" cy="2492375"/>
          </a:xfrm>
          <a:prstGeom prst="rect">
            <a:avLst/>
          </a:prstGeom>
          <a:noFill/>
          <a:ln w="9525">
            <a:solidFill>
              <a:srgbClr val="784483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21088"/>
            <a:ext cx="2486025" cy="2476500"/>
          </a:xfrm>
          <a:prstGeom prst="rect">
            <a:avLst/>
          </a:prstGeom>
          <a:noFill/>
          <a:ln w="9525">
            <a:solidFill>
              <a:srgbClr val="784483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1_Office Theme">
  <a:themeElements>
    <a:clrScheme name="IPT Bra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5E67"/>
      </a:accent1>
      <a:accent2>
        <a:srgbClr val="A3C7D2"/>
      </a:accent2>
      <a:accent3>
        <a:srgbClr val="E35205"/>
      </a:accent3>
      <a:accent4>
        <a:srgbClr val="808285"/>
      </a:accent4>
      <a:accent5>
        <a:srgbClr val="4BACC6"/>
      </a:accent5>
      <a:accent6>
        <a:srgbClr val="F79646"/>
      </a:accent6>
      <a:hlink>
        <a:srgbClr val="115E67"/>
      </a:hlink>
      <a:folHlink>
        <a:srgbClr val="E3520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0_Office Theme">
  <a:themeElements>
    <a:clrScheme name="IPT Bra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5E67"/>
      </a:accent1>
      <a:accent2>
        <a:srgbClr val="A3C7D2"/>
      </a:accent2>
      <a:accent3>
        <a:srgbClr val="E35205"/>
      </a:accent3>
      <a:accent4>
        <a:srgbClr val="808285"/>
      </a:accent4>
      <a:accent5>
        <a:srgbClr val="4BACC6"/>
      </a:accent5>
      <a:accent6>
        <a:srgbClr val="F79646"/>
      </a:accent6>
      <a:hlink>
        <a:srgbClr val="115E67"/>
      </a:hlink>
      <a:folHlink>
        <a:srgbClr val="E3520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1_Office Theme">
  <a:themeElements>
    <a:clrScheme name="IPT Bra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5E67"/>
      </a:accent1>
      <a:accent2>
        <a:srgbClr val="A3C7D2"/>
      </a:accent2>
      <a:accent3>
        <a:srgbClr val="E35205"/>
      </a:accent3>
      <a:accent4>
        <a:srgbClr val="808285"/>
      </a:accent4>
      <a:accent5>
        <a:srgbClr val="4BACC6"/>
      </a:accent5>
      <a:accent6>
        <a:srgbClr val="F79646"/>
      </a:accent6>
      <a:hlink>
        <a:srgbClr val="115E67"/>
      </a:hlink>
      <a:folHlink>
        <a:srgbClr val="E3520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Office Theme">
  <a:themeElements>
    <a:clrScheme name="IPT Bra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5E67"/>
      </a:accent1>
      <a:accent2>
        <a:srgbClr val="A3C7D2"/>
      </a:accent2>
      <a:accent3>
        <a:srgbClr val="E35205"/>
      </a:accent3>
      <a:accent4>
        <a:srgbClr val="808285"/>
      </a:accent4>
      <a:accent5>
        <a:srgbClr val="4BACC6"/>
      </a:accent5>
      <a:accent6>
        <a:srgbClr val="F79646"/>
      </a:accent6>
      <a:hlink>
        <a:srgbClr val="115E67"/>
      </a:hlink>
      <a:folHlink>
        <a:srgbClr val="E3520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8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015 Français (classification Restreint)">
  <a:themeElements>
    <a:clrScheme name="RA Blan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EASL ORAL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8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_2013 English Confidential 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0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7_Office Theme">
  <a:themeElements>
    <a:clrScheme name="IPT Bra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5E67"/>
      </a:accent1>
      <a:accent2>
        <a:srgbClr val="A3C7D2"/>
      </a:accent2>
      <a:accent3>
        <a:srgbClr val="E35205"/>
      </a:accent3>
      <a:accent4>
        <a:srgbClr val="808285"/>
      </a:accent4>
      <a:accent5>
        <a:srgbClr val="4BACC6"/>
      </a:accent5>
      <a:accent6>
        <a:srgbClr val="F79646"/>
      </a:accent6>
      <a:hlink>
        <a:srgbClr val="115E67"/>
      </a:hlink>
      <a:folHlink>
        <a:srgbClr val="E3520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8_Office Theme">
  <a:themeElements>
    <a:clrScheme name="IPT Bra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5E67"/>
      </a:accent1>
      <a:accent2>
        <a:srgbClr val="A3C7D2"/>
      </a:accent2>
      <a:accent3>
        <a:srgbClr val="E35205"/>
      </a:accent3>
      <a:accent4>
        <a:srgbClr val="808285"/>
      </a:accent4>
      <a:accent5>
        <a:srgbClr val="4BACC6"/>
      </a:accent5>
      <a:accent6>
        <a:srgbClr val="F79646"/>
      </a:accent6>
      <a:hlink>
        <a:srgbClr val="115E67"/>
      </a:hlink>
      <a:folHlink>
        <a:srgbClr val="E3520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9_Office Theme">
  <a:themeElements>
    <a:clrScheme name="IPT Bra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5E67"/>
      </a:accent1>
      <a:accent2>
        <a:srgbClr val="A3C7D2"/>
      </a:accent2>
      <a:accent3>
        <a:srgbClr val="E35205"/>
      </a:accent3>
      <a:accent4>
        <a:srgbClr val="808285"/>
      </a:accent4>
      <a:accent5>
        <a:srgbClr val="4BACC6"/>
      </a:accent5>
      <a:accent6>
        <a:srgbClr val="F79646"/>
      </a:accent6>
      <a:hlink>
        <a:srgbClr val="115E67"/>
      </a:hlink>
      <a:folHlink>
        <a:srgbClr val="E3520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2013 English Confidential 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AB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IPT Bra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5E67"/>
      </a:accent1>
      <a:accent2>
        <a:srgbClr val="A3C7D2"/>
      </a:accent2>
      <a:accent3>
        <a:srgbClr val="E35205"/>
      </a:accent3>
      <a:accent4>
        <a:srgbClr val="808285"/>
      </a:accent4>
      <a:accent5>
        <a:srgbClr val="4BACC6"/>
      </a:accent5>
      <a:accent6>
        <a:srgbClr val="F79646"/>
      </a:accent6>
      <a:hlink>
        <a:srgbClr val="115E67"/>
      </a:hlink>
      <a:folHlink>
        <a:srgbClr val="E3520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</TotalTime>
  <Words>1709</Words>
  <Application>Microsoft Macintosh PowerPoint</Application>
  <PresentationFormat>Présentation à l'écran (4:3)</PresentationFormat>
  <Paragraphs>425</Paragraphs>
  <Slides>34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30</vt:i4>
      </vt:variant>
      <vt:variant>
        <vt:lpstr>Titres des diapositives</vt:lpstr>
      </vt:variant>
      <vt:variant>
        <vt:i4>34</vt:i4>
      </vt:variant>
    </vt:vector>
  </HeadingPairs>
  <TitlesOfParts>
    <vt:vector size="64" baseType="lpstr">
      <vt:lpstr>1_Office Theme</vt:lpstr>
      <vt:lpstr>9_Thème Office</vt:lpstr>
      <vt:lpstr>6_Default Design</vt:lpstr>
      <vt:lpstr>27_Office Theme</vt:lpstr>
      <vt:lpstr>28_Office Theme</vt:lpstr>
      <vt:lpstr>29_Office Theme</vt:lpstr>
      <vt:lpstr>2_2013 English Confidential pptTemplate</vt:lpstr>
      <vt:lpstr>SAB 2015</vt:lpstr>
      <vt:lpstr>2_Office Theme</vt:lpstr>
      <vt:lpstr>30_Office Theme</vt:lpstr>
      <vt:lpstr>31_Office Theme</vt:lpstr>
      <vt:lpstr>2_Personalizza struttura</vt:lpstr>
      <vt:lpstr>4_Office Theme</vt:lpstr>
      <vt:lpstr>18_Thème Office</vt:lpstr>
      <vt:lpstr>2015 Français (classification Restreint)</vt:lpstr>
      <vt:lpstr>14_Thème Office</vt:lpstr>
      <vt:lpstr>1_Thème Office</vt:lpstr>
      <vt:lpstr>EASL ORAL template</vt:lpstr>
      <vt:lpstr>2_Thème Office</vt:lpstr>
      <vt:lpstr>3_Thème Office</vt:lpstr>
      <vt:lpstr>5_Thème Office</vt:lpstr>
      <vt:lpstr>6_Thème Office</vt:lpstr>
      <vt:lpstr>8_Thème Office</vt:lpstr>
      <vt:lpstr>13_Thème Office</vt:lpstr>
      <vt:lpstr>3_2013 English Confidential pptTemplate</vt:lpstr>
      <vt:lpstr>15_Thème Office</vt:lpstr>
      <vt:lpstr>16_Thème Office</vt:lpstr>
      <vt:lpstr>10_Thème Office</vt:lpstr>
      <vt:lpstr>Thème Office</vt:lpstr>
      <vt:lpstr>4_Thème Office</vt:lpstr>
      <vt:lpstr>Non-invasive diagnosis of liver fibrosis</vt:lpstr>
      <vt:lpstr>Présentation PowerPoint</vt:lpstr>
      <vt:lpstr>NASH is associated with more severe hepatic and systemic disease</vt:lpstr>
      <vt:lpstr>NASH increases liver-related mortality</vt:lpstr>
      <vt:lpstr>Fibrosis stage-specific liver-related mortality</vt:lpstr>
      <vt:lpstr>Causes of Cirrhosis (US) </vt:lpstr>
      <vt:lpstr>Current view of candidates for pharmacotherapy – 1: non cirrhotic NASH</vt:lpstr>
      <vt:lpstr>Regulatory Pathway for Late Stage RCTs in NASH</vt:lpstr>
      <vt:lpstr>Serum Fibrosis markers</vt:lpstr>
      <vt:lpstr>Summary: significant fibrosis</vt:lpstr>
      <vt:lpstr>Summary: cirrhosis</vt:lpstr>
      <vt:lpstr>Fibroscan M or XL ?</vt:lpstr>
      <vt:lpstr>Présentation PowerPoint</vt:lpstr>
      <vt:lpstr>Staging fibrosis with NFS, FIB-4, and others …</vt:lpstr>
      <vt:lpstr>Short-term variability of elastometry measurements</vt:lpstr>
      <vt:lpstr>Short-term variability of elastometry measurements</vt:lpstr>
      <vt:lpstr>Présentation PowerPoint</vt:lpstr>
      <vt:lpstr>Présentation PowerPoint</vt:lpstr>
      <vt:lpstr>Changes in absolute liver fat content</vt:lpstr>
      <vt:lpstr>Présentation PowerPoint</vt:lpstr>
      <vt:lpstr>Présentation PowerPoint</vt:lpstr>
      <vt:lpstr>MRE elastography</vt:lpstr>
      <vt:lpstr>Significantly Higher Diagnostic Accuracy With MRE vs TE for Fibrosis Staging in NAFLD</vt:lpstr>
      <vt:lpstr>Présentation PowerPoint</vt:lpstr>
      <vt:lpstr>Hepamet Score Improves Noninvasive Classification of Fibrosis in Patients With NAFLD</vt:lpstr>
      <vt:lpstr>PRO-C3 : a marker of fibrosis and fibrogenesis</vt:lpstr>
      <vt:lpstr>Pro-C3 is able to separate between fibrosis stages and NAFL from NASH</vt:lpstr>
      <vt:lpstr>Présentation PowerPoint</vt:lpstr>
      <vt:lpstr>Two conceptual approaches to screening</vt:lpstr>
      <vt:lpstr>Biomarker signature for patients “to be treated”</vt:lpstr>
      <vt:lpstr>Présentation PowerPoint</vt:lpstr>
      <vt:lpstr>Future uses of Biomarkers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Vlad Ratziu</dc:creator>
  <cp:lastModifiedBy>Office Microsoft</cp:lastModifiedBy>
  <cp:revision>238</cp:revision>
  <dcterms:created xsi:type="dcterms:W3CDTF">2015-02-26T09:59:07Z</dcterms:created>
  <dcterms:modified xsi:type="dcterms:W3CDTF">2018-11-06T22:27:19Z</dcterms:modified>
</cp:coreProperties>
</file>