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448" r:id="rId4"/>
    <p:sldId id="276" r:id="rId5"/>
    <p:sldId id="261" r:id="rId6"/>
    <p:sldId id="340" r:id="rId7"/>
    <p:sldId id="467" r:id="rId8"/>
    <p:sldId id="420" r:id="rId9"/>
    <p:sldId id="421" r:id="rId10"/>
    <p:sldId id="341" r:id="rId11"/>
    <p:sldId id="396" r:id="rId12"/>
    <p:sldId id="419" r:id="rId13"/>
    <p:sldId id="370" r:id="rId14"/>
    <p:sldId id="450" r:id="rId15"/>
    <p:sldId id="422" r:id="rId16"/>
    <p:sldId id="427" r:id="rId17"/>
    <p:sldId id="432" r:id="rId18"/>
    <p:sldId id="431" r:id="rId19"/>
    <p:sldId id="433" r:id="rId20"/>
    <p:sldId id="439" r:id="rId21"/>
    <p:sldId id="440" r:id="rId22"/>
    <p:sldId id="442" r:id="rId23"/>
    <p:sldId id="444" r:id="rId24"/>
    <p:sldId id="446" r:id="rId25"/>
    <p:sldId id="447" r:id="rId26"/>
    <p:sldId id="445" r:id="rId27"/>
    <p:sldId id="435" r:id="rId28"/>
    <p:sldId id="457" r:id="rId29"/>
    <p:sldId id="455" r:id="rId30"/>
    <p:sldId id="458" r:id="rId31"/>
    <p:sldId id="465" r:id="rId32"/>
    <p:sldId id="459" r:id="rId33"/>
    <p:sldId id="475" r:id="rId34"/>
    <p:sldId id="277" r:id="rId35"/>
    <p:sldId id="264" r:id="rId36"/>
    <p:sldId id="469" r:id="rId37"/>
    <p:sldId id="278" r:id="rId38"/>
    <p:sldId id="279" r:id="rId39"/>
    <p:sldId id="266" r:id="rId40"/>
    <p:sldId id="460" r:id="rId41"/>
    <p:sldId id="461" r:id="rId42"/>
    <p:sldId id="267" r:id="rId43"/>
    <p:sldId id="473" r:id="rId44"/>
    <p:sldId id="471" r:id="rId45"/>
    <p:sldId id="472" r:id="rId46"/>
    <p:sldId id="258" r:id="rId47"/>
    <p:sldId id="474" r:id="rId48"/>
    <p:sldId id="280" r:id="rId49"/>
    <p:sldId id="463" r:id="rId50"/>
    <p:sldId id="464" r:id="rId51"/>
    <p:sldId id="404" r:id="rId52"/>
    <p:sldId id="259" r:id="rId53"/>
    <p:sldId id="281" r:id="rId54"/>
    <p:sldId id="282" r:id="rId55"/>
    <p:sldId id="283" r:id="rId56"/>
    <p:sldId id="286" r:id="rId57"/>
    <p:sldId id="287" r:id="rId58"/>
    <p:sldId id="275" r:id="rId59"/>
    <p:sldId id="407" r:id="rId6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96" y="-61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84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5FADE2-F538-4800-B62F-56677E73FC51}" type="datetimeFigureOut">
              <a:rPr lang="fr-FR" smtClean="0"/>
              <a:t>06/11/18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238E18-FAD6-4730-8DB3-AB73AB5A8229}" type="slidenum">
              <a:rPr lang="fr-FR" smtClean="0"/>
              <a:t>‹#›</a:t>
            </a:fld>
            <a:endParaRPr lang="fr-FR"/>
          </a:p>
        </p:txBody>
      </p:sp>
    </p:spTree>
    <p:extLst>
      <p:ext uri="{BB962C8B-B14F-4D97-AF65-F5344CB8AC3E}">
        <p14:creationId xmlns:p14="http://schemas.microsoft.com/office/powerpoint/2010/main" val="184150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PAGET Philippe</a:t>
            </a:r>
          </a:p>
        </p:txBody>
      </p:sp>
      <p:sp>
        <p:nvSpPr>
          <p:cNvPr id="4" name="Espace réservé du numéro de diapositive 3"/>
          <p:cNvSpPr>
            <a:spLocks noGrp="1"/>
          </p:cNvSpPr>
          <p:nvPr>
            <p:ph type="sldNum" sz="quarter" idx="10"/>
          </p:nvPr>
        </p:nvSpPr>
        <p:spPr/>
        <p:txBody>
          <a:bodyPr/>
          <a:lstStyle/>
          <a:p>
            <a:fld id="{1F238E18-FAD6-4730-8DB3-AB73AB5A8229}" type="slidenum">
              <a:rPr lang="fr-FR" smtClean="0"/>
              <a:t>30</a:t>
            </a:fld>
            <a:endParaRPr lang="fr-FR"/>
          </a:p>
        </p:txBody>
      </p:sp>
    </p:spTree>
    <p:extLst>
      <p:ext uri="{BB962C8B-B14F-4D97-AF65-F5344CB8AC3E}">
        <p14:creationId xmlns:p14="http://schemas.microsoft.com/office/powerpoint/2010/main" val="362030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xfrm>
            <a:off x="992188" y="768350"/>
            <a:ext cx="5114925" cy="3836988"/>
          </a:xfrm>
          <a:ln/>
        </p:spPr>
      </p:sp>
      <p:sp>
        <p:nvSpPr>
          <p:cNvPr id="55299" name="Espace réservé des commentaires 2"/>
          <p:cNvSpPr>
            <a:spLocks noGrp="1"/>
          </p:cNvSpPr>
          <p:nvPr>
            <p:ph type="body" idx="1"/>
          </p:nvPr>
        </p:nvSpPr>
        <p:spPr>
          <a:noFill/>
          <a:ln/>
        </p:spPr>
        <p:txBody>
          <a:bodyPr/>
          <a:lstStyle/>
          <a:p>
            <a:r>
              <a:rPr lang="fr-FR"/>
              <a:t>INTERVALLES DE CONFIANCE ? </a:t>
            </a:r>
          </a:p>
        </p:txBody>
      </p:sp>
      <p:sp>
        <p:nvSpPr>
          <p:cNvPr id="40964" name="Espace réservé du numéro de diapositive 3"/>
          <p:cNvSpPr>
            <a:spLocks noGrp="1"/>
          </p:cNvSpPr>
          <p:nvPr>
            <p:ph type="sldNum" sz="quarter" idx="5"/>
          </p:nvPr>
        </p:nvSpPr>
        <p:spPr>
          <a:xfrm>
            <a:off x="4021294" y="9721106"/>
            <a:ext cx="3076363" cy="511731"/>
          </a:xfrm>
          <a:prstGeom prst="rect">
            <a:avLst/>
          </a:prstGeom>
        </p:spPr>
        <p:txBody>
          <a:bodyPr lIns="99048" tIns="49524" rIns="99048" bIns="49524"/>
          <a:lstStyle/>
          <a:p>
            <a:pPr>
              <a:defRPr/>
            </a:pPr>
            <a:fld id="{EE378D39-C6B9-4177-BD72-E1CF5E331655}" type="slidenum">
              <a:rPr lang="fr-FR" altLang="fr-FR">
                <a:solidFill>
                  <a:prstClr val="black"/>
                </a:solidFill>
              </a:rPr>
              <a:pPr>
                <a:defRPr/>
              </a:pPr>
              <a:t>36</a:t>
            </a:fld>
            <a:endParaRPr lang="fr-FR" altLang="fr-FR">
              <a:solidFill>
                <a:prstClr val="black"/>
              </a:solidFill>
            </a:endParaRPr>
          </a:p>
        </p:txBody>
      </p:sp>
    </p:spTree>
    <p:extLst>
      <p:ext uri="{BB962C8B-B14F-4D97-AF65-F5344CB8AC3E}">
        <p14:creationId xmlns:p14="http://schemas.microsoft.com/office/powerpoint/2010/main" val="138255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3588" cy="34290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fr-FR" sz="1200" dirty="0">
                <a:solidFill>
                  <a:prstClr val="black"/>
                </a:solidFill>
              </a:rPr>
              <a:t>EASL-EORTC Clinical practice guidelines</a:t>
            </a:r>
            <a:r>
              <a:rPr lang="en-US" altLang="fr-FR" sz="1200" dirty="0">
                <a:solidFill>
                  <a:prstClr val="black"/>
                </a:solidFill>
                <a:sym typeface="Calibri Italic" pitchFamily="34" charset="0"/>
              </a:rPr>
              <a:t>. </a:t>
            </a:r>
            <a:r>
              <a:rPr lang="en-US" altLang="fr-FR" sz="1200" i="1" dirty="0">
                <a:solidFill>
                  <a:prstClr val="black"/>
                </a:solidFill>
                <a:sym typeface="Calibri Italic" pitchFamily="34" charset="0"/>
              </a:rPr>
              <a:t>J </a:t>
            </a:r>
            <a:r>
              <a:rPr lang="en-US" altLang="fr-FR" sz="1200" i="1" dirty="0" err="1">
                <a:solidFill>
                  <a:prstClr val="black"/>
                </a:solidFill>
                <a:sym typeface="Calibri Italic" pitchFamily="34" charset="0"/>
              </a:rPr>
              <a:t>Hepatol</a:t>
            </a:r>
            <a:r>
              <a:rPr lang="en-US" altLang="fr-FR" sz="1200" i="1" dirty="0">
                <a:solidFill>
                  <a:prstClr val="black"/>
                </a:solidFill>
                <a:sym typeface="Calibri Italic" pitchFamily="34" charset="0"/>
              </a:rPr>
              <a:t>. </a:t>
            </a:r>
            <a:r>
              <a:rPr lang="en-US" altLang="fr-FR" sz="1200" dirty="0">
                <a:solidFill>
                  <a:prstClr val="black"/>
                </a:solidFill>
              </a:rPr>
              <a:t>2012; 56(4): 908-43.</a:t>
            </a:r>
          </a:p>
          <a:p>
            <a:endParaRPr lang="fr-FR" dirty="0"/>
          </a:p>
        </p:txBody>
      </p:sp>
      <p:sp>
        <p:nvSpPr>
          <p:cNvPr id="4" name="Espace réservé du numéro de diapositive 3"/>
          <p:cNvSpPr>
            <a:spLocks noGrp="1"/>
          </p:cNvSpPr>
          <p:nvPr>
            <p:ph type="sldNum" sz="quarter" idx="10"/>
          </p:nvPr>
        </p:nvSpPr>
        <p:spPr/>
        <p:txBody>
          <a:bodyPr/>
          <a:lstStyle/>
          <a:p>
            <a:fld id="{58B036AB-CC9B-4DE0-A9E6-C0EA320C3675}" type="slidenum">
              <a:rPr lang="fr-FR" smtClean="0"/>
              <a:t>43</a:t>
            </a:fld>
            <a:endParaRPr lang="fr-FR"/>
          </a:p>
        </p:txBody>
      </p:sp>
    </p:spTree>
    <p:extLst>
      <p:ext uri="{BB962C8B-B14F-4D97-AF65-F5344CB8AC3E}">
        <p14:creationId xmlns:p14="http://schemas.microsoft.com/office/powerpoint/2010/main" val="3224236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MORICE GODOFREDO</a:t>
            </a:r>
          </a:p>
        </p:txBody>
      </p:sp>
      <p:sp>
        <p:nvSpPr>
          <p:cNvPr id="4" name="Espace réservé du numéro de diapositive 3"/>
          <p:cNvSpPr>
            <a:spLocks noGrp="1"/>
          </p:cNvSpPr>
          <p:nvPr>
            <p:ph type="sldNum" sz="quarter" idx="10"/>
          </p:nvPr>
        </p:nvSpPr>
        <p:spPr/>
        <p:txBody>
          <a:bodyPr/>
          <a:lstStyle/>
          <a:p>
            <a:fld id="{1F238E18-FAD6-4730-8DB3-AB73AB5A8229}" type="slidenum">
              <a:rPr lang="fr-FR" smtClean="0"/>
              <a:t>46</a:t>
            </a:fld>
            <a:endParaRPr lang="fr-FR"/>
          </a:p>
        </p:txBody>
      </p:sp>
    </p:spTree>
    <p:extLst>
      <p:ext uri="{BB962C8B-B14F-4D97-AF65-F5344CB8AC3E}">
        <p14:creationId xmlns:p14="http://schemas.microsoft.com/office/powerpoint/2010/main" val="426256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3588" cy="3429000"/>
          </a:xfrm>
        </p:spPr>
      </p:sp>
      <p:sp>
        <p:nvSpPr>
          <p:cNvPr id="3" name="Espace réservé des commentaires 2"/>
          <p:cNvSpPr>
            <a:spLocks noGrp="1"/>
          </p:cNvSpPr>
          <p:nvPr>
            <p:ph type="body" idx="1"/>
          </p:nvPr>
        </p:nvSpPr>
        <p:spPr/>
        <p:txBody>
          <a:bodyPr/>
          <a:lstStyle/>
          <a:p>
            <a:pPr eaLnBrk="1" hangingPunct="1"/>
            <a:r>
              <a:rPr lang="fr-FR" altLang="fr-FR" noProof="1">
                <a:ea typeface="ＭＳ Ｐゴシック" pitchFamily="34" charset="-128"/>
              </a:rPr>
              <a:t>Les données épidémiologiques du CHC sont habituellement obtenues à partir de registres ou de cohortes provenant de structures tertiaires. Le but de ce travail était d</a:t>
            </a:r>
            <a:r>
              <a:rPr lang="fr-FR" altLang="en-US" noProof="1">
                <a:ea typeface="ＭＳ Ｐゴシック" pitchFamily="34" charset="-128"/>
              </a:rPr>
              <a:t>’</a:t>
            </a:r>
            <a:r>
              <a:rPr lang="fr-FR" altLang="fr-FR" noProof="1">
                <a:ea typeface="ＭＳ Ｐゴシック" pitchFamily="34" charset="-128"/>
              </a:rPr>
              <a:t>avoir des données exhaustives françaises à partir des données du PMSI. Le diagnostic a été fait à partir du code correspondant de la classification ICD-10-CM version 2010. Les bases PMSI de 2007 à 2012 ont été analysées et les cas incidents de 2009 à 2012 ont été affirmés par le fait que le patient n</a:t>
            </a:r>
            <a:r>
              <a:rPr lang="fr-FR" altLang="en-US" noProof="1">
                <a:ea typeface="ＭＳ Ｐゴシック" pitchFamily="34" charset="-128"/>
              </a:rPr>
              <a:t>’</a:t>
            </a:r>
            <a:r>
              <a:rPr lang="fr-FR" altLang="fr-FR" noProof="1">
                <a:ea typeface="ＭＳ Ｐゴシック" pitchFamily="34" charset="-128"/>
              </a:rPr>
              <a:t>était pas connu avec ce diagnostic dans les bases 2007 et 2008. Le suivi longitudinal a été fait pour chaque patient via le suivi dans les bases MCO, SSR et HAD correspondant à toutes les structures d</a:t>
            </a:r>
            <a:r>
              <a:rPr lang="fr-FR" altLang="en-US" noProof="1">
                <a:ea typeface="ＭＳ Ｐゴシック" pitchFamily="34" charset="-128"/>
              </a:rPr>
              <a:t>’</a:t>
            </a:r>
            <a:r>
              <a:rPr lang="fr-FR" altLang="fr-FR" noProof="1">
                <a:ea typeface="ＭＳ Ｐゴシック" pitchFamily="34" charset="-128"/>
              </a:rPr>
              <a:t>hospitalisations en France (aiguës, chroniques, soins de suite, hospitalisation à domicile, soins palliatifs). </a:t>
            </a:r>
          </a:p>
          <a:p>
            <a:pPr eaLnBrk="1" hangingPunct="1"/>
            <a:r>
              <a:rPr lang="fr-FR" altLang="fr-FR" noProof="1">
                <a:ea typeface="ＭＳ Ｐゴシック" pitchFamily="34" charset="-128"/>
              </a:rPr>
              <a:t>Un total de 33 407 nouveaux cas de CHC ont été diagnostiqués en France de 2009 à 2012 ce qui correspond à une incidence de 17,4 cas pour 100 000 adultes et par an. Ce chiffre est plus élevé qu</a:t>
            </a:r>
            <a:r>
              <a:rPr lang="fr-FR" altLang="en-US" noProof="1">
                <a:ea typeface="ＭＳ Ｐゴシック" pitchFamily="34" charset="-128"/>
              </a:rPr>
              <a:t>’ha</a:t>
            </a:r>
            <a:r>
              <a:rPr lang="fr-FR" altLang="fr-FR" noProof="1">
                <a:ea typeface="ＭＳ Ｐゴシック" pitchFamily="34" charset="-128"/>
              </a:rPr>
              <a:t>bituellement rapporté sans doute pour des raisons de non exhaustivité des méthodes utilisées jusqu</a:t>
            </a:r>
            <a:r>
              <a:rPr lang="fr-FR" altLang="en-US" noProof="1">
                <a:ea typeface="ＭＳ Ｐゴシック" pitchFamily="34" charset="-128"/>
              </a:rPr>
              <a:t>’</a:t>
            </a:r>
            <a:r>
              <a:rPr lang="fr-FR" altLang="fr-FR" noProof="1">
                <a:ea typeface="ＭＳ Ｐゴシック" pitchFamily="34" charset="-128"/>
              </a:rPr>
              <a:t>à présent.</a:t>
            </a:r>
          </a:p>
          <a:p>
            <a:pPr eaLnBrk="1" hangingPunct="1"/>
            <a:r>
              <a:rPr lang="fr-FR" altLang="fr-FR" noProof="1">
                <a:ea typeface="ＭＳ Ｐゴシック" pitchFamily="34" charset="-128"/>
              </a:rPr>
              <a:t>Les caractéristiques générales des patients sont, sans surprise, avec un âge moyen de 68 ans et une prédominance masculine marquée. Au moment du diagnostic de CHC, la cirrhose était décompensée dans 28 % des cas. Parmi les co-morbidités, le diabète, l</a:t>
            </a:r>
            <a:r>
              <a:rPr lang="fr-FR" altLang="en-US" noProof="1">
                <a:ea typeface="ＭＳ Ｐゴシック" pitchFamily="34" charset="-128"/>
              </a:rPr>
              <a:t>’</a:t>
            </a:r>
            <a:r>
              <a:rPr lang="fr-FR" altLang="fr-FR" noProof="1">
                <a:ea typeface="ＭＳ Ｐゴシック" pitchFamily="34" charset="-128"/>
              </a:rPr>
              <a:t>obésité et l</a:t>
            </a:r>
            <a:r>
              <a:rPr lang="fr-FR" altLang="en-US" noProof="1">
                <a:ea typeface="ＭＳ Ｐゴシック" pitchFamily="34" charset="-128"/>
              </a:rPr>
              <a:t>’</a:t>
            </a:r>
            <a:r>
              <a:rPr lang="fr-FR" altLang="fr-FR" noProof="1">
                <a:ea typeface="ＭＳ Ｐゴシック" pitchFamily="34" charset="-128"/>
              </a:rPr>
              <a:t>HTA ont été retrouvés avec une fréquence relativement élevée. L</a:t>
            </a:r>
            <a:r>
              <a:rPr lang="fr-FR" altLang="en-US" noProof="1">
                <a:ea typeface="ＭＳ Ｐゴシック" pitchFamily="34" charset="-128"/>
              </a:rPr>
              <a:t>’</a:t>
            </a:r>
            <a:r>
              <a:rPr lang="fr-FR" altLang="fr-FR" noProof="1">
                <a:ea typeface="ＭＳ Ｐゴシック" pitchFamily="34" charset="-128"/>
              </a:rPr>
              <a:t>étiologie la plus fréquente de la maladie hépatique était l</a:t>
            </a:r>
            <a:r>
              <a:rPr lang="fr-FR" altLang="en-US" noProof="1">
                <a:ea typeface="ＭＳ Ｐゴシック" pitchFamily="34" charset="-128"/>
              </a:rPr>
              <a:t>’</a:t>
            </a:r>
            <a:r>
              <a:rPr lang="fr-FR" altLang="fr-FR" noProof="1">
                <a:ea typeface="ＭＳ Ｐゴシック" pitchFamily="34" charset="-128"/>
              </a:rPr>
              <a:t>alcool alors que dans 38 %, l</a:t>
            </a:r>
            <a:r>
              <a:rPr lang="fr-FR" altLang="en-US" noProof="1">
                <a:ea typeface="ＭＳ Ｐゴシック" pitchFamily="34" charset="-128"/>
              </a:rPr>
              <a:t>’</a:t>
            </a:r>
            <a:r>
              <a:rPr lang="fr-FR" altLang="fr-FR" noProof="1">
                <a:ea typeface="ＭＳ Ｐゴシック" pitchFamily="34" charset="-128"/>
              </a:rPr>
              <a:t>étiologie n</a:t>
            </a:r>
            <a:r>
              <a:rPr lang="fr-FR" altLang="en-US" noProof="1">
                <a:ea typeface="ＭＳ Ｐゴシック" pitchFamily="34" charset="-128"/>
              </a:rPr>
              <a:t>’</a:t>
            </a:r>
            <a:r>
              <a:rPr lang="fr-FR" altLang="fr-FR" noProof="1">
                <a:ea typeface="ＭＳ Ｐゴシック" pitchFamily="34" charset="-128"/>
              </a:rPr>
              <a:t>était pas rapportée ou n</a:t>
            </a:r>
            <a:r>
              <a:rPr lang="fr-FR" altLang="en-US" noProof="1">
                <a:ea typeface="ＭＳ Ｐゴシック" pitchFamily="34" charset="-128"/>
              </a:rPr>
              <a:t>’</a:t>
            </a:r>
            <a:r>
              <a:rPr lang="fr-FR" altLang="fr-FR" noProof="1">
                <a:ea typeface="ＭＳ Ｐゴシック" pitchFamily="34" charset="-128"/>
              </a:rPr>
              <a:t>était ni virale ni alcoolique.</a:t>
            </a:r>
          </a:p>
          <a:p>
            <a:endParaRPr lang="fr-FR" dirty="0"/>
          </a:p>
          <a:p>
            <a:pPr marL="228600" indent="-228600">
              <a:buFont typeface="+mj-lt"/>
              <a:buAutoNum type="arabicPeriod"/>
            </a:pPr>
            <a:r>
              <a:rPr lang="fr-FR" sz="1200" dirty="0"/>
              <a:t>AASLD 2014 – D’après Goutté N, </a:t>
            </a:r>
            <a:r>
              <a:rPr lang="fr-FR" sz="1200" dirty="0" err="1"/>
              <a:t>Sogni</a:t>
            </a:r>
            <a:r>
              <a:rPr lang="fr-FR" sz="1200" dirty="0"/>
              <a:t> P, </a:t>
            </a:r>
            <a:r>
              <a:rPr lang="fr-FR" sz="1200" dirty="0" err="1"/>
              <a:t>Bendersky</a:t>
            </a:r>
            <a:r>
              <a:rPr lang="fr-FR" sz="1200" dirty="0"/>
              <a:t> N, </a:t>
            </a:r>
            <a:r>
              <a:rPr lang="fr-FR" sz="1200" dirty="0" err="1"/>
              <a:t>Falissard</a:t>
            </a:r>
            <a:r>
              <a:rPr lang="fr-FR" sz="1200" dirty="0"/>
              <a:t> B, </a:t>
            </a:r>
            <a:r>
              <a:rPr lang="fr-FR" sz="1200" dirty="0" err="1"/>
              <a:t>Farges</a:t>
            </a:r>
            <a:r>
              <a:rPr lang="fr-FR" sz="1200" dirty="0"/>
              <a:t> O.  A national audit on </a:t>
            </a:r>
            <a:r>
              <a:rPr lang="fr-FR" sz="1200" dirty="0" err="1"/>
              <a:t>hepatocellular</a:t>
            </a:r>
            <a:r>
              <a:rPr lang="fr-FR" sz="1200" dirty="0"/>
              <a:t> </a:t>
            </a:r>
            <a:r>
              <a:rPr lang="fr-FR" sz="1200" dirty="0" err="1"/>
              <a:t>carcinoma</a:t>
            </a:r>
            <a:r>
              <a:rPr lang="fr-FR" sz="1200" dirty="0"/>
              <a:t> (HCC) </a:t>
            </a:r>
            <a:r>
              <a:rPr lang="fr-FR" sz="1200" dirty="0" err="1"/>
              <a:t>epidemiology</a:t>
            </a:r>
            <a:r>
              <a:rPr lang="fr-FR" sz="1200" dirty="0"/>
              <a:t> and management in a Western country: </a:t>
            </a:r>
            <a:r>
              <a:rPr lang="fr-FR" sz="1200" dirty="0" err="1"/>
              <a:t>survival</a:t>
            </a:r>
            <a:r>
              <a:rPr lang="fr-FR" sz="1200" dirty="0"/>
              <a:t> </a:t>
            </a:r>
            <a:r>
              <a:rPr lang="fr-FR" sz="1200" dirty="0" err="1"/>
              <a:t>factors</a:t>
            </a:r>
            <a:r>
              <a:rPr lang="fr-FR" sz="1200" dirty="0"/>
              <a:t> </a:t>
            </a:r>
            <a:r>
              <a:rPr lang="fr-FR" sz="1200" dirty="0" err="1"/>
              <a:t>including</a:t>
            </a:r>
            <a:r>
              <a:rPr lang="fr-FR" sz="1200" dirty="0"/>
              <a:t> </a:t>
            </a:r>
            <a:r>
              <a:rPr lang="fr-FR" sz="1200" dirty="0" err="1"/>
              <a:t>healthcare</a:t>
            </a:r>
            <a:r>
              <a:rPr lang="fr-FR" sz="1200" dirty="0"/>
              <a:t> </a:t>
            </a:r>
            <a:r>
              <a:rPr lang="fr-FR" sz="1200" dirty="0" err="1"/>
              <a:t>organization</a:t>
            </a:r>
            <a:r>
              <a:rPr lang="fr-FR" sz="1200" dirty="0"/>
              <a:t> and </a:t>
            </a:r>
            <a:r>
              <a:rPr lang="fr-FR" sz="1200" dirty="0" err="1"/>
              <a:t>referral</a:t>
            </a:r>
            <a:r>
              <a:rPr lang="fr-FR" sz="1200" dirty="0"/>
              <a:t> pattern. Abstract 1572.</a:t>
            </a:r>
          </a:p>
          <a:p>
            <a:pPr marL="228600" indent="-228600">
              <a:buFont typeface="+mj-lt"/>
              <a:buAutoNum type="arabicPeriod"/>
            </a:pPr>
            <a:r>
              <a:rPr lang="fr-FR" sz="1200" dirty="0"/>
              <a:t>Rosa I, Denis J, </a:t>
            </a:r>
            <a:r>
              <a:rPr lang="fr-FR" sz="1200" dirty="0" err="1"/>
              <a:t>Lesgourgues</a:t>
            </a:r>
            <a:r>
              <a:rPr lang="fr-FR" sz="1200" dirty="0"/>
              <a:t> B, Renard p, </a:t>
            </a:r>
            <a:r>
              <a:rPr lang="fr-FR" sz="1200" dirty="0" err="1"/>
              <a:t>Dobrin</a:t>
            </a:r>
            <a:r>
              <a:rPr lang="fr-FR" sz="1200" dirty="0"/>
              <a:t> AS, Becker </a:t>
            </a:r>
            <a:r>
              <a:rPr lang="fr-FR" sz="1200" i="1" dirty="0"/>
              <a:t>et al</a:t>
            </a:r>
            <a:r>
              <a:rPr lang="fr-FR" sz="1200" dirty="0"/>
              <a:t>. A French </a:t>
            </a:r>
            <a:r>
              <a:rPr lang="fr-FR" sz="1200" dirty="0" err="1"/>
              <a:t>multicentric</a:t>
            </a:r>
            <a:r>
              <a:rPr lang="fr-FR" sz="1200" dirty="0"/>
              <a:t> longitudinal descriptive </a:t>
            </a:r>
            <a:r>
              <a:rPr lang="fr-FR" sz="1200" dirty="0" err="1"/>
              <a:t>study</a:t>
            </a:r>
            <a:r>
              <a:rPr lang="fr-FR" sz="1200" dirty="0"/>
              <a:t> of </a:t>
            </a:r>
            <a:r>
              <a:rPr lang="fr-FR" sz="1200" dirty="0" err="1"/>
              <a:t>hepatocellular</a:t>
            </a:r>
            <a:r>
              <a:rPr lang="fr-FR" sz="1200" dirty="0"/>
              <a:t> </a:t>
            </a:r>
            <a:r>
              <a:rPr lang="fr-FR" sz="1200" dirty="0" err="1"/>
              <a:t>carcinoma</a:t>
            </a:r>
            <a:r>
              <a:rPr lang="fr-FR" sz="1200" dirty="0"/>
              <a:t> management. The CHANG </a:t>
            </a:r>
            <a:r>
              <a:rPr lang="fr-FR" sz="1200" dirty="0" err="1"/>
              <a:t>cohort</a:t>
            </a:r>
            <a:r>
              <a:rPr lang="fr-FR" sz="1200" dirty="0"/>
              <a:t>: </a:t>
            </a:r>
            <a:r>
              <a:rPr lang="fr-FR" sz="1200" dirty="0" err="1"/>
              <a:t>preliminary</a:t>
            </a:r>
            <a:r>
              <a:rPr lang="fr-FR" sz="1200" dirty="0"/>
              <a:t> </a:t>
            </a:r>
            <a:r>
              <a:rPr lang="fr-FR" sz="1200" dirty="0" err="1"/>
              <a:t>results</a:t>
            </a:r>
            <a:r>
              <a:rPr lang="fr-FR" sz="1200" dirty="0"/>
              <a:t> (abstract). </a:t>
            </a:r>
            <a:r>
              <a:rPr lang="fr-FR" sz="1200" i="1" dirty="0" err="1"/>
              <a:t>Hepatology</a:t>
            </a:r>
            <a:r>
              <a:rPr lang="fr-FR" sz="1200" dirty="0"/>
              <a:t>. 2010.1144A.</a:t>
            </a:r>
          </a:p>
          <a:p>
            <a:endParaRPr lang="fr-FR" dirty="0"/>
          </a:p>
        </p:txBody>
      </p:sp>
      <p:sp>
        <p:nvSpPr>
          <p:cNvPr id="4" name="Espace réservé du numéro de diapositive 3"/>
          <p:cNvSpPr>
            <a:spLocks noGrp="1"/>
          </p:cNvSpPr>
          <p:nvPr>
            <p:ph type="sldNum" sz="quarter" idx="10"/>
          </p:nvPr>
        </p:nvSpPr>
        <p:spPr/>
        <p:txBody>
          <a:bodyPr/>
          <a:lstStyle/>
          <a:p>
            <a:fld id="{58B036AB-CC9B-4DE0-A9E6-C0EA320C3675}" type="slidenum">
              <a:rPr lang="fr-FR" smtClean="0"/>
              <a:t>47</a:t>
            </a:fld>
            <a:endParaRPr lang="fr-FR"/>
          </a:p>
        </p:txBody>
      </p:sp>
    </p:spTree>
    <p:extLst>
      <p:ext uri="{BB962C8B-B14F-4D97-AF65-F5344CB8AC3E}">
        <p14:creationId xmlns:p14="http://schemas.microsoft.com/office/powerpoint/2010/main" val="30681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MORICE GODOFREDO</a:t>
            </a:r>
          </a:p>
        </p:txBody>
      </p:sp>
      <p:sp>
        <p:nvSpPr>
          <p:cNvPr id="4" name="Espace réservé du numéro de diapositive 3"/>
          <p:cNvSpPr>
            <a:spLocks noGrp="1"/>
          </p:cNvSpPr>
          <p:nvPr>
            <p:ph type="sldNum" sz="quarter" idx="10"/>
          </p:nvPr>
        </p:nvSpPr>
        <p:spPr/>
        <p:txBody>
          <a:bodyPr/>
          <a:lstStyle/>
          <a:p>
            <a:fld id="{1F238E18-FAD6-4730-8DB3-AB73AB5A8229}" type="slidenum">
              <a:rPr lang="fr-FR" smtClean="0"/>
              <a:t>50</a:t>
            </a:fld>
            <a:endParaRPr lang="fr-FR"/>
          </a:p>
        </p:txBody>
      </p:sp>
    </p:spTree>
    <p:extLst>
      <p:ext uri="{BB962C8B-B14F-4D97-AF65-F5344CB8AC3E}">
        <p14:creationId xmlns:p14="http://schemas.microsoft.com/office/powerpoint/2010/main" val="426256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C71A92D-0A2E-45A2-877A-1B7A70DA16EC}" type="datetimeFigureOut">
              <a:rPr lang="fr-FR" smtClean="0"/>
              <a:t>06/11/18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01D903-1281-40F0-B7CF-B50371B8298F}" type="slidenum">
              <a:rPr lang="fr-FR" smtClean="0"/>
              <a:t>‹#›</a:t>
            </a:fld>
            <a:endParaRPr lang="fr-FR"/>
          </a:p>
        </p:txBody>
      </p:sp>
    </p:spTree>
    <p:extLst>
      <p:ext uri="{BB962C8B-B14F-4D97-AF65-F5344CB8AC3E}">
        <p14:creationId xmlns:p14="http://schemas.microsoft.com/office/powerpoint/2010/main" val="74105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C71A92D-0A2E-45A2-877A-1B7A70DA16EC}" type="datetimeFigureOut">
              <a:rPr lang="fr-FR" smtClean="0"/>
              <a:t>06/11/18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01D903-1281-40F0-B7CF-B50371B8298F}" type="slidenum">
              <a:rPr lang="fr-FR" smtClean="0"/>
              <a:t>‹#›</a:t>
            </a:fld>
            <a:endParaRPr lang="fr-FR"/>
          </a:p>
        </p:txBody>
      </p:sp>
    </p:spTree>
    <p:extLst>
      <p:ext uri="{BB962C8B-B14F-4D97-AF65-F5344CB8AC3E}">
        <p14:creationId xmlns:p14="http://schemas.microsoft.com/office/powerpoint/2010/main" val="195011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C71A92D-0A2E-45A2-877A-1B7A70DA16EC}" type="datetimeFigureOut">
              <a:rPr lang="fr-FR" smtClean="0"/>
              <a:t>06/11/18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01D903-1281-40F0-B7CF-B50371B8298F}" type="slidenum">
              <a:rPr lang="fr-FR" smtClean="0"/>
              <a:t>‹#›</a:t>
            </a:fld>
            <a:endParaRPr lang="fr-FR"/>
          </a:p>
        </p:txBody>
      </p:sp>
    </p:spTree>
    <p:extLst>
      <p:ext uri="{BB962C8B-B14F-4D97-AF65-F5344CB8AC3E}">
        <p14:creationId xmlns:p14="http://schemas.microsoft.com/office/powerpoint/2010/main" val="925926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a:t>Modifiez le style du titre</a:t>
            </a:r>
            <a:endParaRPr lang="en-US" dirty="0"/>
          </a:p>
        </p:txBody>
      </p:sp>
      <p:sp>
        <p:nvSpPr>
          <p:cNvPr id="4" name="Date Placeholder 3"/>
          <p:cNvSpPr>
            <a:spLocks noGrp="1"/>
          </p:cNvSpPr>
          <p:nvPr>
            <p:ph type="dt" sz="half" idx="10"/>
          </p:nvPr>
        </p:nvSpPr>
        <p:spPr/>
        <p:txBody>
          <a:bodyPr/>
          <a:lstStyle/>
          <a:p>
            <a:fld id="{C3D916D2-BC0A-4537-99D9-37E962BF8442}" type="datetimeFigureOut">
              <a:rPr lang="fr-FR" smtClean="0"/>
              <a:t>06/11/18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2E9E42-BE2F-43C4-ABAB-BCDB4C0E50BB}" type="slidenum">
              <a:rPr lang="fr-FR" smtClean="0"/>
              <a:t>‹#›</a:t>
            </a:fld>
            <a:endParaRPr lang="fr-FR"/>
          </a:p>
        </p:txBody>
      </p:sp>
      <p:sp>
        <p:nvSpPr>
          <p:cNvPr id="8" name="Content Placeholder 7"/>
          <p:cNvSpPr>
            <a:spLocks noGrp="1"/>
          </p:cNvSpPr>
          <p:nvPr>
            <p:ph sz="quarter" idx="13"/>
          </p:nvPr>
        </p:nvSpPr>
        <p:spPr>
          <a:xfrm>
            <a:off x="609600" y="1600200"/>
            <a:ext cx="79248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365177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point">
    <p:spTree>
      <p:nvGrpSpPr>
        <p:cNvPr id="1" name=""/>
        <p:cNvGrpSpPr/>
        <p:nvPr/>
      </p:nvGrpSpPr>
      <p:grpSpPr>
        <a:xfrm>
          <a:off x="0" y="0"/>
          <a:ext cx="0" cy="0"/>
          <a:chOff x="0" y="0"/>
          <a:chExt cx="0" cy="0"/>
        </a:xfrm>
      </p:grpSpPr>
      <p:sp>
        <p:nvSpPr>
          <p:cNvPr id="10" name="Espace réservé du texte 10"/>
          <p:cNvSpPr>
            <a:spLocks noGrp="1"/>
          </p:cNvSpPr>
          <p:nvPr>
            <p:ph type="body" sz="quarter" idx="14" hasCustomPrompt="1"/>
          </p:nvPr>
        </p:nvSpPr>
        <p:spPr>
          <a:xfrm>
            <a:off x="611561" y="1844824"/>
            <a:ext cx="7848871" cy="4032448"/>
          </a:xfrm>
          <a:prstGeom prst="rect">
            <a:avLst/>
          </a:prstGeom>
        </p:spPr>
        <p:txBody>
          <a:bodyPr anchor="t"/>
          <a:lstStyle>
            <a:lvl1pPr marL="342900" indent="-342900">
              <a:spcBef>
                <a:spcPts val="1800"/>
              </a:spcBef>
              <a:buSzPct val="125000"/>
              <a:buFontTx/>
              <a:buBlip>
                <a:blip r:embed="rId2"/>
              </a:buBlip>
              <a:defRPr sz="2250" b="0">
                <a:solidFill>
                  <a:srgbClr val="47534A"/>
                </a:solidFill>
                <a:latin typeface="Gill Sans Std" pitchFamily="34" charset="0"/>
              </a:defRPr>
            </a:lvl1pPr>
            <a:lvl2pPr marL="742950" indent="-285750">
              <a:buFontTx/>
              <a:buBlip>
                <a:blip r:embed="rId3"/>
              </a:buBlip>
              <a:defRPr sz="2250"/>
            </a:lvl2pPr>
          </a:lstStyle>
          <a:p>
            <a:pPr lvl="0"/>
            <a:r>
              <a:rPr lang="fr-FR" dirty="0" err="1"/>
              <a:t>Nemo</a:t>
            </a:r>
            <a:r>
              <a:rPr lang="fr-FR" dirty="0"/>
              <a:t> </a:t>
            </a:r>
            <a:r>
              <a:rPr lang="fr-FR" dirty="0" err="1"/>
              <a:t>enim</a:t>
            </a:r>
            <a:r>
              <a:rPr lang="fr-FR" dirty="0"/>
              <a:t> </a:t>
            </a:r>
            <a:r>
              <a:rPr lang="fr-FR" dirty="0" err="1"/>
              <a:t>ipsam</a:t>
            </a:r>
            <a:r>
              <a:rPr lang="fr-FR" dirty="0"/>
              <a:t> </a:t>
            </a:r>
            <a:r>
              <a:rPr lang="fr-FR" dirty="0" err="1"/>
              <a:t>voluptatem</a:t>
            </a:r>
            <a:r>
              <a:rPr lang="fr-FR" dirty="0"/>
              <a:t> quia </a:t>
            </a:r>
            <a:r>
              <a:rPr lang="fr-FR" dirty="0" err="1"/>
              <a:t>voluptas</a:t>
            </a:r>
            <a:r>
              <a:rPr lang="fr-FR" dirty="0"/>
              <a:t> </a:t>
            </a:r>
            <a:r>
              <a:rPr lang="fr-FR" dirty="0" err="1"/>
              <a:t>sit</a:t>
            </a:r>
            <a:r>
              <a:rPr lang="fr-FR" dirty="0"/>
              <a:t> </a:t>
            </a:r>
            <a:r>
              <a:rPr lang="fr-FR" dirty="0" err="1"/>
              <a:t>aspernatur</a:t>
            </a:r>
            <a:r>
              <a:rPr lang="fr-FR" dirty="0"/>
              <a:t> </a:t>
            </a:r>
            <a:r>
              <a:rPr lang="fr-FR" dirty="0" err="1"/>
              <a:t>aut</a:t>
            </a:r>
            <a:r>
              <a:rPr lang="fr-FR" dirty="0"/>
              <a:t> </a:t>
            </a:r>
            <a:r>
              <a:rPr lang="fr-FR" dirty="0" err="1"/>
              <a:t>odit</a:t>
            </a:r>
            <a:r>
              <a:rPr lang="fr-FR" dirty="0"/>
              <a:t> </a:t>
            </a:r>
            <a:r>
              <a:rPr lang="fr-FR" dirty="0" err="1"/>
              <a:t>aut</a:t>
            </a:r>
            <a:r>
              <a:rPr lang="fr-FR" dirty="0"/>
              <a:t> </a:t>
            </a:r>
            <a:r>
              <a:rPr lang="fr-FR" dirty="0" err="1"/>
              <a:t>eos</a:t>
            </a:r>
            <a:r>
              <a:rPr lang="fr-FR" dirty="0"/>
              <a:t> qui </a:t>
            </a:r>
            <a:r>
              <a:rPr lang="fr-FR" dirty="0" err="1"/>
              <a:t>ratione</a:t>
            </a:r>
            <a:r>
              <a:rPr lang="fr-FR" dirty="0"/>
              <a:t> </a:t>
            </a:r>
            <a:r>
              <a:rPr lang="fr-FR" dirty="0" err="1"/>
              <a:t>fugit</a:t>
            </a:r>
            <a:r>
              <a:rPr lang="fr-FR" dirty="0"/>
              <a:t>. </a:t>
            </a:r>
          </a:p>
          <a:p>
            <a:pPr lvl="1"/>
            <a:r>
              <a:rPr lang="fr-FR" dirty="0"/>
              <a:t>Sed quia </a:t>
            </a:r>
            <a:r>
              <a:rPr lang="fr-FR" dirty="0" err="1"/>
              <a:t>consequuntur</a:t>
            </a:r>
            <a:r>
              <a:rPr lang="fr-FR" dirty="0"/>
              <a:t> </a:t>
            </a:r>
            <a:r>
              <a:rPr lang="fr-FR" dirty="0" err="1"/>
              <a:t>magni</a:t>
            </a:r>
            <a:r>
              <a:rPr lang="fr-FR" dirty="0"/>
              <a:t> </a:t>
            </a:r>
            <a:r>
              <a:rPr lang="fr-FR" dirty="0" err="1"/>
              <a:t>dolores</a:t>
            </a:r>
            <a:r>
              <a:rPr lang="fr-FR" dirty="0"/>
              <a:t> </a:t>
            </a:r>
            <a:r>
              <a:rPr lang="fr-FR" dirty="0" err="1"/>
              <a:t>eos</a:t>
            </a:r>
            <a:r>
              <a:rPr lang="fr-FR" dirty="0"/>
              <a:t> qui </a:t>
            </a:r>
            <a:r>
              <a:rPr lang="fr-FR" dirty="0" err="1"/>
              <a:t>ratione</a:t>
            </a:r>
            <a:r>
              <a:rPr lang="fr-FR" dirty="0"/>
              <a:t> </a:t>
            </a:r>
            <a:r>
              <a:rPr lang="fr-FR" dirty="0" err="1"/>
              <a:t>voluptatem</a:t>
            </a:r>
            <a:r>
              <a:rPr lang="fr-FR" dirty="0"/>
              <a:t> </a:t>
            </a:r>
            <a:r>
              <a:rPr lang="fr-FR" dirty="0" err="1"/>
              <a:t>exercitation</a:t>
            </a:r>
            <a:r>
              <a:rPr lang="fr-FR" dirty="0"/>
              <a:t> </a:t>
            </a:r>
            <a:r>
              <a:rPr lang="fr-FR" dirty="0" err="1"/>
              <a:t>ullamco</a:t>
            </a:r>
            <a:r>
              <a:rPr lang="fr-FR" dirty="0"/>
              <a:t> </a:t>
            </a:r>
            <a:r>
              <a:rPr lang="fr-FR" dirty="0" err="1"/>
              <a:t>sequi</a:t>
            </a:r>
            <a:r>
              <a:rPr lang="fr-FR" dirty="0"/>
              <a:t>.</a:t>
            </a:r>
          </a:p>
          <a:p>
            <a:pPr lvl="0"/>
            <a:r>
              <a:rPr lang="fr-FR" dirty="0"/>
              <a:t>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eu </a:t>
            </a:r>
            <a:r>
              <a:rPr lang="fr-FR" dirty="0" err="1"/>
              <a:t>fugiat</a:t>
            </a:r>
            <a:r>
              <a:rPr lang="fr-FR" dirty="0"/>
              <a:t> </a:t>
            </a:r>
            <a:r>
              <a:rPr lang="fr-FR" dirty="0" err="1"/>
              <a:t>nulla</a:t>
            </a:r>
            <a:r>
              <a:rPr lang="fr-FR" dirty="0"/>
              <a:t> </a:t>
            </a:r>
            <a:r>
              <a:rPr lang="fr-FR" dirty="0" err="1"/>
              <a:t>pariatvelit</a:t>
            </a:r>
            <a:r>
              <a:rPr lang="fr-FR" dirty="0"/>
              <a:t> </a:t>
            </a:r>
            <a:r>
              <a:rPr lang="fr-FR" dirty="0" err="1"/>
              <a:t>exercitation</a:t>
            </a:r>
            <a:r>
              <a:rPr lang="fr-FR" dirty="0"/>
              <a:t> </a:t>
            </a:r>
            <a:r>
              <a:rPr lang="fr-FR" dirty="0" err="1"/>
              <a:t>ullamco</a:t>
            </a:r>
            <a:r>
              <a:rPr lang="fr-FR" dirty="0"/>
              <a:t> </a:t>
            </a:r>
            <a:r>
              <a:rPr lang="fr-FR" dirty="0" err="1"/>
              <a:t>pariatur</a:t>
            </a:r>
            <a:r>
              <a:rPr lang="fr-FR" dirty="0"/>
              <a:t>.</a:t>
            </a:r>
          </a:p>
          <a:p>
            <a:pPr lvl="0"/>
            <a:r>
              <a:rPr lang="fr-FR" dirty="0"/>
              <a:t>Guis </a:t>
            </a:r>
            <a:r>
              <a:rPr lang="fr-FR" dirty="0" err="1"/>
              <a:t>nostrud</a:t>
            </a:r>
            <a:r>
              <a:rPr lang="fr-FR" dirty="0"/>
              <a:t> </a:t>
            </a:r>
            <a:r>
              <a:rPr lang="fr-FR" dirty="0" err="1"/>
              <a:t>eos</a:t>
            </a:r>
            <a:r>
              <a:rPr lang="fr-FR" dirty="0"/>
              <a:t> qui </a:t>
            </a:r>
            <a:r>
              <a:rPr lang="fr-FR" dirty="0" err="1"/>
              <a:t>ratione</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commodoeos</a:t>
            </a:r>
            <a:r>
              <a:rPr lang="fr-FR" dirty="0"/>
              <a:t> qui </a:t>
            </a:r>
            <a:r>
              <a:rPr lang="fr-FR" dirty="0" err="1"/>
              <a:t>ratione</a:t>
            </a:r>
            <a:r>
              <a:rPr lang="fr-FR" dirty="0"/>
              <a:t>. </a:t>
            </a:r>
          </a:p>
        </p:txBody>
      </p:sp>
      <p:sp>
        <p:nvSpPr>
          <p:cNvPr id="13" name="Titre 27"/>
          <p:cNvSpPr>
            <a:spLocks noGrp="1"/>
          </p:cNvSpPr>
          <p:nvPr>
            <p:ph type="title"/>
          </p:nvPr>
        </p:nvSpPr>
        <p:spPr>
          <a:xfrm>
            <a:off x="612000" y="476744"/>
            <a:ext cx="7920000" cy="648000"/>
          </a:xfrm>
          <a:prstGeom prst="rect">
            <a:avLst/>
          </a:prstGeom>
          <a:solidFill>
            <a:srgbClr val="0B9444"/>
          </a:solidFill>
        </p:spPr>
        <p:txBody>
          <a:bodyPr lIns="180000" tIns="72000" rIns="180000" anchor="ctr">
            <a:normAutofit/>
          </a:bodyPr>
          <a:lstStyle>
            <a:lvl1pPr algn="ctr">
              <a:defRPr lang="fr-FR" sz="2300" cap="all" baseline="0">
                <a:solidFill>
                  <a:schemeClr val="bg1"/>
                </a:solidFill>
                <a:latin typeface="Gill Sans MT" panose="020B0502020104020203" pitchFamily="34" charset="0"/>
                <a:ea typeface="+mn-ea"/>
                <a:cs typeface="+mn-cs"/>
              </a:defRPr>
            </a:lvl1pPr>
          </a:lstStyle>
          <a:p>
            <a:pPr marL="0" lvl="0">
              <a:spcBef>
                <a:spcPct val="20000"/>
              </a:spcBef>
              <a:buFont typeface="Arial" panose="020B0604020202020204" pitchFamily="34" charset="0"/>
            </a:pPr>
            <a:r>
              <a:rPr lang="fr-FR" dirty="0"/>
              <a:t>Modifiez le style du titre</a:t>
            </a:r>
          </a:p>
        </p:txBody>
      </p:sp>
      <p:sp>
        <p:nvSpPr>
          <p:cNvPr id="14" name="Espace réservé du contenu 31"/>
          <p:cNvSpPr>
            <a:spLocks noGrp="1"/>
          </p:cNvSpPr>
          <p:nvPr>
            <p:ph sz="quarter" idx="18"/>
          </p:nvPr>
        </p:nvSpPr>
        <p:spPr>
          <a:xfrm>
            <a:off x="611188" y="1124744"/>
            <a:ext cx="7993062" cy="576263"/>
          </a:xfrm>
          <a:prstGeom prst="rect">
            <a:avLst/>
          </a:prstGeom>
        </p:spPr>
        <p:txBody>
          <a:bodyPr/>
          <a:lstStyle>
            <a:lvl1pPr marL="0" indent="0" algn="ctr">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fr-FR" dirty="0"/>
              <a:t>Modifiez les styles du texte du masque</a:t>
            </a:r>
          </a:p>
        </p:txBody>
      </p:sp>
    </p:spTree>
    <p:extLst>
      <p:ext uri="{BB962C8B-B14F-4D97-AF65-F5344CB8AC3E}">
        <p14:creationId xmlns:p14="http://schemas.microsoft.com/office/powerpoint/2010/main" val="230181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C71A92D-0A2E-45A2-877A-1B7A70DA16EC}" type="datetimeFigureOut">
              <a:rPr lang="fr-FR" smtClean="0"/>
              <a:t>06/11/18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01D903-1281-40F0-B7CF-B50371B8298F}" type="slidenum">
              <a:rPr lang="fr-FR" smtClean="0"/>
              <a:t>‹#›</a:t>
            </a:fld>
            <a:endParaRPr lang="fr-FR"/>
          </a:p>
        </p:txBody>
      </p:sp>
    </p:spTree>
    <p:extLst>
      <p:ext uri="{BB962C8B-B14F-4D97-AF65-F5344CB8AC3E}">
        <p14:creationId xmlns:p14="http://schemas.microsoft.com/office/powerpoint/2010/main" val="238426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C71A92D-0A2E-45A2-877A-1B7A70DA16EC}" type="datetimeFigureOut">
              <a:rPr lang="fr-FR" smtClean="0"/>
              <a:t>06/11/18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01D903-1281-40F0-B7CF-B50371B8298F}" type="slidenum">
              <a:rPr lang="fr-FR" smtClean="0"/>
              <a:t>‹#›</a:t>
            </a:fld>
            <a:endParaRPr lang="fr-FR"/>
          </a:p>
        </p:txBody>
      </p:sp>
    </p:spTree>
    <p:extLst>
      <p:ext uri="{BB962C8B-B14F-4D97-AF65-F5344CB8AC3E}">
        <p14:creationId xmlns:p14="http://schemas.microsoft.com/office/powerpoint/2010/main" val="320911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C71A92D-0A2E-45A2-877A-1B7A70DA16EC}" type="datetimeFigureOut">
              <a:rPr lang="fr-FR" smtClean="0"/>
              <a:t>06/11/18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01D903-1281-40F0-B7CF-B50371B8298F}" type="slidenum">
              <a:rPr lang="fr-FR" smtClean="0"/>
              <a:t>‹#›</a:t>
            </a:fld>
            <a:endParaRPr lang="fr-FR"/>
          </a:p>
        </p:txBody>
      </p:sp>
    </p:spTree>
    <p:extLst>
      <p:ext uri="{BB962C8B-B14F-4D97-AF65-F5344CB8AC3E}">
        <p14:creationId xmlns:p14="http://schemas.microsoft.com/office/powerpoint/2010/main" val="68735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C71A92D-0A2E-45A2-877A-1B7A70DA16EC}" type="datetimeFigureOut">
              <a:rPr lang="fr-FR" smtClean="0"/>
              <a:t>06/11/18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101D903-1281-40F0-B7CF-B50371B8298F}" type="slidenum">
              <a:rPr lang="fr-FR" smtClean="0"/>
              <a:t>‹#›</a:t>
            </a:fld>
            <a:endParaRPr lang="fr-FR"/>
          </a:p>
        </p:txBody>
      </p:sp>
    </p:spTree>
    <p:extLst>
      <p:ext uri="{BB962C8B-B14F-4D97-AF65-F5344CB8AC3E}">
        <p14:creationId xmlns:p14="http://schemas.microsoft.com/office/powerpoint/2010/main" val="75398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C71A92D-0A2E-45A2-877A-1B7A70DA16EC}" type="datetimeFigureOut">
              <a:rPr lang="fr-FR" smtClean="0"/>
              <a:t>06/11/18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101D903-1281-40F0-B7CF-B50371B8298F}" type="slidenum">
              <a:rPr lang="fr-FR" smtClean="0"/>
              <a:t>‹#›</a:t>
            </a:fld>
            <a:endParaRPr lang="fr-FR"/>
          </a:p>
        </p:txBody>
      </p:sp>
    </p:spTree>
    <p:extLst>
      <p:ext uri="{BB962C8B-B14F-4D97-AF65-F5344CB8AC3E}">
        <p14:creationId xmlns:p14="http://schemas.microsoft.com/office/powerpoint/2010/main" val="380419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C71A92D-0A2E-45A2-877A-1B7A70DA16EC}" type="datetimeFigureOut">
              <a:rPr lang="fr-FR" smtClean="0"/>
              <a:t>06/11/18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101D903-1281-40F0-B7CF-B50371B8298F}" type="slidenum">
              <a:rPr lang="fr-FR" smtClean="0"/>
              <a:t>‹#›</a:t>
            </a:fld>
            <a:endParaRPr lang="fr-FR"/>
          </a:p>
        </p:txBody>
      </p:sp>
    </p:spTree>
    <p:extLst>
      <p:ext uri="{BB962C8B-B14F-4D97-AF65-F5344CB8AC3E}">
        <p14:creationId xmlns:p14="http://schemas.microsoft.com/office/powerpoint/2010/main" val="50473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C71A92D-0A2E-45A2-877A-1B7A70DA16EC}" type="datetimeFigureOut">
              <a:rPr lang="fr-FR" smtClean="0"/>
              <a:t>06/11/18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01D903-1281-40F0-B7CF-B50371B8298F}" type="slidenum">
              <a:rPr lang="fr-FR" smtClean="0"/>
              <a:t>‹#›</a:t>
            </a:fld>
            <a:endParaRPr lang="fr-FR"/>
          </a:p>
        </p:txBody>
      </p:sp>
    </p:spTree>
    <p:extLst>
      <p:ext uri="{BB962C8B-B14F-4D97-AF65-F5344CB8AC3E}">
        <p14:creationId xmlns:p14="http://schemas.microsoft.com/office/powerpoint/2010/main" val="193653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C71A92D-0A2E-45A2-877A-1B7A70DA16EC}" type="datetimeFigureOut">
              <a:rPr lang="fr-FR" smtClean="0"/>
              <a:t>06/11/18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01D903-1281-40F0-B7CF-B50371B8298F}" type="slidenum">
              <a:rPr lang="fr-FR" smtClean="0"/>
              <a:t>‹#›</a:t>
            </a:fld>
            <a:endParaRPr lang="fr-FR"/>
          </a:p>
        </p:txBody>
      </p:sp>
    </p:spTree>
    <p:extLst>
      <p:ext uri="{BB962C8B-B14F-4D97-AF65-F5344CB8AC3E}">
        <p14:creationId xmlns:p14="http://schemas.microsoft.com/office/powerpoint/2010/main" val="30717504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1A92D-0A2E-45A2-877A-1B7A70DA16EC}" type="datetimeFigureOut">
              <a:rPr lang="fr-FR" smtClean="0"/>
              <a:t>06/11/18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1D903-1281-40F0-B7CF-B50371B8298F}" type="slidenum">
              <a:rPr lang="fr-FR" smtClean="0"/>
              <a:t>‹#›</a:t>
            </a:fld>
            <a:endParaRPr lang="fr-FR"/>
          </a:p>
        </p:txBody>
      </p:sp>
    </p:spTree>
    <p:extLst>
      <p:ext uri="{BB962C8B-B14F-4D97-AF65-F5344CB8AC3E}">
        <p14:creationId xmlns:p14="http://schemas.microsoft.com/office/powerpoint/2010/main" val="1357731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emf"/><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40.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jpeg"/><Relationship Id="rId8" Type="http://schemas.openxmlformats.org/officeDocument/2006/relationships/image" Target="../media/image53.png"/><Relationship Id="rId9" Type="http://schemas.openxmlformats.org/officeDocument/2006/relationships/image" Target="../media/image54.jpeg"/><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emf"/><Relationship Id="rId3" Type="http://schemas.openxmlformats.org/officeDocument/2006/relationships/image" Target="../media/image56.emf"/></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image" Target="../media/image5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5" Type="http://schemas.openxmlformats.org/officeDocument/2006/relationships/image" Target="../media/image68.jpg"/><Relationship Id="rId6" Type="http://schemas.openxmlformats.org/officeDocument/2006/relationships/image" Target="../media/image69.jpeg"/><Relationship Id="rId7" Type="http://schemas.openxmlformats.org/officeDocument/2006/relationships/image" Target="../media/image70.jpeg"/><Relationship Id="rId8" Type="http://schemas.openxmlformats.org/officeDocument/2006/relationships/image" Target="../media/image71.png"/><Relationship Id="rId9" Type="http://schemas.openxmlformats.org/officeDocument/2006/relationships/image" Target="../media/image72.png"/><Relationship Id="rId1" Type="http://schemas.openxmlformats.org/officeDocument/2006/relationships/slideLayout" Target="../slideLayouts/slideLayout7.xml"/><Relationship Id="rId2" Type="http://schemas.openxmlformats.org/officeDocument/2006/relationships/image" Target="../media/image65.jpg"/></Relationships>
</file>

<file path=ppt/slides/_rels/slide38.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5.jpeg"/><Relationship Id="rId5" Type="http://schemas.openxmlformats.org/officeDocument/2006/relationships/image" Target="../media/image76.jpeg"/><Relationship Id="rId6" Type="http://schemas.openxmlformats.org/officeDocument/2006/relationships/image" Target="../media/image77.png"/><Relationship Id="rId7" Type="http://schemas.openxmlformats.org/officeDocument/2006/relationships/image" Target="../media/image78.png"/><Relationship Id="rId1" Type="http://schemas.openxmlformats.org/officeDocument/2006/relationships/slideLayout" Target="../slideLayouts/slideLayout7.xml"/><Relationship Id="rId2" Type="http://schemas.openxmlformats.org/officeDocument/2006/relationships/image" Target="../media/image7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jpeg"/><Relationship Id="rId5" Type="http://schemas.openxmlformats.org/officeDocument/2006/relationships/image" Target="../media/image82.jpeg"/><Relationship Id="rId6" Type="http://schemas.openxmlformats.org/officeDocument/2006/relationships/image" Target="../media/image83.jpeg"/><Relationship Id="rId7" Type="http://schemas.openxmlformats.org/officeDocument/2006/relationships/image" Target="../media/image84.jpeg"/><Relationship Id="rId8" Type="http://schemas.openxmlformats.org/officeDocument/2006/relationships/image" Target="../media/image85.jpeg"/><Relationship Id="rId9" Type="http://schemas.openxmlformats.org/officeDocument/2006/relationships/image" Target="../media/image86.jpeg"/><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89.jpeg"/><Relationship Id="rId5" Type="http://schemas.openxmlformats.org/officeDocument/2006/relationships/image" Target="../media/image90.jpeg"/><Relationship Id="rId6" Type="http://schemas.openxmlformats.org/officeDocument/2006/relationships/image" Target="../media/image91.jpeg"/><Relationship Id="rId7" Type="http://schemas.openxmlformats.org/officeDocument/2006/relationships/image" Target="../media/image92.jpeg"/><Relationship Id="rId8" Type="http://schemas.openxmlformats.org/officeDocument/2006/relationships/image" Target="../media/image93.emf"/><Relationship Id="rId9" Type="http://schemas.openxmlformats.org/officeDocument/2006/relationships/image" Target="../media/image94.jpeg"/><Relationship Id="rId1" Type="http://schemas.openxmlformats.org/officeDocument/2006/relationships/slideLayout" Target="../slideLayouts/slideLayout2.xml"/><Relationship Id="rId2" Type="http://schemas.openxmlformats.org/officeDocument/2006/relationships/image" Target="../media/image8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48.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image" Target="../media/image98.jpeg"/><Relationship Id="rId5" Type="http://schemas.openxmlformats.org/officeDocument/2006/relationships/image" Target="../media/image99.jpeg"/><Relationship Id="rId6" Type="http://schemas.openxmlformats.org/officeDocument/2006/relationships/image" Target="../media/image100.png"/><Relationship Id="rId7" Type="http://schemas.openxmlformats.org/officeDocument/2006/relationships/image" Target="../media/image101.png"/><Relationship Id="rId1" Type="http://schemas.openxmlformats.org/officeDocument/2006/relationships/slideLayout" Target="../slideLayouts/slideLayout7.xml"/><Relationship Id="rId2" Type="http://schemas.openxmlformats.org/officeDocument/2006/relationships/image" Target="../media/image9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1.xml.rels><?xml version="1.0" encoding="UTF-8" standalone="yes"?>
<Relationships xmlns="http://schemas.openxmlformats.org/package/2006/relationships"><Relationship Id="rId3" Type="http://schemas.openxmlformats.org/officeDocument/2006/relationships/image" Target="../media/image104.png"/><Relationship Id="rId4" Type="http://schemas.openxmlformats.org/officeDocument/2006/relationships/image" Target="../media/image105.png"/><Relationship Id="rId5" Type="http://schemas.openxmlformats.org/officeDocument/2006/relationships/image" Target="../media/image106.png"/><Relationship Id="rId6" Type="http://schemas.openxmlformats.org/officeDocument/2006/relationships/image" Target="../media/image107.jpeg"/><Relationship Id="rId7" Type="http://schemas.openxmlformats.org/officeDocument/2006/relationships/image" Target="../media/image108.jpeg"/><Relationship Id="rId8" Type="http://schemas.openxmlformats.org/officeDocument/2006/relationships/image" Target="../media/image109.jpeg"/><Relationship Id="rId9" Type="http://schemas.openxmlformats.org/officeDocument/2006/relationships/image" Target="../media/image110.jpeg"/><Relationship Id="rId1" Type="http://schemas.openxmlformats.org/officeDocument/2006/relationships/slideLayout" Target="../slideLayouts/slideLayout12.xml"/><Relationship Id="rId2" Type="http://schemas.openxmlformats.org/officeDocument/2006/relationships/image" Target="../media/image10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1.pn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4" Type="http://schemas.openxmlformats.org/officeDocument/2006/relationships/image" Target="../media/image114.png"/><Relationship Id="rId5" Type="http://schemas.openxmlformats.org/officeDocument/2006/relationships/image" Target="../media/image115.jpg"/><Relationship Id="rId1" Type="http://schemas.openxmlformats.org/officeDocument/2006/relationships/slideLayout" Target="../slideLayouts/slideLayout7.xml"/><Relationship Id="rId2" Type="http://schemas.openxmlformats.org/officeDocument/2006/relationships/image" Target="../media/image112.jpg"/></Relationships>
</file>

<file path=ppt/slides/_rels/slide54.xml.rels><?xml version="1.0" encoding="UTF-8" standalone="yes"?>
<Relationships xmlns="http://schemas.openxmlformats.org/package/2006/relationships"><Relationship Id="rId3" Type="http://schemas.openxmlformats.org/officeDocument/2006/relationships/image" Target="../media/image117.jpeg"/><Relationship Id="rId4" Type="http://schemas.openxmlformats.org/officeDocument/2006/relationships/image" Target="../media/image118.png"/><Relationship Id="rId5" Type="http://schemas.openxmlformats.org/officeDocument/2006/relationships/image" Target="../media/image119.png"/><Relationship Id="rId6" Type="http://schemas.openxmlformats.org/officeDocument/2006/relationships/image" Target="../media/image120.png"/><Relationship Id="rId7" Type="http://schemas.openxmlformats.org/officeDocument/2006/relationships/image" Target="../media/image121.jpeg"/><Relationship Id="rId1" Type="http://schemas.openxmlformats.org/officeDocument/2006/relationships/slideLayout" Target="../slideLayouts/slideLayout7.xml"/><Relationship Id="rId2" Type="http://schemas.openxmlformats.org/officeDocument/2006/relationships/image" Target="../media/image116.png"/></Relationships>
</file>

<file path=ppt/slides/_rels/slide55.xml.rels><?xml version="1.0" encoding="UTF-8" standalone="yes"?>
<Relationships xmlns="http://schemas.openxmlformats.org/package/2006/relationships"><Relationship Id="rId3" Type="http://schemas.openxmlformats.org/officeDocument/2006/relationships/image" Target="../media/image123.jpeg"/><Relationship Id="rId4" Type="http://schemas.openxmlformats.org/officeDocument/2006/relationships/image" Target="../media/image124.jpg"/><Relationship Id="rId5" Type="http://schemas.openxmlformats.org/officeDocument/2006/relationships/image" Target="../media/image125.jpg"/><Relationship Id="rId1" Type="http://schemas.openxmlformats.org/officeDocument/2006/relationships/slideLayout" Target="../slideLayouts/slideLayout7.xml"/><Relationship Id="rId2" Type="http://schemas.openxmlformats.org/officeDocument/2006/relationships/image" Target="../media/image12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6.png"/><Relationship Id="rId3" Type="http://schemas.openxmlformats.org/officeDocument/2006/relationships/image" Target="../media/image1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598935"/>
            <a:ext cx="7772400" cy="1470025"/>
          </a:xfrm>
        </p:spPr>
        <p:txBody>
          <a:bodyPr/>
          <a:lstStyle/>
          <a:p>
            <a:r>
              <a:rPr lang="fr-FR" dirty="0"/>
              <a:t>Que faire devant un nodule chez le cirrhotique ?</a:t>
            </a:r>
          </a:p>
        </p:txBody>
      </p:sp>
      <p:sp>
        <p:nvSpPr>
          <p:cNvPr id="3" name="Sous-titre 2"/>
          <p:cNvSpPr>
            <a:spLocks noGrp="1"/>
          </p:cNvSpPr>
          <p:nvPr>
            <p:ph type="subTitle" idx="1"/>
          </p:nvPr>
        </p:nvSpPr>
        <p:spPr/>
        <p:txBody>
          <a:bodyPr/>
          <a:lstStyle/>
          <a:p>
            <a:pPr marL="514350" indent="-514350">
              <a:buAutoNum type="alphaUcPeriod"/>
            </a:pPr>
            <a:r>
              <a:rPr lang="fr-FR" dirty="0"/>
              <a:t>Coilly - M. Lewin</a:t>
            </a:r>
          </a:p>
          <a:p>
            <a:r>
              <a:rPr lang="fr-FR" dirty="0"/>
              <a:t>Hôpital Paul Brousse, Villejuif</a:t>
            </a:r>
          </a:p>
        </p:txBody>
      </p:sp>
      <p:sp>
        <p:nvSpPr>
          <p:cNvPr id="4" name="Rectangle à coins arrondis 3"/>
          <p:cNvSpPr/>
          <p:nvPr/>
        </p:nvSpPr>
        <p:spPr>
          <a:xfrm>
            <a:off x="683568" y="1412776"/>
            <a:ext cx="8136904" cy="1800200"/>
          </a:xfrm>
          <a:prstGeom prst="round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9" descr="Univ Paris 11"/>
          <p:cNvPicPr>
            <a:picLocks noChangeAspect="1" noChangeArrowheads="1"/>
          </p:cNvPicPr>
          <p:nvPr/>
        </p:nvPicPr>
        <p:blipFill>
          <a:blip r:embed="rId2"/>
          <a:srcRect/>
          <a:stretch>
            <a:fillRect/>
          </a:stretch>
        </p:blipFill>
        <p:spPr bwMode="auto">
          <a:xfrm>
            <a:off x="2437301" y="5548461"/>
            <a:ext cx="2307116" cy="904875"/>
          </a:xfrm>
          <a:prstGeom prst="rect">
            <a:avLst/>
          </a:prstGeom>
          <a:noFill/>
          <a:ln w="9525">
            <a:noFill/>
            <a:miter lim="800000"/>
            <a:headEnd/>
            <a:tailEnd/>
          </a:ln>
        </p:spPr>
      </p:pic>
      <p:pic>
        <p:nvPicPr>
          <p:cNvPr id="6" name="Picture 8" descr="inserm"/>
          <p:cNvPicPr>
            <a:picLocks noChangeAspect="1" noChangeArrowheads="1"/>
          </p:cNvPicPr>
          <p:nvPr/>
        </p:nvPicPr>
        <p:blipFill>
          <a:blip r:embed="rId3"/>
          <a:srcRect/>
          <a:stretch>
            <a:fillRect/>
          </a:stretch>
        </p:blipFill>
        <p:spPr bwMode="auto">
          <a:xfrm>
            <a:off x="5253801" y="5726815"/>
            <a:ext cx="1295400" cy="428625"/>
          </a:xfrm>
          <a:prstGeom prst="rect">
            <a:avLst/>
          </a:prstGeom>
          <a:noFill/>
          <a:ln w="9525">
            <a:noFill/>
            <a:miter lim="800000"/>
            <a:headEnd/>
            <a:tailEnd/>
          </a:ln>
        </p:spPr>
      </p:pic>
      <p:pic>
        <p:nvPicPr>
          <p:cNvPr id="7" name="Imag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0525" y="5548461"/>
            <a:ext cx="1629717" cy="651430"/>
          </a:xfrm>
          <a:prstGeom prst="rect">
            <a:avLst/>
          </a:prstGeom>
          <a:noFill/>
          <a:ln w="9525">
            <a:noFill/>
            <a:miter lim="800000"/>
            <a:headEnd/>
            <a:tailEnd/>
          </a:ln>
        </p:spPr>
      </p:pic>
      <p:pic>
        <p:nvPicPr>
          <p:cNvPr id="8" name="Picture 4" descr="Hepatinov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4123" y="5435907"/>
            <a:ext cx="1733550" cy="1017429"/>
          </a:xfrm>
          <a:prstGeom prst="rect">
            <a:avLst/>
          </a:prstGeom>
          <a:noFill/>
        </p:spPr>
      </p:pic>
      <p:pic>
        <p:nvPicPr>
          <p:cNvPr id="9" name="Image 8"/>
          <p:cNvPicPr>
            <a:picLocks noChangeAspect="1"/>
          </p:cNvPicPr>
          <p:nvPr/>
        </p:nvPicPr>
        <p:blipFill>
          <a:blip r:embed="rId6"/>
          <a:stretch>
            <a:fillRect/>
          </a:stretch>
        </p:blipFill>
        <p:spPr>
          <a:xfrm>
            <a:off x="0" y="0"/>
            <a:ext cx="1426636" cy="1275013"/>
          </a:xfrm>
          <a:prstGeom prst="rect">
            <a:avLst/>
          </a:prstGeom>
        </p:spPr>
      </p:pic>
    </p:spTree>
    <p:extLst>
      <p:ext uri="{BB962C8B-B14F-4D97-AF65-F5344CB8AC3E}">
        <p14:creationId xmlns:p14="http://schemas.microsoft.com/office/powerpoint/2010/main" val="3228154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12114"/>
            <a:ext cx="7924800" cy="796950"/>
          </a:xfrm>
        </p:spPr>
        <p:txBody>
          <a:bodyPr>
            <a:normAutofit fontScale="90000"/>
          </a:bodyPr>
          <a:lstStyle/>
          <a:p>
            <a:r>
              <a:rPr lang="fr-FR" dirty="0" err="1"/>
              <a:t>Néovascularisation</a:t>
            </a:r>
            <a:r>
              <a:rPr lang="fr-FR" dirty="0"/>
              <a:t> tumorale: </a:t>
            </a:r>
            <a:r>
              <a:rPr lang="fr-FR" dirty="0" err="1"/>
              <a:t>hypervacularisation</a:t>
            </a:r>
            <a:r>
              <a:rPr lang="fr-FR" dirty="0"/>
              <a:t> TDM ou IRM</a:t>
            </a:r>
            <a:endParaRPr lang="en-US" dirty="0"/>
          </a:p>
        </p:txBody>
      </p:sp>
      <p:sp>
        <p:nvSpPr>
          <p:cNvPr id="7" name="Espace réservé du contenu 2"/>
          <p:cNvSpPr>
            <a:spLocks noGrp="1"/>
          </p:cNvSpPr>
          <p:nvPr>
            <p:ph sz="quarter" idx="13"/>
          </p:nvPr>
        </p:nvSpPr>
        <p:spPr>
          <a:xfrm>
            <a:off x="684442" y="6093296"/>
            <a:ext cx="7847998" cy="604664"/>
          </a:xfrm>
        </p:spPr>
        <p:txBody>
          <a:bodyPr>
            <a:normAutofit fontScale="92500"/>
          </a:bodyPr>
          <a:lstStyle/>
          <a:p>
            <a:pPr>
              <a:buFont typeface="Wingdings" pitchFamily="2" charset="2"/>
              <a:buChar char="Ø"/>
            </a:pPr>
            <a:r>
              <a:rPr lang="fr-FR" sz="2000" dirty="0"/>
              <a:t>Apparition d’une prise de contraste artérielle en imagerie: 30-35 secondes</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3368" y="1700808"/>
            <a:ext cx="3782730" cy="367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4442" y="1700809"/>
            <a:ext cx="3515542" cy="367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èche droite 5"/>
          <p:cNvSpPr/>
          <p:nvPr/>
        </p:nvSpPr>
        <p:spPr>
          <a:xfrm>
            <a:off x="684442" y="5767342"/>
            <a:ext cx="7920006" cy="253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xmlns="" id="{9F4836FD-92A6-4B1B-829A-1A1B8CBB226C}"/>
              </a:ext>
            </a:extLst>
          </p:cNvPr>
          <p:cNvCxnSpPr/>
          <p:nvPr/>
        </p:nvCxnSpPr>
        <p:spPr>
          <a:xfrm>
            <a:off x="503548" y="1412776"/>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785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1715" y="116632"/>
            <a:ext cx="8640960" cy="782960"/>
          </a:xfrm>
        </p:spPr>
        <p:txBody>
          <a:bodyPr>
            <a:normAutofit fontScale="90000"/>
          </a:bodyPr>
          <a:lstStyle/>
          <a:p>
            <a:r>
              <a:rPr lang="fr-FR" dirty="0"/>
              <a:t>Lavage au temps portal ou tardif: IRM</a:t>
            </a:r>
            <a:endParaRPr lang="en-US" dirty="0"/>
          </a:p>
        </p:txBody>
      </p:sp>
      <p:sp>
        <p:nvSpPr>
          <p:cNvPr id="10" name="Espace réservé du contenu 2"/>
          <p:cNvSpPr txBox="1">
            <a:spLocks/>
          </p:cNvSpPr>
          <p:nvPr/>
        </p:nvSpPr>
        <p:spPr>
          <a:xfrm>
            <a:off x="169044" y="1240160"/>
            <a:ext cx="8712968" cy="6046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Font typeface="Wingdings" pitchFamily="2" charset="2"/>
              <a:buChar char="Ø"/>
            </a:pPr>
            <a:r>
              <a:rPr lang="fr-FR" sz="2000" dirty="0"/>
              <a:t>Association d’un critère qualitatif à la prise de contraste artérielle en imagerie pour augmenter la spécificité</a:t>
            </a:r>
            <a:endParaRPr lang="en-US" sz="2000"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496" y="2341190"/>
            <a:ext cx="2639394" cy="291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5656" y="2341191"/>
            <a:ext cx="2592288" cy="292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23928" y="2341191"/>
            <a:ext cx="2664296" cy="293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64439" y="2341192"/>
            <a:ext cx="2644065" cy="293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oneTexte 19"/>
          <p:cNvSpPr txBox="1"/>
          <p:nvPr/>
        </p:nvSpPr>
        <p:spPr>
          <a:xfrm>
            <a:off x="4788024" y="5343612"/>
            <a:ext cx="1290610" cy="369332"/>
          </a:xfrm>
          <a:prstGeom prst="rect">
            <a:avLst/>
          </a:prstGeom>
          <a:noFill/>
        </p:spPr>
        <p:txBody>
          <a:bodyPr wrap="none" rtlCol="0">
            <a:spAutoFit/>
          </a:bodyPr>
          <a:lstStyle/>
          <a:p>
            <a:r>
              <a:rPr lang="fr-FR" dirty="0"/>
              <a:t>Temps Portal</a:t>
            </a:r>
            <a:endParaRPr lang="en-US" dirty="0"/>
          </a:p>
        </p:txBody>
      </p:sp>
      <p:sp>
        <p:nvSpPr>
          <p:cNvPr id="21" name="ZoneTexte 20"/>
          <p:cNvSpPr txBox="1"/>
          <p:nvPr/>
        </p:nvSpPr>
        <p:spPr>
          <a:xfrm>
            <a:off x="2483768" y="5343612"/>
            <a:ext cx="1426865" cy="369332"/>
          </a:xfrm>
          <a:prstGeom prst="rect">
            <a:avLst/>
          </a:prstGeom>
          <a:noFill/>
        </p:spPr>
        <p:txBody>
          <a:bodyPr wrap="none" rtlCol="0">
            <a:spAutoFit/>
          </a:bodyPr>
          <a:lstStyle/>
          <a:p>
            <a:r>
              <a:rPr lang="fr-FR" dirty="0"/>
              <a:t>Temps artériel</a:t>
            </a:r>
            <a:endParaRPr lang="en-US" dirty="0"/>
          </a:p>
        </p:txBody>
      </p:sp>
      <p:sp>
        <p:nvSpPr>
          <p:cNvPr id="22" name="ZoneTexte 21"/>
          <p:cNvSpPr txBox="1"/>
          <p:nvPr/>
        </p:nvSpPr>
        <p:spPr>
          <a:xfrm>
            <a:off x="251520" y="5350179"/>
            <a:ext cx="1366080" cy="369332"/>
          </a:xfrm>
          <a:prstGeom prst="rect">
            <a:avLst/>
          </a:prstGeom>
          <a:noFill/>
        </p:spPr>
        <p:txBody>
          <a:bodyPr wrap="none" rtlCol="0">
            <a:spAutoFit/>
          </a:bodyPr>
          <a:lstStyle/>
          <a:p>
            <a:r>
              <a:rPr lang="fr-FR" dirty="0"/>
              <a:t>Sans injection</a:t>
            </a:r>
            <a:endParaRPr lang="en-US" dirty="0"/>
          </a:p>
        </p:txBody>
      </p:sp>
      <p:sp>
        <p:nvSpPr>
          <p:cNvPr id="23" name="ZoneTexte 22"/>
          <p:cNvSpPr txBox="1"/>
          <p:nvPr/>
        </p:nvSpPr>
        <p:spPr>
          <a:xfrm>
            <a:off x="7380312" y="5363924"/>
            <a:ext cx="1255152" cy="369332"/>
          </a:xfrm>
          <a:prstGeom prst="rect">
            <a:avLst/>
          </a:prstGeom>
          <a:noFill/>
        </p:spPr>
        <p:txBody>
          <a:bodyPr wrap="none" rtlCol="0">
            <a:spAutoFit/>
          </a:bodyPr>
          <a:lstStyle/>
          <a:p>
            <a:r>
              <a:rPr lang="fr-FR" dirty="0"/>
              <a:t>Temps Tardif</a:t>
            </a:r>
            <a:endParaRPr lang="en-US" dirty="0"/>
          </a:p>
        </p:txBody>
      </p:sp>
      <p:sp>
        <p:nvSpPr>
          <p:cNvPr id="3" name="Rectangle 2"/>
          <p:cNvSpPr/>
          <p:nvPr/>
        </p:nvSpPr>
        <p:spPr>
          <a:xfrm>
            <a:off x="2369699" y="6021288"/>
            <a:ext cx="1535998" cy="369332"/>
          </a:xfrm>
          <a:prstGeom prst="rect">
            <a:avLst/>
          </a:prstGeom>
        </p:spPr>
        <p:txBody>
          <a:bodyPr wrap="none">
            <a:spAutoFit/>
          </a:bodyPr>
          <a:lstStyle/>
          <a:p>
            <a:r>
              <a:rPr lang="fr-FR" dirty="0"/>
              <a:t>30-35 secondes</a:t>
            </a:r>
          </a:p>
        </p:txBody>
      </p:sp>
      <p:sp>
        <p:nvSpPr>
          <p:cNvPr id="13" name="Rectangle 12"/>
          <p:cNvSpPr/>
          <p:nvPr/>
        </p:nvSpPr>
        <p:spPr>
          <a:xfrm>
            <a:off x="4908210" y="6021288"/>
            <a:ext cx="1535998" cy="369332"/>
          </a:xfrm>
          <a:prstGeom prst="rect">
            <a:avLst/>
          </a:prstGeom>
        </p:spPr>
        <p:txBody>
          <a:bodyPr wrap="none">
            <a:spAutoFit/>
          </a:bodyPr>
          <a:lstStyle/>
          <a:p>
            <a:r>
              <a:rPr lang="fr-FR" dirty="0"/>
              <a:t>60-70 secondes</a:t>
            </a:r>
          </a:p>
        </p:txBody>
      </p:sp>
      <p:sp>
        <p:nvSpPr>
          <p:cNvPr id="14" name="Rectangle 13"/>
          <p:cNvSpPr/>
          <p:nvPr/>
        </p:nvSpPr>
        <p:spPr>
          <a:xfrm>
            <a:off x="7583328" y="6021288"/>
            <a:ext cx="1175322" cy="369332"/>
          </a:xfrm>
          <a:prstGeom prst="rect">
            <a:avLst/>
          </a:prstGeom>
        </p:spPr>
        <p:txBody>
          <a:bodyPr wrap="none">
            <a:spAutoFit/>
          </a:bodyPr>
          <a:lstStyle/>
          <a:p>
            <a:r>
              <a:rPr lang="fr-FR" dirty="0"/>
              <a:t>3-5 minutes</a:t>
            </a:r>
          </a:p>
        </p:txBody>
      </p:sp>
      <p:sp>
        <p:nvSpPr>
          <p:cNvPr id="4" name="Flèche droite 3"/>
          <p:cNvSpPr/>
          <p:nvPr/>
        </p:nvSpPr>
        <p:spPr>
          <a:xfrm>
            <a:off x="395536" y="5805264"/>
            <a:ext cx="8676456" cy="231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xmlns="" id="{112DF120-185A-4E60-A744-F5E88BDE55F7}"/>
              </a:ext>
            </a:extLst>
          </p:cNvPr>
          <p:cNvCxnSpPr/>
          <p:nvPr/>
        </p:nvCxnSpPr>
        <p:spPr>
          <a:xfrm>
            <a:off x="467544" y="1052736"/>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447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Critères diagnostiques du CHC sur foie de cirrhose</a:t>
            </a:r>
          </a:p>
        </p:txBody>
      </p:sp>
      <p:grpSp>
        <p:nvGrpSpPr>
          <p:cNvPr id="5" name="Groupe 4"/>
          <p:cNvGrpSpPr/>
          <p:nvPr/>
        </p:nvGrpSpPr>
        <p:grpSpPr>
          <a:xfrm>
            <a:off x="5796136" y="2135140"/>
            <a:ext cx="2808312" cy="2301971"/>
            <a:chOff x="3419872" y="2996952"/>
            <a:chExt cx="4225967" cy="2775857"/>
          </a:xfrm>
          <a:solidFill>
            <a:schemeClr val="bg1">
              <a:lumMod val="85000"/>
            </a:schemeClr>
          </a:solidFill>
        </p:grpSpPr>
        <p:sp>
          <p:nvSpPr>
            <p:cNvPr id="6" name="Forme libre 5"/>
            <p:cNvSpPr/>
            <p:nvPr/>
          </p:nvSpPr>
          <p:spPr>
            <a:xfrm>
              <a:off x="3419872" y="2996952"/>
              <a:ext cx="4225967" cy="2775857"/>
            </a:xfrm>
            <a:custGeom>
              <a:avLst/>
              <a:gdLst>
                <a:gd name="connsiteX0" fmla="*/ 513938 w 4225967"/>
                <a:gd name="connsiteY0" fmla="*/ 10886 h 2775857"/>
                <a:gd name="connsiteX1" fmla="*/ 513938 w 4225967"/>
                <a:gd name="connsiteY1" fmla="*/ 10886 h 2775857"/>
                <a:gd name="connsiteX2" fmla="*/ 655452 w 4225967"/>
                <a:gd name="connsiteY2" fmla="*/ 21772 h 2775857"/>
                <a:gd name="connsiteX3" fmla="*/ 688110 w 4225967"/>
                <a:gd name="connsiteY3" fmla="*/ 32657 h 2775857"/>
                <a:gd name="connsiteX4" fmla="*/ 775195 w 4225967"/>
                <a:gd name="connsiteY4" fmla="*/ 43543 h 2775857"/>
                <a:gd name="connsiteX5" fmla="*/ 851395 w 4225967"/>
                <a:gd name="connsiteY5" fmla="*/ 54429 h 2775857"/>
                <a:gd name="connsiteX6" fmla="*/ 1047338 w 4225967"/>
                <a:gd name="connsiteY6" fmla="*/ 87086 h 2775857"/>
                <a:gd name="connsiteX7" fmla="*/ 1177967 w 4225967"/>
                <a:gd name="connsiteY7" fmla="*/ 108857 h 2775857"/>
                <a:gd name="connsiteX8" fmla="*/ 1221510 w 4225967"/>
                <a:gd name="connsiteY8" fmla="*/ 119743 h 2775857"/>
                <a:gd name="connsiteX9" fmla="*/ 1384795 w 4225967"/>
                <a:gd name="connsiteY9" fmla="*/ 141515 h 2775857"/>
                <a:gd name="connsiteX10" fmla="*/ 1428338 w 4225967"/>
                <a:gd name="connsiteY10" fmla="*/ 152400 h 2775857"/>
                <a:gd name="connsiteX11" fmla="*/ 1635167 w 4225967"/>
                <a:gd name="connsiteY11" fmla="*/ 174172 h 2775857"/>
                <a:gd name="connsiteX12" fmla="*/ 1863767 w 4225967"/>
                <a:gd name="connsiteY12" fmla="*/ 195943 h 2775857"/>
                <a:gd name="connsiteX13" fmla="*/ 1896424 w 4225967"/>
                <a:gd name="connsiteY13" fmla="*/ 206829 h 2775857"/>
                <a:gd name="connsiteX14" fmla="*/ 1972624 w 4225967"/>
                <a:gd name="connsiteY14" fmla="*/ 217715 h 2775857"/>
                <a:gd name="connsiteX15" fmla="*/ 2016167 w 4225967"/>
                <a:gd name="connsiteY15" fmla="*/ 228600 h 2775857"/>
                <a:gd name="connsiteX16" fmla="*/ 2157681 w 4225967"/>
                <a:gd name="connsiteY16" fmla="*/ 250372 h 2775857"/>
                <a:gd name="connsiteX17" fmla="*/ 2222995 w 4225967"/>
                <a:gd name="connsiteY17" fmla="*/ 261257 h 2775857"/>
                <a:gd name="connsiteX18" fmla="*/ 2418938 w 4225967"/>
                <a:gd name="connsiteY18" fmla="*/ 250372 h 2775857"/>
                <a:gd name="connsiteX19" fmla="*/ 2495138 w 4225967"/>
                <a:gd name="connsiteY19" fmla="*/ 239486 h 2775857"/>
                <a:gd name="connsiteX20" fmla="*/ 3681681 w 4225967"/>
                <a:gd name="connsiteY20" fmla="*/ 250372 h 2775857"/>
                <a:gd name="connsiteX21" fmla="*/ 3921167 w 4225967"/>
                <a:gd name="connsiteY21" fmla="*/ 272143 h 2775857"/>
                <a:gd name="connsiteX22" fmla="*/ 4008252 w 4225967"/>
                <a:gd name="connsiteY22" fmla="*/ 261257 h 2775857"/>
                <a:gd name="connsiteX23" fmla="*/ 4138881 w 4225967"/>
                <a:gd name="connsiteY23" fmla="*/ 272143 h 2775857"/>
                <a:gd name="connsiteX24" fmla="*/ 4160652 w 4225967"/>
                <a:gd name="connsiteY24" fmla="*/ 337457 h 2775857"/>
                <a:gd name="connsiteX25" fmla="*/ 4193310 w 4225967"/>
                <a:gd name="connsiteY25" fmla="*/ 402772 h 2775857"/>
                <a:gd name="connsiteX26" fmla="*/ 4204195 w 4225967"/>
                <a:gd name="connsiteY26" fmla="*/ 435429 h 2775857"/>
                <a:gd name="connsiteX27" fmla="*/ 4225967 w 4225967"/>
                <a:gd name="connsiteY27" fmla="*/ 522515 h 2775857"/>
                <a:gd name="connsiteX28" fmla="*/ 4215081 w 4225967"/>
                <a:gd name="connsiteY28" fmla="*/ 762000 h 2775857"/>
                <a:gd name="connsiteX29" fmla="*/ 4193310 w 4225967"/>
                <a:gd name="connsiteY29" fmla="*/ 827315 h 2775857"/>
                <a:gd name="connsiteX30" fmla="*/ 4160652 w 4225967"/>
                <a:gd name="connsiteY30" fmla="*/ 925286 h 2775857"/>
                <a:gd name="connsiteX31" fmla="*/ 4149767 w 4225967"/>
                <a:gd name="connsiteY31" fmla="*/ 957943 h 2775857"/>
                <a:gd name="connsiteX32" fmla="*/ 4127995 w 4225967"/>
                <a:gd name="connsiteY32" fmla="*/ 990600 h 2775857"/>
                <a:gd name="connsiteX33" fmla="*/ 4095338 w 4225967"/>
                <a:gd name="connsiteY33" fmla="*/ 1110343 h 2775857"/>
                <a:gd name="connsiteX34" fmla="*/ 4084452 w 4225967"/>
                <a:gd name="connsiteY34" fmla="*/ 1143000 h 2775857"/>
                <a:gd name="connsiteX35" fmla="*/ 4062681 w 4225967"/>
                <a:gd name="connsiteY35" fmla="*/ 1164772 h 2775857"/>
                <a:gd name="connsiteX36" fmla="*/ 4051795 w 4225967"/>
                <a:gd name="connsiteY36" fmla="*/ 1197429 h 2775857"/>
                <a:gd name="connsiteX37" fmla="*/ 3986481 w 4225967"/>
                <a:gd name="connsiteY37" fmla="*/ 1284515 h 2775857"/>
                <a:gd name="connsiteX38" fmla="*/ 3975595 w 4225967"/>
                <a:gd name="connsiteY38" fmla="*/ 1317172 h 2775857"/>
                <a:gd name="connsiteX39" fmla="*/ 3910281 w 4225967"/>
                <a:gd name="connsiteY39" fmla="*/ 1371600 h 2775857"/>
                <a:gd name="connsiteX40" fmla="*/ 3855852 w 4225967"/>
                <a:gd name="connsiteY40" fmla="*/ 1415143 h 2775857"/>
                <a:gd name="connsiteX41" fmla="*/ 3823195 w 4225967"/>
                <a:gd name="connsiteY41" fmla="*/ 1426029 h 2775857"/>
                <a:gd name="connsiteX42" fmla="*/ 3790538 w 4225967"/>
                <a:gd name="connsiteY42" fmla="*/ 1447800 h 2775857"/>
                <a:gd name="connsiteX43" fmla="*/ 3725224 w 4225967"/>
                <a:gd name="connsiteY43" fmla="*/ 1469572 h 2775857"/>
                <a:gd name="connsiteX44" fmla="*/ 3692567 w 4225967"/>
                <a:gd name="connsiteY44" fmla="*/ 1480457 h 2775857"/>
                <a:gd name="connsiteX45" fmla="*/ 3583710 w 4225967"/>
                <a:gd name="connsiteY45" fmla="*/ 1502229 h 2775857"/>
                <a:gd name="connsiteX46" fmla="*/ 3561938 w 4225967"/>
                <a:gd name="connsiteY46" fmla="*/ 1524000 h 2775857"/>
                <a:gd name="connsiteX47" fmla="*/ 3474852 w 4225967"/>
                <a:gd name="connsiteY47" fmla="*/ 1545772 h 2775857"/>
                <a:gd name="connsiteX48" fmla="*/ 3442195 w 4225967"/>
                <a:gd name="connsiteY48" fmla="*/ 1567543 h 2775857"/>
                <a:gd name="connsiteX49" fmla="*/ 3333338 w 4225967"/>
                <a:gd name="connsiteY49" fmla="*/ 1578429 h 2775857"/>
                <a:gd name="connsiteX50" fmla="*/ 3289795 w 4225967"/>
                <a:gd name="connsiteY50" fmla="*/ 1589315 h 2775857"/>
                <a:gd name="connsiteX51" fmla="*/ 2745510 w 4225967"/>
                <a:gd name="connsiteY51" fmla="*/ 1567543 h 2775857"/>
                <a:gd name="connsiteX52" fmla="*/ 2701967 w 4225967"/>
                <a:gd name="connsiteY52" fmla="*/ 1556657 h 2775857"/>
                <a:gd name="connsiteX53" fmla="*/ 2636652 w 4225967"/>
                <a:gd name="connsiteY53" fmla="*/ 1545772 h 2775857"/>
                <a:gd name="connsiteX54" fmla="*/ 2473367 w 4225967"/>
                <a:gd name="connsiteY54" fmla="*/ 1524000 h 2775857"/>
                <a:gd name="connsiteX55" fmla="*/ 2429824 w 4225967"/>
                <a:gd name="connsiteY55" fmla="*/ 1513115 h 2775857"/>
                <a:gd name="connsiteX56" fmla="*/ 2288310 w 4225967"/>
                <a:gd name="connsiteY56" fmla="*/ 1491343 h 2775857"/>
                <a:gd name="connsiteX57" fmla="*/ 2255652 w 4225967"/>
                <a:gd name="connsiteY57" fmla="*/ 1480457 h 2775857"/>
                <a:gd name="connsiteX58" fmla="*/ 2081481 w 4225967"/>
                <a:gd name="connsiteY58" fmla="*/ 1458686 h 2775857"/>
                <a:gd name="connsiteX59" fmla="*/ 2048824 w 4225967"/>
                <a:gd name="connsiteY59" fmla="*/ 1469572 h 2775857"/>
                <a:gd name="connsiteX60" fmla="*/ 2037938 w 4225967"/>
                <a:gd name="connsiteY60" fmla="*/ 1502229 h 2775857"/>
                <a:gd name="connsiteX61" fmla="*/ 2016167 w 4225967"/>
                <a:gd name="connsiteY61" fmla="*/ 1534886 h 2775857"/>
                <a:gd name="connsiteX62" fmla="*/ 2005281 w 4225967"/>
                <a:gd name="connsiteY62" fmla="*/ 1578429 h 2775857"/>
                <a:gd name="connsiteX63" fmla="*/ 1983510 w 4225967"/>
                <a:gd name="connsiteY63" fmla="*/ 1611086 h 2775857"/>
                <a:gd name="connsiteX64" fmla="*/ 1972624 w 4225967"/>
                <a:gd name="connsiteY64" fmla="*/ 1665515 h 2775857"/>
                <a:gd name="connsiteX65" fmla="*/ 1961738 w 4225967"/>
                <a:gd name="connsiteY65" fmla="*/ 1698172 h 2775857"/>
                <a:gd name="connsiteX66" fmla="*/ 1950852 w 4225967"/>
                <a:gd name="connsiteY66" fmla="*/ 1752600 h 2775857"/>
                <a:gd name="connsiteX67" fmla="*/ 1907310 w 4225967"/>
                <a:gd name="connsiteY67" fmla="*/ 1850572 h 2775857"/>
                <a:gd name="connsiteX68" fmla="*/ 1885538 w 4225967"/>
                <a:gd name="connsiteY68" fmla="*/ 1915886 h 2775857"/>
                <a:gd name="connsiteX69" fmla="*/ 1863767 w 4225967"/>
                <a:gd name="connsiteY69" fmla="*/ 1948543 h 2775857"/>
                <a:gd name="connsiteX70" fmla="*/ 1841995 w 4225967"/>
                <a:gd name="connsiteY70" fmla="*/ 2013857 h 2775857"/>
                <a:gd name="connsiteX71" fmla="*/ 1831110 w 4225967"/>
                <a:gd name="connsiteY71" fmla="*/ 2046515 h 2775857"/>
                <a:gd name="connsiteX72" fmla="*/ 1809338 w 4225967"/>
                <a:gd name="connsiteY72" fmla="*/ 2090057 h 2775857"/>
                <a:gd name="connsiteX73" fmla="*/ 1798452 w 4225967"/>
                <a:gd name="connsiteY73" fmla="*/ 2122715 h 2775857"/>
                <a:gd name="connsiteX74" fmla="*/ 1744024 w 4225967"/>
                <a:gd name="connsiteY74" fmla="*/ 2198915 h 2775857"/>
                <a:gd name="connsiteX75" fmla="*/ 1700481 w 4225967"/>
                <a:gd name="connsiteY75" fmla="*/ 2264229 h 2775857"/>
                <a:gd name="connsiteX76" fmla="*/ 1635167 w 4225967"/>
                <a:gd name="connsiteY76" fmla="*/ 2329543 h 2775857"/>
                <a:gd name="connsiteX77" fmla="*/ 1613395 w 4225967"/>
                <a:gd name="connsiteY77" fmla="*/ 2351315 h 2775857"/>
                <a:gd name="connsiteX78" fmla="*/ 1558967 w 4225967"/>
                <a:gd name="connsiteY78" fmla="*/ 2449286 h 2775857"/>
                <a:gd name="connsiteX79" fmla="*/ 1493652 w 4225967"/>
                <a:gd name="connsiteY79" fmla="*/ 2481943 h 2775857"/>
                <a:gd name="connsiteX80" fmla="*/ 1471881 w 4225967"/>
                <a:gd name="connsiteY80" fmla="*/ 2514600 h 2775857"/>
                <a:gd name="connsiteX81" fmla="*/ 1406567 w 4225967"/>
                <a:gd name="connsiteY81" fmla="*/ 2547257 h 2775857"/>
                <a:gd name="connsiteX82" fmla="*/ 1384795 w 4225967"/>
                <a:gd name="connsiteY82" fmla="*/ 2569029 h 2775857"/>
                <a:gd name="connsiteX83" fmla="*/ 1352138 w 4225967"/>
                <a:gd name="connsiteY83" fmla="*/ 2579915 h 2775857"/>
                <a:gd name="connsiteX84" fmla="*/ 1308595 w 4225967"/>
                <a:gd name="connsiteY84" fmla="*/ 2634343 h 2775857"/>
                <a:gd name="connsiteX85" fmla="*/ 1275938 w 4225967"/>
                <a:gd name="connsiteY85" fmla="*/ 2645229 h 2775857"/>
                <a:gd name="connsiteX86" fmla="*/ 1232395 w 4225967"/>
                <a:gd name="connsiteY86" fmla="*/ 2677886 h 2775857"/>
                <a:gd name="connsiteX87" fmla="*/ 1199738 w 4225967"/>
                <a:gd name="connsiteY87" fmla="*/ 2699657 h 2775857"/>
                <a:gd name="connsiteX88" fmla="*/ 1145310 w 4225967"/>
                <a:gd name="connsiteY88" fmla="*/ 2743200 h 2775857"/>
                <a:gd name="connsiteX89" fmla="*/ 982024 w 4225967"/>
                <a:gd name="connsiteY89" fmla="*/ 2775857 h 2775857"/>
                <a:gd name="connsiteX90" fmla="*/ 655452 w 4225967"/>
                <a:gd name="connsiteY90" fmla="*/ 2764972 h 2775857"/>
                <a:gd name="connsiteX91" fmla="*/ 611910 w 4225967"/>
                <a:gd name="connsiteY91" fmla="*/ 2710543 h 2775857"/>
                <a:gd name="connsiteX92" fmla="*/ 535710 w 4225967"/>
                <a:gd name="connsiteY92" fmla="*/ 2656115 h 2775857"/>
                <a:gd name="connsiteX93" fmla="*/ 513938 w 4225967"/>
                <a:gd name="connsiteY93" fmla="*/ 2634343 h 2775857"/>
                <a:gd name="connsiteX94" fmla="*/ 481281 w 4225967"/>
                <a:gd name="connsiteY94" fmla="*/ 2612572 h 2775857"/>
                <a:gd name="connsiteX95" fmla="*/ 470395 w 4225967"/>
                <a:gd name="connsiteY95" fmla="*/ 2579915 h 2775857"/>
                <a:gd name="connsiteX96" fmla="*/ 361538 w 4225967"/>
                <a:gd name="connsiteY96" fmla="*/ 2492829 h 2775857"/>
                <a:gd name="connsiteX97" fmla="*/ 317995 w 4225967"/>
                <a:gd name="connsiteY97" fmla="*/ 2438400 h 2775857"/>
                <a:gd name="connsiteX98" fmla="*/ 285338 w 4225967"/>
                <a:gd name="connsiteY98" fmla="*/ 2405743 h 2775857"/>
                <a:gd name="connsiteX99" fmla="*/ 274452 w 4225967"/>
                <a:gd name="connsiteY99" fmla="*/ 2373086 h 2775857"/>
                <a:gd name="connsiteX100" fmla="*/ 263567 w 4225967"/>
                <a:gd name="connsiteY100" fmla="*/ 2329543 h 2775857"/>
                <a:gd name="connsiteX101" fmla="*/ 241795 w 4225967"/>
                <a:gd name="connsiteY101" fmla="*/ 2286000 h 2775857"/>
                <a:gd name="connsiteX102" fmla="*/ 220024 w 4225967"/>
                <a:gd name="connsiteY102" fmla="*/ 2220686 h 2775857"/>
                <a:gd name="connsiteX103" fmla="*/ 198252 w 4225967"/>
                <a:gd name="connsiteY103" fmla="*/ 2144486 h 2775857"/>
                <a:gd name="connsiteX104" fmla="*/ 176481 w 4225967"/>
                <a:gd name="connsiteY104" fmla="*/ 1981200 h 2775857"/>
                <a:gd name="connsiteX105" fmla="*/ 165595 w 4225967"/>
                <a:gd name="connsiteY105" fmla="*/ 1937657 h 2775857"/>
                <a:gd name="connsiteX106" fmla="*/ 143824 w 4225967"/>
                <a:gd name="connsiteY106" fmla="*/ 1839686 h 2775857"/>
                <a:gd name="connsiteX107" fmla="*/ 111167 w 4225967"/>
                <a:gd name="connsiteY107" fmla="*/ 1774372 h 2775857"/>
                <a:gd name="connsiteX108" fmla="*/ 89395 w 4225967"/>
                <a:gd name="connsiteY108" fmla="*/ 1709057 h 2775857"/>
                <a:gd name="connsiteX109" fmla="*/ 78510 w 4225967"/>
                <a:gd name="connsiteY109" fmla="*/ 1611086 h 2775857"/>
                <a:gd name="connsiteX110" fmla="*/ 45852 w 4225967"/>
                <a:gd name="connsiteY110" fmla="*/ 1404257 h 2775857"/>
                <a:gd name="connsiteX111" fmla="*/ 24081 w 4225967"/>
                <a:gd name="connsiteY111" fmla="*/ 1284515 h 2775857"/>
                <a:gd name="connsiteX112" fmla="*/ 13195 w 4225967"/>
                <a:gd name="connsiteY112" fmla="*/ 1240972 h 2775857"/>
                <a:gd name="connsiteX113" fmla="*/ 13195 w 4225967"/>
                <a:gd name="connsiteY113" fmla="*/ 870857 h 2775857"/>
                <a:gd name="connsiteX114" fmla="*/ 24081 w 4225967"/>
                <a:gd name="connsiteY114" fmla="*/ 838200 h 2775857"/>
                <a:gd name="connsiteX115" fmla="*/ 34967 w 4225967"/>
                <a:gd name="connsiteY115" fmla="*/ 751115 h 2775857"/>
                <a:gd name="connsiteX116" fmla="*/ 45852 w 4225967"/>
                <a:gd name="connsiteY116" fmla="*/ 718457 h 2775857"/>
                <a:gd name="connsiteX117" fmla="*/ 56738 w 4225967"/>
                <a:gd name="connsiteY117" fmla="*/ 642257 h 2775857"/>
                <a:gd name="connsiteX118" fmla="*/ 67624 w 4225967"/>
                <a:gd name="connsiteY118" fmla="*/ 587829 h 2775857"/>
                <a:gd name="connsiteX119" fmla="*/ 89395 w 4225967"/>
                <a:gd name="connsiteY119" fmla="*/ 468086 h 2775857"/>
                <a:gd name="connsiteX120" fmla="*/ 100281 w 4225967"/>
                <a:gd name="connsiteY120" fmla="*/ 391886 h 2775857"/>
                <a:gd name="connsiteX121" fmla="*/ 111167 w 4225967"/>
                <a:gd name="connsiteY121" fmla="*/ 293915 h 2775857"/>
                <a:gd name="connsiteX122" fmla="*/ 132938 w 4225967"/>
                <a:gd name="connsiteY122" fmla="*/ 206829 h 2775857"/>
                <a:gd name="connsiteX123" fmla="*/ 143824 w 4225967"/>
                <a:gd name="connsiteY123" fmla="*/ 141515 h 2775857"/>
                <a:gd name="connsiteX124" fmla="*/ 230910 w 4225967"/>
                <a:gd name="connsiteY124" fmla="*/ 97972 h 2775857"/>
                <a:gd name="connsiteX125" fmla="*/ 263567 w 4225967"/>
                <a:gd name="connsiteY125" fmla="*/ 87086 h 2775857"/>
                <a:gd name="connsiteX126" fmla="*/ 296224 w 4225967"/>
                <a:gd name="connsiteY126" fmla="*/ 76200 h 2775857"/>
                <a:gd name="connsiteX127" fmla="*/ 328881 w 4225967"/>
                <a:gd name="connsiteY127" fmla="*/ 54429 h 2775857"/>
                <a:gd name="connsiteX128" fmla="*/ 350652 w 4225967"/>
                <a:gd name="connsiteY128" fmla="*/ 32657 h 2775857"/>
                <a:gd name="connsiteX129" fmla="*/ 394195 w 4225967"/>
                <a:gd name="connsiteY129" fmla="*/ 21772 h 2775857"/>
                <a:gd name="connsiteX130" fmla="*/ 470395 w 4225967"/>
                <a:gd name="connsiteY130" fmla="*/ 10886 h 2775857"/>
                <a:gd name="connsiteX131" fmla="*/ 524824 w 4225967"/>
                <a:gd name="connsiteY131" fmla="*/ 0 h 2775857"/>
                <a:gd name="connsiteX132" fmla="*/ 590138 w 4225967"/>
                <a:gd name="connsiteY132" fmla="*/ 10886 h 2775857"/>
                <a:gd name="connsiteX133" fmla="*/ 590138 w 4225967"/>
                <a:gd name="connsiteY133" fmla="*/ 10886 h 277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4225967" h="2775857">
                  <a:moveTo>
                    <a:pt x="513938" y="10886"/>
                  </a:moveTo>
                  <a:lnTo>
                    <a:pt x="513938" y="10886"/>
                  </a:lnTo>
                  <a:cubicBezTo>
                    <a:pt x="561109" y="14515"/>
                    <a:pt x="608507" y="15904"/>
                    <a:pt x="655452" y="21772"/>
                  </a:cubicBezTo>
                  <a:cubicBezTo>
                    <a:pt x="666838" y="23195"/>
                    <a:pt x="676820" y="30604"/>
                    <a:pt x="688110" y="32657"/>
                  </a:cubicBezTo>
                  <a:cubicBezTo>
                    <a:pt x="716892" y="37890"/>
                    <a:pt x="746197" y="39677"/>
                    <a:pt x="775195" y="43543"/>
                  </a:cubicBezTo>
                  <a:cubicBezTo>
                    <a:pt x="800628" y="46934"/>
                    <a:pt x="826128" y="49970"/>
                    <a:pt x="851395" y="54429"/>
                  </a:cubicBezTo>
                  <a:cubicBezTo>
                    <a:pt x="1051812" y="89797"/>
                    <a:pt x="873828" y="65397"/>
                    <a:pt x="1047338" y="87086"/>
                  </a:cubicBezTo>
                  <a:cubicBezTo>
                    <a:pt x="1120261" y="111395"/>
                    <a:pt x="1042548" y="88024"/>
                    <a:pt x="1177967" y="108857"/>
                  </a:cubicBezTo>
                  <a:cubicBezTo>
                    <a:pt x="1192754" y="111132"/>
                    <a:pt x="1206839" y="116809"/>
                    <a:pt x="1221510" y="119743"/>
                  </a:cubicBezTo>
                  <a:cubicBezTo>
                    <a:pt x="1282588" y="131959"/>
                    <a:pt x="1319443" y="134253"/>
                    <a:pt x="1384795" y="141515"/>
                  </a:cubicBezTo>
                  <a:cubicBezTo>
                    <a:pt x="1399309" y="145143"/>
                    <a:pt x="1413581" y="149940"/>
                    <a:pt x="1428338" y="152400"/>
                  </a:cubicBezTo>
                  <a:cubicBezTo>
                    <a:pt x="1485429" y="161915"/>
                    <a:pt x="1581868" y="169327"/>
                    <a:pt x="1635167" y="174172"/>
                  </a:cubicBezTo>
                  <a:cubicBezTo>
                    <a:pt x="1735947" y="207763"/>
                    <a:pt x="1621796" y="172898"/>
                    <a:pt x="1863767" y="195943"/>
                  </a:cubicBezTo>
                  <a:cubicBezTo>
                    <a:pt x="1875190" y="197031"/>
                    <a:pt x="1885172" y="204579"/>
                    <a:pt x="1896424" y="206829"/>
                  </a:cubicBezTo>
                  <a:cubicBezTo>
                    <a:pt x="1921584" y="211861"/>
                    <a:pt x="1947380" y="213125"/>
                    <a:pt x="1972624" y="217715"/>
                  </a:cubicBezTo>
                  <a:cubicBezTo>
                    <a:pt x="1987344" y="220391"/>
                    <a:pt x="2001497" y="225666"/>
                    <a:pt x="2016167" y="228600"/>
                  </a:cubicBezTo>
                  <a:cubicBezTo>
                    <a:pt x="2061427" y="237652"/>
                    <a:pt x="2112365" y="243400"/>
                    <a:pt x="2157681" y="250372"/>
                  </a:cubicBezTo>
                  <a:cubicBezTo>
                    <a:pt x="2179496" y="253728"/>
                    <a:pt x="2201224" y="257629"/>
                    <a:pt x="2222995" y="261257"/>
                  </a:cubicBezTo>
                  <a:cubicBezTo>
                    <a:pt x="2288309" y="257629"/>
                    <a:pt x="2353731" y="255588"/>
                    <a:pt x="2418938" y="250372"/>
                  </a:cubicBezTo>
                  <a:cubicBezTo>
                    <a:pt x="2444514" y="248326"/>
                    <a:pt x="2469480" y="239486"/>
                    <a:pt x="2495138" y="239486"/>
                  </a:cubicBezTo>
                  <a:lnTo>
                    <a:pt x="3681681" y="250372"/>
                  </a:lnTo>
                  <a:cubicBezTo>
                    <a:pt x="3777967" y="274442"/>
                    <a:pt x="3757153" y="272143"/>
                    <a:pt x="3921167" y="272143"/>
                  </a:cubicBezTo>
                  <a:cubicBezTo>
                    <a:pt x="3950421" y="272143"/>
                    <a:pt x="3979224" y="264886"/>
                    <a:pt x="4008252" y="261257"/>
                  </a:cubicBezTo>
                  <a:cubicBezTo>
                    <a:pt x="4051795" y="264886"/>
                    <a:pt x="4099800" y="252602"/>
                    <a:pt x="4138881" y="272143"/>
                  </a:cubicBezTo>
                  <a:cubicBezTo>
                    <a:pt x="4159407" y="282406"/>
                    <a:pt x="4153395" y="315686"/>
                    <a:pt x="4160652" y="337457"/>
                  </a:cubicBezTo>
                  <a:cubicBezTo>
                    <a:pt x="4175675" y="382526"/>
                    <a:pt x="4165173" y="360568"/>
                    <a:pt x="4193310" y="402772"/>
                  </a:cubicBezTo>
                  <a:cubicBezTo>
                    <a:pt x="4196938" y="413658"/>
                    <a:pt x="4201176" y="424359"/>
                    <a:pt x="4204195" y="435429"/>
                  </a:cubicBezTo>
                  <a:cubicBezTo>
                    <a:pt x="4212068" y="464297"/>
                    <a:pt x="4225967" y="522515"/>
                    <a:pt x="4225967" y="522515"/>
                  </a:cubicBezTo>
                  <a:cubicBezTo>
                    <a:pt x="4222338" y="602343"/>
                    <a:pt x="4223594" y="682544"/>
                    <a:pt x="4215081" y="762000"/>
                  </a:cubicBezTo>
                  <a:cubicBezTo>
                    <a:pt x="4212636" y="784819"/>
                    <a:pt x="4200567" y="805543"/>
                    <a:pt x="4193310" y="827315"/>
                  </a:cubicBezTo>
                  <a:lnTo>
                    <a:pt x="4160652" y="925286"/>
                  </a:lnTo>
                  <a:cubicBezTo>
                    <a:pt x="4157024" y="936172"/>
                    <a:pt x="4156132" y="948396"/>
                    <a:pt x="4149767" y="957943"/>
                  </a:cubicBezTo>
                  <a:lnTo>
                    <a:pt x="4127995" y="990600"/>
                  </a:lnTo>
                  <a:cubicBezTo>
                    <a:pt x="4112610" y="1067532"/>
                    <a:pt x="4122961" y="1027476"/>
                    <a:pt x="4095338" y="1110343"/>
                  </a:cubicBezTo>
                  <a:cubicBezTo>
                    <a:pt x="4091709" y="1121229"/>
                    <a:pt x="4092566" y="1134886"/>
                    <a:pt x="4084452" y="1143000"/>
                  </a:cubicBezTo>
                  <a:lnTo>
                    <a:pt x="4062681" y="1164772"/>
                  </a:lnTo>
                  <a:cubicBezTo>
                    <a:pt x="4059052" y="1175658"/>
                    <a:pt x="4057368" y="1187398"/>
                    <a:pt x="4051795" y="1197429"/>
                  </a:cubicBezTo>
                  <a:cubicBezTo>
                    <a:pt x="4021023" y="1252817"/>
                    <a:pt x="4019511" y="1251483"/>
                    <a:pt x="3986481" y="1284515"/>
                  </a:cubicBezTo>
                  <a:cubicBezTo>
                    <a:pt x="3982852" y="1295401"/>
                    <a:pt x="3981960" y="1307625"/>
                    <a:pt x="3975595" y="1317172"/>
                  </a:cubicBezTo>
                  <a:cubicBezTo>
                    <a:pt x="3953429" y="1350421"/>
                    <a:pt x="3938970" y="1348649"/>
                    <a:pt x="3910281" y="1371600"/>
                  </a:cubicBezTo>
                  <a:cubicBezTo>
                    <a:pt x="3876526" y="1398604"/>
                    <a:pt x="3900533" y="1392803"/>
                    <a:pt x="3855852" y="1415143"/>
                  </a:cubicBezTo>
                  <a:cubicBezTo>
                    <a:pt x="3845589" y="1420275"/>
                    <a:pt x="3833458" y="1420897"/>
                    <a:pt x="3823195" y="1426029"/>
                  </a:cubicBezTo>
                  <a:cubicBezTo>
                    <a:pt x="3811493" y="1431880"/>
                    <a:pt x="3802493" y="1442487"/>
                    <a:pt x="3790538" y="1447800"/>
                  </a:cubicBezTo>
                  <a:cubicBezTo>
                    <a:pt x="3769567" y="1457121"/>
                    <a:pt x="3746995" y="1462315"/>
                    <a:pt x="3725224" y="1469572"/>
                  </a:cubicBezTo>
                  <a:cubicBezTo>
                    <a:pt x="3714338" y="1473201"/>
                    <a:pt x="3703885" y="1478571"/>
                    <a:pt x="3692567" y="1480457"/>
                  </a:cubicBezTo>
                  <a:cubicBezTo>
                    <a:pt x="3612495" y="1493803"/>
                    <a:pt x="3648665" y="1485990"/>
                    <a:pt x="3583710" y="1502229"/>
                  </a:cubicBezTo>
                  <a:cubicBezTo>
                    <a:pt x="3576453" y="1509486"/>
                    <a:pt x="3571467" y="1520188"/>
                    <a:pt x="3561938" y="1524000"/>
                  </a:cubicBezTo>
                  <a:cubicBezTo>
                    <a:pt x="3534156" y="1535113"/>
                    <a:pt x="3474852" y="1545772"/>
                    <a:pt x="3474852" y="1545772"/>
                  </a:cubicBezTo>
                  <a:cubicBezTo>
                    <a:pt x="3463966" y="1553029"/>
                    <a:pt x="3454943" y="1564601"/>
                    <a:pt x="3442195" y="1567543"/>
                  </a:cubicBezTo>
                  <a:cubicBezTo>
                    <a:pt x="3406662" y="1575743"/>
                    <a:pt x="3369438" y="1573272"/>
                    <a:pt x="3333338" y="1578429"/>
                  </a:cubicBezTo>
                  <a:cubicBezTo>
                    <a:pt x="3318527" y="1580545"/>
                    <a:pt x="3304309" y="1585686"/>
                    <a:pt x="3289795" y="1589315"/>
                  </a:cubicBezTo>
                  <a:cubicBezTo>
                    <a:pt x="3189784" y="1586683"/>
                    <a:pt x="2900404" y="1586905"/>
                    <a:pt x="2745510" y="1567543"/>
                  </a:cubicBezTo>
                  <a:cubicBezTo>
                    <a:pt x="2730664" y="1565687"/>
                    <a:pt x="2716638" y="1559591"/>
                    <a:pt x="2701967" y="1556657"/>
                  </a:cubicBezTo>
                  <a:cubicBezTo>
                    <a:pt x="2680324" y="1552328"/>
                    <a:pt x="2658502" y="1548893"/>
                    <a:pt x="2636652" y="1545772"/>
                  </a:cubicBezTo>
                  <a:cubicBezTo>
                    <a:pt x="2592423" y="1539454"/>
                    <a:pt x="2518609" y="1532226"/>
                    <a:pt x="2473367" y="1524000"/>
                  </a:cubicBezTo>
                  <a:cubicBezTo>
                    <a:pt x="2458647" y="1521324"/>
                    <a:pt x="2444544" y="1515791"/>
                    <a:pt x="2429824" y="1513115"/>
                  </a:cubicBezTo>
                  <a:cubicBezTo>
                    <a:pt x="2382085" y="1504435"/>
                    <a:pt x="2335654" y="1501864"/>
                    <a:pt x="2288310" y="1491343"/>
                  </a:cubicBezTo>
                  <a:cubicBezTo>
                    <a:pt x="2277108" y="1488854"/>
                    <a:pt x="2266904" y="1482707"/>
                    <a:pt x="2255652" y="1480457"/>
                  </a:cubicBezTo>
                  <a:cubicBezTo>
                    <a:pt x="2216832" y="1472693"/>
                    <a:pt x="2115427" y="1462458"/>
                    <a:pt x="2081481" y="1458686"/>
                  </a:cubicBezTo>
                  <a:cubicBezTo>
                    <a:pt x="2070595" y="1462315"/>
                    <a:pt x="2056938" y="1461458"/>
                    <a:pt x="2048824" y="1469572"/>
                  </a:cubicBezTo>
                  <a:cubicBezTo>
                    <a:pt x="2040710" y="1477686"/>
                    <a:pt x="2043070" y="1491966"/>
                    <a:pt x="2037938" y="1502229"/>
                  </a:cubicBezTo>
                  <a:cubicBezTo>
                    <a:pt x="2032087" y="1513931"/>
                    <a:pt x="2023424" y="1524000"/>
                    <a:pt x="2016167" y="1534886"/>
                  </a:cubicBezTo>
                  <a:cubicBezTo>
                    <a:pt x="2012538" y="1549400"/>
                    <a:pt x="2011174" y="1564678"/>
                    <a:pt x="2005281" y="1578429"/>
                  </a:cubicBezTo>
                  <a:cubicBezTo>
                    <a:pt x="2000127" y="1590454"/>
                    <a:pt x="1988104" y="1598836"/>
                    <a:pt x="1983510" y="1611086"/>
                  </a:cubicBezTo>
                  <a:cubicBezTo>
                    <a:pt x="1977013" y="1628410"/>
                    <a:pt x="1977112" y="1647565"/>
                    <a:pt x="1972624" y="1665515"/>
                  </a:cubicBezTo>
                  <a:cubicBezTo>
                    <a:pt x="1969841" y="1676647"/>
                    <a:pt x="1964521" y="1687040"/>
                    <a:pt x="1961738" y="1698172"/>
                  </a:cubicBezTo>
                  <a:cubicBezTo>
                    <a:pt x="1957250" y="1716122"/>
                    <a:pt x="1955720" y="1734750"/>
                    <a:pt x="1950852" y="1752600"/>
                  </a:cubicBezTo>
                  <a:cubicBezTo>
                    <a:pt x="1905097" y="1920369"/>
                    <a:pt x="1953125" y="1747489"/>
                    <a:pt x="1907310" y="1850572"/>
                  </a:cubicBezTo>
                  <a:cubicBezTo>
                    <a:pt x="1897989" y="1871543"/>
                    <a:pt x="1898268" y="1896791"/>
                    <a:pt x="1885538" y="1915886"/>
                  </a:cubicBezTo>
                  <a:cubicBezTo>
                    <a:pt x="1878281" y="1926772"/>
                    <a:pt x="1869080" y="1936588"/>
                    <a:pt x="1863767" y="1948543"/>
                  </a:cubicBezTo>
                  <a:cubicBezTo>
                    <a:pt x="1854446" y="1969514"/>
                    <a:pt x="1849252" y="1992086"/>
                    <a:pt x="1841995" y="2013857"/>
                  </a:cubicBezTo>
                  <a:cubicBezTo>
                    <a:pt x="1838366" y="2024743"/>
                    <a:pt x="1836242" y="2036252"/>
                    <a:pt x="1831110" y="2046515"/>
                  </a:cubicBezTo>
                  <a:cubicBezTo>
                    <a:pt x="1823853" y="2061029"/>
                    <a:pt x="1815730" y="2075142"/>
                    <a:pt x="1809338" y="2090057"/>
                  </a:cubicBezTo>
                  <a:cubicBezTo>
                    <a:pt x="1804818" y="2100604"/>
                    <a:pt x="1803584" y="2112452"/>
                    <a:pt x="1798452" y="2122715"/>
                  </a:cubicBezTo>
                  <a:cubicBezTo>
                    <a:pt x="1789604" y="2140411"/>
                    <a:pt x="1752653" y="2186587"/>
                    <a:pt x="1744024" y="2198915"/>
                  </a:cubicBezTo>
                  <a:cubicBezTo>
                    <a:pt x="1729019" y="2220351"/>
                    <a:pt x="1718983" y="2245727"/>
                    <a:pt x="1700481" y="2264229"/>
                  </a:cubicBezTo>
                  <a:lnTo>
                    <a:pt x="1635167" y="2329543"/>
                  </a:lnTo>
                  <a:lnTo>
                    <a:pt x="1613395" y="2351315"/>
                  </a:lnTo>
                  <a:cubicBezTo>
                    <a:pt x="1603810" y="2380071"/>
                    <a:pt x="1587042" y="2439927"/>
                    <a:pt x="1558967" y="2449286"/>
                  </a:cubicBezTo>
                  <a:cubicBezTo>
                    <a:pt x="1513898" y="2464309"/>
                    <a:pt x="1535858" y="2453807"/>
                    <a:pt x="1493652" y="2481943"/>
                  </a:cubicBezTo>
                  <a:cubicBezTo>
                    <a:pt x="1486395" y="2492829"/>
                    <a:pt x="1481132" y="2505349"/>
                    <a:pt x="1471881" y="2514600"/>
                  </a:cubicBezTo>
                  <a:cubicBezTo>
                    <a:pt x="1450778" y="2535704"/>
                    <a:pt x="1433129" y="2538403"/>
                    <a:pt x="1406567" y="2547257"/>
                  </a:cubicBezTo>
                  <a:cubicBezTo>
                    <a:pt x="1399310" y="2554514"/>
                    <a:pt x="1393596" y="2563748"/>
                    <a:pt x="1384795" y="2569029"/>
                  </a:cubicBezTo>
                  <a:cubicBezTo>
                    <a:pt x="1374956" y="2574933"/>
                    <a:pt x="1361098" y="2572747"/>
                    <a:pt x="1352138" y="2579915"/>
                  </a:cubicBezTo>
                  <a:cubicBezTo>
                    <a:pt x="1307636" y="2615517"/>
                    <a:pt x="1352984" y="2607710"/>
                    <a:pt x="1308595" y="2634343"/>
                  </a:cubicBezTo>
                  <a:cubicBezTo>
                    <a:pt x="1298756" y="2640247"/>
                    <a:pt x="1286824" y="2641600"/>
                    <a:pt x="1275938" y="2645229"/>
                  </a:cubicBezTo>
                  <a:cubicBezTo>
                    <a:pt x="1261424" y="2656115"/>
                    <a:pt x="1247159" y="2667341"/>
                    <a:pt x="1232395" y="2677886"/>
                  </a:cubicBezTo>
                  <a:cubicBezTo>
                    <a:pt x="1221749" y="2685490"/>
                    <a:pt x="1209954" y="2691484"/>
                    <a:pt x="1199738" y="2699657"/>
                  </a:cubicBezTo>
                  <a:cubicBezTo>
                    <a:pt x="1171461" y="2722279"/>
                    <a:pt x="1183008" y="2726446"/>
                    <a:pt x="1145310" y="2743200"/>
                  </a:cubicBezTo>
                  <a:cubicBezTo>
                    <a:pt x="1080983" y="2771790"/>
                    <a:pt x="1056759" y="2767554"/>
                    <a:pt x="982024" y="2775857"/>
                  </a:cubicBezTo>
                  <a:cubicBezTo>
                    <a:pt x="873167" y="2772229"/>
                    <a:pt x="763894" y="2775138"/>
                    <a:pt x="655452" y="2764972"/>
                  </a:cubicBezTo>
                  <a:cubicBezTo>
                    <a:pt x="643940" y="2763893"/>
                    <a:pt x="614503" y="2713569"/>
                    <a:pt x="611910" y="2710543"/>
                  </a:cubicBezTo>
                  <a:cubicBezTo>
                    <a:pt x="570585" y="2662330"/>
                    <a:pt x="582065" y="2671566"/>
                    <a:pt x="535710" y="2656115"/>
                  </a:cubicBezTo>
                  <a:cubicBezTo>
                    <a:pt x="528453" y="2648858"/>
                    <a:pt x="521952" y="2640754"/>
                    <a:pt x="513938" y="2634343"/>
                  </a:cubicBezTo>
                  <a:cubicBezTo>
                    <a:pt x="503722" y="2626170"/>
                    <a:pt x="489454" y="2622788"/>
                    <a:pt x="481281" y="2612572"/>
                  </a:cubicBezTo>
                  <a:cubicBezTo>
                    <a:pt x="474113" y="2603612"/>
                    <a:pt x="477064" y="2589252"/>
                    <a:pt x="470395" y="2579915"/>
                  </a:cubicBezTo>
                  <a:cubicBezTo>
                    <a:pt x="416526" y="2504498"/>
                    <a:pt x="433509" y="2564803"/>
                    <a:pt x="361538" y="2492829"/>
                  </a:cubicBezTo>
                  <a:cubicBezTo>
                    <a:pt x="298192" y="2429480"/>
                    <a:pt x="386666" y="2520804"/>
                    <a:pt x="317995" y="2438400"/>
                  </a:cubicBezTo>
                  <a:cubicBezTo>
                    <a:pt x="308140" y="2426574"/>
                    <a:pt x="296224" y="2416629"/>
                    <a:pt x="285338" y="2405743"/>
                  </a:cubicBezTo>
                  <a:cubicBezTo>
                    <a:pt x="281709" y="2394857"/>
                    <a:pt x="277604" y="2384119"/>
                    <a:pt x="274452" y="2373086"/>
                  </a:cubicBezTo>
                  <a:cubicBezTo>
                    <a:pt x="270342" y="2358701"/>
                    <a:pt x="268820" y="2343551"/>
                    <a:pt x="263567" y="2329543"/>
                  </a:cubicBezTo>
                  <a:cubicBezTo>
                    <a:pt x="257869" y="2314349"/>
                    <a:pt x="247822" y="2301067"/>
                    <a:pt x="241795" y="2286000"/>
                  </a:cubicBezTo>
                  <a:cubicBezTo>
                    <a:pt x="233272" y="2264692"/>
                    <a:pt x="227281" y="2242457"/>
                    <a:pt x="220024" y="2220686"/>
                  </a:cubicBezTo>
                  <a:cubicBezTo>
                    <a:pt x="204405" y="2173830"/>
                    <a:pt x="211923" y="2199168"/>
                    <a:pt x="198252" y="2144486"/>
                  </a:cubicBezTo>
                  <a:cubicBezTo>
                    <a:pt x="194459" y="2114141"/>
                    <a:pt x="182493" y="2014266"/>
                    <a:pt x="176481" y="1981200"/>
                  </a:cubicBezTo>
                  <a:cubicBezTo>
                    <a:pt x="173805" y="1966480"/>
                    <a:pt x="168840" y="1952262"/>
                    <a:pt x="165595" y="1937657"/>
                  </a:cubicBezTo>
                  <a:cubicBezTo>
                    <a:pt x="154369" y="1887140"/>
                    <a:pt x="157101" y="1886153"/>
                    <a:pt x="143824" y="1839686"/>
                  </a:cubicBezTo>
                  <a:cubicBezTo>
                    <a:pt x="120003" y="1756316"/>
                    <a:pt x="149333" y="1860246"/>
                    <a:pt x="111167" y="1774372"/>
                  </a:cubicBezTo>
                  <a:cubicBezTo>
                    <a:pt x="101846" y="1753401"/>
                    <a:pt x="89395" y="1709057"/>
                    <a:pt x="89395" y="1709057"/>
                  </a:cubicBezTo>
                  <a:cubicBezTo>
                    <a:pt x="85767" y="1676400"/>
                    <a:pt x="82425" y="1643710"/>
                    <a:pt x="78510" y="1611086"/>
                  </a:cubicBezTo>
                  <a:cubicBezTo>
                    <a:pt x="56765" y="1429881"/>
                    <a:pt x="74956" y="1491568"/>
                    <a:pt x="45852" y="1404257"/>
                  </a:cubicBezTo>
                  <a:cubicBezTo>
                    <a:pt x="37973" y="1356980"/>
                    <a:pt x="34226" y="1330168"/>
                    <a:pt x="24081" y="1284515"/>
                  </a:cubicBezTo>
                  <a:cubicBezTo>
                    <a:pt x="20835" y="1269910"/>
                    <a:pt x="16824" y="1255486"/>
                    <a:pt x="13195" y="1240972"/>
                  </a:cubicBezTo>
                  <a:cubicBezTo>
                    <a:pt x="-4044" y="1068575"/>
                    <a:pt x="-4750" y="1113124"/>
                    <a:pt x="13195" y="870857"/>
                  </a:cubicBezTo>
                  <a:cubicBezTo>
                    <a:pt x="14043" y="859414"/>
                    <a:pt x="20452" y="849086"/>
                    <a:pt x="24081" y="838200"/>
                  </a:cubicBezTo>
                  <a:cubicBezTo>
                    <a:pt x="27710" y="809172"/>
                    <a:pt x="29734" y="779897"/>
                    <a:pt x="34967" y="751115"/>
                  </a:cubicBezTo>
                  <a:cubicBezTo>
                    <a:pt x="37020" y="739825"/>
                    <a:pt x="43602" y="729709"/>
                    <a:pt x="45852" y="718457"/>
                  </a:cubicBezTo>
                  <a:cubicBezTo>
                    <a:pt x="50884" y="693297"/>
                    <a:pt x="52520" y="667566"/>
                    <a:pt x="56738" y="642257"/>
                  </a:cubicBezTo>
                  <a:cubicBezTo>
                    <a:pt x="59780" y="624007"/>
                    <a:pt x="64811" y="606116"/>
                    <a:pt x="67624" y="587829"/>
                  </a:cubicBezTo>
                  <a:cubicBezTo>
                    <a:pt x="85209" y="473528"/>
                    <a:pt x="67190" y="534705"/>
                    <a:pt x="89395" y="468086"/>
                  </a:cubicBezTo>
                  <a:cubicBezTo>
                    <a:pt x="93024" y="442686"/>
                    <a:pt x="97098" y="417346"/>
                    <a:pt x="100281" y="391886"/>
                  </a:cubicBezTo>
                  <a:cubicBezTo>
                    <a:pt x="104357" y="359282"/>
                    <a:pt x="105457" y="326273"/>
                    <a:pt x="111167" y="293915"/>
                  </a:cubicBezTo>
                  <a:cubicBezTo>
                    <a:pt x="116367" y="264448"/>
                    <a:pt x="128019" y="236344"/>
                    <a:pt x="132938" y="206829"/>
                  </a:cubicBezTo>
                  <a:cubicBezTo>
                    <a:pt x="136567" y="185058"/>
                    <a:pt x="136074" y="162181"/>
                    <a:pt x="143824" y="141515"/>
                  </a:cubicBezTo>
                  <a:cubicBezTo>
                    <a:pt x="154681" y="112562"/>
                    <a:pt x="216547" y="102759"/>
                    <a:pt x="230910" y="97972"/>
                  </a:cubicBezTo>
                  <a:lnTo>
                    <a:pt x="263567" y="87086"/>
                  </a:lnTo>
                  <a:cubicBezTo>
                    <a:pt x="274453" y="83457"/>
                    <a:pt x="286677" y="82565"/>
                    <a:pt x="296224" y="76200"/>
                  </a:cubicBezTo>
                  <a:cubicBezTo>
                    <a:pt x="307110" y="68943"/>
                    <a:pt x="318665" y="62602"/>
                    <a:pt x="328881" y="54429"/>
                  </a:cubicBezTo>
                  <a:cubicBezTo>
                    <a:pt x="336895" y="48018"/>
                    <a:pt x="341472" y="37247"/>
                    <a:pt x="350652" y="32657"/>
                  </a:cubicBezTo>
                  <a:cubicBezTo>
                    <a:pt x="364033" y="25966"/>
                    <a:pt x="379475" y="24448"/>
                    <a:pt x="394195" y="21772"/>
                  </a:cubicBezTo>
                  <a:cubicBezTo>
                    <a:pt x="419439" y="17182"/>
                    <a:pt x="445086" y="15104"/>
                    <a:pt x="470395" y="10886"/>
                  </a:cubicBezTo>
                  <a:cubicBezTo>
                    <a:pt x="488646" y="7844"/>
                    <a:pt x="506681" y="3629"/>
                    <a:pt x="524824" y="0"/>
                  </a:cubicBezTo>
                  <a:cubicBezTo>
                    <a:pt x="567808" y="14328"/>
                    <a:pt x="546006" y="10886"/>
                    <a:pt x="590138" y="10886"/>
                  </a:cubicBezTo>
                  <a:lnTo>
                    <a:pt x="590138" y="10886"/>
                  </a:ln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3851920" y="3698597"/>
              <a:ext cx="648072" cy="595840"/>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8" name="Groupe 7"/>
          <p:cNvGrpSpPr/>
          <p:nvPr/>
        </p:nvGrpSpPr>
        <p:grpSpPr>
          <a:xfrm>
            <a:off x="899592" y="2279311"/>
            <a:ext cx="2664296" cy="2013785"/>
            <a:chOff x="3419872" y="2996952"/>
            <a:chExt cx="4225967" cy="2775857"/>
          </a:xfrm>
          <a:solidFill>
            <a:schemeClr val="bg1">
              <a:lumMod val="85000"/>
            </a:schemeClr>
          </a:solidFill>
        </p:grpSpPr>
        <p:sp>
          <p:nvSpPr>
            <p:cNvPr id="9" name="Forme libre 8"/>
            <p:cNvSpPr/>
            <p:nvPr/>
          </p:nvSpPr>
          <p:spPr>
            <a:xfrm>
              <a:off x="3419872" y="2996952"/>
              <a:ext cx="4225967" cy="2775857"/>
            </a:xfrm>
            <a:custGeom>
              <a:avLst/>
              <a:gdLst>
                <a:gd name="connsiteX0" fmla="*/ 513938 w 4225967"/>
                <a:gd name="connsiteY0" fmla="*/ 10886 h 2775857"/>
                <a:gd name="connsiteX1" fmla="*/ 513938 w 4225967"/>
                <a:gd name="connsiteY1" fmla="*/ 10886 h 2775857"/>
                <a:gd name="connsiteX2" fmla="*/ 655452 w 4225967"/>
                <a:gd name="connsiteY2" fmla="*/ 21772 h 2775857"/>
                <a:gd name="connsiteX3" fmla="*/ 688110 w 4225967"/>
                <a:gd name="connsiteY3" fmla="*/ 32657 h 2775857"/>
                <a:gd name="connsiteX4" fmla="*/ 775195 w 4225967"/>
                <a:gd name="connsiteY4" fmla="*/ 43543 h 2775857"/>
                <a:gd name="connsiteX5" fmla="*/ 851395 w 4225967"/>
                <a:gd name="connsiteY5" fmla="*/ 54429 h 2775857"/>
                <a:gd name="connsiteX6" fmla="*/ 1047338 w 4225967"/>
                <a:gd name="connsiteY6" fmla="*/ 87086 h 2775857"/>
                <a:gd name="connsiteX7" fmla="*/ 1177967 w 4225967"/>
                <a:gd name="connsiteY7" fmla="*/ 108857 h 2775857"/>
                <a:gd name="connsiteX8" fmla="*/ 1221510 w 4225967"/>
                <a:gd name="connsiteY8" fmla="*/ 119743 h 2775857"/>
                <a:gd name="connsiteX9" fmla="*/ 1384795 w 4225967"/>
                <a:gd name="connsiteY9" fmla="*/ 141515 h 2775857"/>
                <a:gd name="connsiteX10" fmla="*/ 1428338 w 4225967"/>
                <a:gd name="connsiteY10" fmla="*/ 152400 h 2775857"/>
                <a:gd name="connsiteX11" fmla="*/ 1635167 w 4225967"/>
                <a:gd name="connsiteY11" fmla="*/ 174172 h 2775857"/>
                <a:gd name="connsiteX12" fmla="*/ 1863767 w 4225967"/>
                <a:gd name="connsiteY12" fmla="*/ 195943 h 2775857"/>
                <a:gd name="connsiteX13" fmla="*/ 1896424 w 4225967"/>
                <a:gd name="connsiteY13" fmla="*/ 206829 h 2775857"/>
                <a:gd name="connsiteX14" fmla="*/ 1972624 w 4225967"/>
                <a:gd name="connsiteY14" fmla="*/ 217715 h 2775857"/>
                <a:gd name="connsiteX15" fmla="*/ 2016167 w 4225967"/>
                <a:gd name="connsiteY15" fmla="*/ 228600 h 2775857"/>
                <a:gd name="connsiteX16" fmla="*/ 2157681 w 4225967"/>
                <a:gd name="connsiteY16" fmla="*/ 250372 h 2775857"/>
                <a:gd name="connsiteX17" fmla="*/ 2222995 w 4225967"/>
                <a:gd name="connsiteY17" fmla="*/ 261257 h 2775857"/>
                <a:gd name="connsiteX18" fmla="*/ 2418938 w 4225967"/>
                <a:gd name="connsiteY18" fmla="*/ 250372 h 2775857"/>
                <a:gd name="connsiteX19" fmla="*/ 2495138 w 4225967"/>
                <a:gd name="connsiteY19" fmla="*/ 239486 h 2775857"/>
                <a:gd name="connsiteX20" fmla="*/ 3681681 w 4225967"/>
                <a:gd name="connsiteY20" fmla="*/ 250372 h 2775857"/>
                <a:gd name="connsiteX21" fmla="*/ 3921167 w 4225967"/>
                <a:gd name="connsiteY21" fmla="*/ 272143 h 2775857"/>
                <a:gd name="connsiteX22" fmla="*/ 4008252 w 4225967"/>
                <a:gd name="connsiteY22" fmla="*/ 261257 h 2775857"/>
                <a:gd name="connsiteX23" fmla="*/ 4138881 w 4225967"/>
                <a:gd name="connsiteY23" fmla="*/ 272143 h 2775857"/>
                <a:gd name="connsiteX24" fmla="*/ 4160652 w 4225967"/>
                <a:gd name="connsiteY24" fmla="*/ 337457 h 2775857"/>
                <a:gd name="connsiteX25" fmla="*/ 4193310 w 4225967"/>
                <a:gd name="connsiteY25" fmla="*/ 402772 h 2775857"/>
                <a:gd name="connsiteX26" fmla="*/ 4204195 w 4225967"/>
                <a:gd name="connsiteY26" fmla="*/ 435429 h 2775857"/>
                <a:gd name="connsiteX27" fmla="*/ 4225967 w 4225967"/>
                <a:gd name="connsiteY27" fmla="*/ 522515 h 2775857"/>
                <a:gd name="connsiteX28" fmla="*/ 4215081 w 4225967"/>
                <a:gd name="connsiteY28" fmla="*/ 762000 h 2775857"/>
                <a:gd name="connsiteX29" fmla="*/ 4193310 w 4225967"/>
                <a:gd name="connsiteY29" fmla="*/ 827315 h 2775857"/>
                <a:gd name="connsiteX30" fmla="*/ 4160652 w 4225967"/>
                <a:gd name="connsiteY30" fmla="*/ 925286 h 2775857"/>
                <a:gd name="connsiteX31" fmla="*/ 4149767 w 4225967"/>
                <a:gd name="connsiteY31" fmla="*/ 957943 h 2775857"/>
                <a:gd name="connsiteX32" fmla="*/ 4127995 w 4225967"/>
                <a:gd name="connsiteY32" fmla="*/ 990600 h 2775857"/>
                <a:gd name="connsiteX33" fmla="*/ 4095338 w 4225967"/>
                <a:gd name="connsiteY33" fmla="*/ 1110343 h 2775857"/>
                <a:gd name="connsiteX34" fmla="*/ 4084452 w 4225967"/>
                <a:gd name="connsiteY34" fmla="*/ 1143000 h 2775857"/>
                <a:gd name="connsiteX35" fmla="*/ 4062681 w 4225967"/>
                <a:gd name="connsiteY35" fmla="*/ 1164772 h 2775857"/>
                <a:gd name="connsiteX36" fmla="*/ 4051795 w 4225967"/>
                <a:gd name="connsiteY36" fmla="*/ 1197429 h 2775857"/>
                <a:gd name="connsiteX37" fmla="*/ 3986481 w 4225967"/>
                <a:gd name="connsiteY37" fmla="*/ 1284515 h 2775857"/>
                <a:gd name="connsiteX38" fmla="*/ 3975595 w 4225967"/>
                <a:gd name="connsiteY38" fmla="*/ 1317172 h 2775857"/>
                <a:gd name="connsiteX39" fmla="*/ 3910281 w 4225967"/>
                <a:gd name="connsiteY39" fmla="*/ 1371600 h 2775857"/>
                <a:gd name="connsiteX40" fmla="*/ 3855852 w 4225967"/>
                <a:gd name="connsiteY40" fmla="*/ 1415143 h 2775857"/>
                <a:gd name="connsiteX41" fmla="*/ 3823195 w 4225967"/>
                <a:gd name="connsiteY41" fmla="*/ 1426029 h 2775857"/>
                <a:gd name="connsiteX42" fmla="*/ 3790538 w 4225967"/>
                <a:gd name="connsiteY42" fmla="*/ 1447800 h 2775857"/>
                <a:gd name="connsiteX43" fmla="*/ 3725224 w 4225967"/>
                <a:gd name="connsiteY43" fmla="*/ 1469572 h 2775857"/>
                <a:gd name="connsiteX44" fmla="*/ 3692567 w 4225967"/>
                <a:gd name="connsiteY44" fmla="*/ 1480457 h 2775857"/>
                <a:gd name="connsiteX45" fmla="*/ 3583710 w 4225967"/>
                <a:gd name="connsiteY45" fmla="*/ 1502229 h 2775857"/>
                <a:gd name="connsiteX46" fmla="*/ 3561938 w 4225967"/>
                <a:gd name="connsiteY46" fmla="*/ 1524000 h 2775857"/>
                <a:gd name="connsiteX47" fmla="*/ 3474852 w 4225967"/>
                <a:gd name="connsiteY47" fmla="*/ 1545772 h 2775857"/>
                <a:gd name="connsiteX48" fmla="*/ 3442195 w 4225967"/>
                <a:gd name="connsiteY48" fmla="*/ 1567543 h 2775857"/>
                <a:gd name="connsiteX49" fmla="*/ 3333338 w 4225967"/>
                <a:gd name="connsiteY49" fmla="*/ 1578429 h 2775857"/>
                <a:gd name="connsiteX50" fmla="*/ 3289795 w 4225967"/>
                <a:gd name="connsiteY50" fmla="*/ 1589315 h 2775857"/>
                <a:gd name="connsiteX51" fmla="*/ 2745510 w 4225967"/>
                <a:gd name="connsiteY51" fmla="*/ 1567543 h 2775857"/>
                <a:gd name="connsiteX52" fmla="*/ 2701967 w 4225967"/>
                <a:gd name="connsiteY52" fmla="*/ 1556657 h 2775857"/>
                <a:gd name="connsiteX53" fmla="*/ 2636652 w 4225967"/>
                <a:gd name="connsiteY53" fmla="*/ 1545772 h 2775857"/>
                <a:gd name="connsiteX54" fmla="*/ 2473367 w 4225967"/>
                <a:gd name="connsiteY54" fmla="*/ 1524000 h 2775857"/>
                <a:gd name="connsiteX55" fmla="*/ 2429824 w 4225967"/>
                <a:gd name="connsiteY55" fmla="*/ 1513115 h 2775857"/>
                <a:gd name="connsiteX56" fmla="*/ 2288310 w 4225967"/>
                <a:gd name="connsiteY56" fmla="*/ 1491343 h 2775857"/>
                <a:gd name="connsiteX57" fmla="*/ 2255652 w 4225967"/>
                <a:gd name="connsiteY57" fmla="*/ 1480457 h 2775857"/>
                <a:gd name="connsiteX58" fmla="*/ 2081481 w 4225967"/>
                <a:gd name="connsiteY58" fmla="*/ 1458686 h 2775857"/>
                <a:gd name="connsiteX59" fmla="*/ 2048824 w 4225967"/>
                <a:gd name="connsiteY59" fmla="*/ 1469572 h 2775857"/>
                <a:gd name="connsiteX60" fmla="*/ 2037938 w 4225967"/>
                <a:gd name="connsiteY60" fmla="*/ 1502229 h 2775857"/>
                <a:gd name="connsiteX61" fmla="*/ 2016167 w 4225967"/>
                <a:gd name="connsiteY61" fmla="*/ 1534886 h 2775857"/>
                <a:gd name="connsiteX62" fmla="*/ 2005281 w 4225967"/>
                <a:gd name="connsiteY62" fmla="*/ 1578429 h 2775857"/>
                <a:gd name="connsiteX63" fmla="*/ 1983510 w 4225967"/>
                <a:gd name="connsiteY63" fmla="*/ 1611086 h 2775857"/>
                <a:gd name="connsiteX64" fmla="*/ 1972624 w 4225967"/>
                <a:gd name="connsiteY64" fmla="*/ 1665515 h 2775857"/>
                <a:gd name="connsiteX65" fmla="*/ 1961738 w 4225967"/>
                <a:gd name="connsiteY65" fmla="*/ 1698172 h 2775857"/>
                <a:gd name="connsiteX66" fmla="*/ 1950852 w 4225967"/>
                <a:gd name="connsiteY66" fmla="*/ 1752600 h 2775857"/>
                <a:gd name="connsiteX67" fmla="*/ 1907310 w 4225967"/>
                <a:gd name="connsiteY67" fmla="*/ 1850572 h 2775857"/>
                <a:gd name="connsiteX68" fmla="*/ 1885538 w 4225967"/>
                <a:gd name="connsiteY68" fmla="*/ 1915886 h 2775857"/>
                <a:gd name="connsiteX69" fmla="*/ 1863767 w 4225967"/>
                <a:gd name="connsiteY69" fmla="*/ 1948543 h 2775857"/>
                <a:gd name="connsiteX70" fmla="*/ 1841995 w 4225967"/>
                <a:gd name="connsiteY70" fmla="*/ 2013857 h 2775857"/>
                <a:gd name="connsiteX71" fmla="*/ 1831110 w 4225967"/>
                <a:gd name="connsiteY71" fmla="*/ 2046515 h 2775857"/>
                <a:gd name="connsiteX72" fmla="*/ 1809338 w 4225967"/>
                <a:gd name="connsiteY72" fmla="*/ 2090057 h 2775857"/>
                <a:gd name="connsiteX73" fmla="*/ 1798452 w 4225967"/>
                <a:gd name="connsiteY73" fmla="*/ 2122715 h 2775857"/>
                <a:gd name="connsiteX74" fmla="*/ 1744024 w 4225967"/>
                <a:gd name="connsiteY74" fmla="*/ 2198915 h 2775857"/>
                <a:gd name="connsiteX75" fmla="*/ 1700481 w 4225967"/>
                <a:gd name="connsiteY75" fmla="*/ 2264229 h 2775857"/>
                <a:gd name="connsiteX76" fmla="*/ 1635167 w 4225967"/>
                <a:gd name="connsiteY76" fmla="*/ 2329543 h 2775857"/>
                <a:gd name="connsiteX77" fmla="*/ 1613395 w 4225967"/>
                <a:gd name="connsiteY77" fmla="*/ 2351315 h 2775857"/>
                <a:gd name="connsiteX78" fmla="*/ 1558967 w 4225967"/>
                <a:gd name="connsiteY78" fmla="*/ 2449286 h 2775857"/>
                <a:gd name="connsiteX79" fmla="*/ 1493652 w 4225967"/>
                <a:gd name="connsiteY79" fmla="*/ 2481943 h 2775857"/>
                <a:gd name="connsiteX80" fmla="*/ 1471881 w 4225967"/>
                <a:gd name="connsiteY80" fmla="*/ 2514600 h 2775857"/>
                <a:gd name="connsiteX81" fmla="*/ 1406567 w 4225967"/>
                <a:gd name="connsiteY81" fmla="*/ 2547257 h 2775857"/>
                <a:gd name="connsiteX82" fmla="*/ 1384795 w 4225967"/>
                <a:gd name="connsiteY82" fmla="*/ 2569029 h 2775857"/>
                <a:gd name="connsiteX83" fmla="*/ 1352138 w 4225967"/>
                <a:gd name="connsiteY83" fmla="*/ 2579915 h 2775857"/>
                <a:gd name="connsiteX84" fmla="*/ 1308595 w 4225967"/>
                <a:gd name="connsiteY84" fmla="*/ 2634343 h 2775857"/>
                <a:gd name="connsiteX85" fmla="*/ 1275938 w 4225967"/>
                <a:gd name="connsiteY85" fmla="*/ 2645229 h 2775857"/>
                <a:gd name="connsiteX86" fmla="*/ 1232395 w 4225967"/>
                <a:gd name="connsiteY86" fmla="*/ 2677886 h 2775857"/>
                <a:gd name="connsiteX87" fmla="*/ 1199738 w 4225967"/>
                <a:gd name="connsiteY87" fmla="*/ 2699657 h 2775857"/>
                <a:gd name="connsiteX88" fmla="*/ 1145310 w 4225967"/>
                <a:gd name="connsiteY88" fmla="*/ 2743200 h 2775857"/>
                <a:gd name="connsiteX89" fmla="*/ 982024 w 4225967"/>
                <a:gd name="connsiteY89" fmla="*/ 2775857 h 2775857"/>
                <a:gd name="connsiteX90" fmla="*/ 655452 w 4225967"/>
                <a:gd name="connsiteY90" fmla="*/ 2764972 h 2775857"/>
                <a:gd name="connsiteX91" fmla="*/ 611910 w 4225967"/>
                <a:gd name="connsiteY91" fmla="*/ 2710543 h 2775857"/>
                <a:gd name="connsiteX92" fmla="*/ 535710 w 4225967"/>
                <a:gd name="connsiteY92" fmla="*/ 2656115 h 2775857"/>
                <a:gd name="connsiteX93" fmla="*/ 513938 w 4225967"/>
                <a:gd name="connsiteY93" fmla="*/ 2634343 h 2775857"/>
                <a:gd name="connsiteX94" fmla="*/ 481281 w 4225967"/>
                <a:gd name="connsiteY94" fmla="*/ 2612572 h 2775857"/>
                <a:gd name="connsiteX95" fmla="*/ 470395 w 4225967"/>
                <a:gd name="connsiteY95" fmla="*/ 2579915 h 2775857"/>
                <a:gd name="connsiteX96" fmla="*/ 361538 w 4225967"/>
                <a:gd name="connsiteY96" fmla="*/ 2492829 h 2775857"/>
                <a:gd name="connsiteX97" fmla="*/ 317995 w 4225967"/>
                <a:gd name="connsiteY97" fmla="*/ 2438400 h 2775857"/>
                <a:gd name="connsiteX98" fmla="*/ 285338 w 4225967"/>
                <a:gd name="connsiteY98" fmla="*/ 2405743 h 2775857"/>
                <a:gd name="connsiteX99" fmla="*/ 274452 w 4225967"/>
                <a:gd name="connsiteY99" fmla="*/ 2373086 h 2775857"/>
                <a:gd name="connsiteX100" fmla="*/ 263567 w 4225967"/>
                <a:gd name="connsiteY100" fmla="*/ 2329543 h 2775857"/>
                <a:gd name="connsiteX101" fmla="*/ 241795 w 4225967"/>
                <a:gd name="connsiteY101" fmla="*/ 2286000 h 2775857"/>
                <a:gd name="connsiteX102" fmla="*/ 220024 w 4225967"/>
                <a:gd name="connsiteY102" fmla="*/ 2220686 h 2775857"/>
                <a:gd name="connsiteX103" fmla="*/ 198252 w 4225967"/>
                <a:gd name="connsiteY103" fmla="*/ 2144486 h 2775857"/>
                <a:gd name="connsiteX104" fmla="*/ 176481 w 4225967"/>
                <a:gd name="connsiteY104" fmla="*/ 1981200 h 2775857"/>
                <a:gd name="connsiteX105" fmla="*/ 165595 w 4225967"/>
                <a:gd name="connsiteY105" fmla="*/ 1937657 h 2775857"/>
                <a:gd name="connsiteX106" fmla="*/ 143824 w 4225967"/>
                <a:gd name="connsiteY106" fmla="*/ 1839686 h 2775857"/>
                <a:gd name="connsiteX107" fmla="*/ 111167 w 4225967"/>
                <a:gd name="connsiteY107" fmla="*/ 1774372 h 2775857"/>
                <a:gd name="connsiteX108" fmla="*/ 89395 w 4225967"/>
                <a:gd name="connsiteY108" fmla="*/ 1709057 h 2775857"/>
                <a:gd name="connsiteX109" fmla="*/ 78510 w 4225967"/>
                <a:gd name="connsiteY109" fmla="*/ 1611086 h 2775857"/>
                <a:gd name="connsiteX110" fmla="*/ 45852 w 4225967"/>
                <a:gd name="connsiteY110" fmla="*/ 1404257 h 2775857"/>
                <a:gd name="connsiteX111" fmla="*/ 24081 w 4225967"/>
                <a:gd name="connsiteY111" fmla="*/ 1284515 h 2775857"/>
                <a:gd name="connsiteX112" fmla="*/ 13195 w 4225967"/>
                <a:gd name="connsiteY112" fmla="*/ 1240972 h 2775857"/>
                <a:gd name="connsiteX113" fmla="*/ 13195 w 4225967"/>
                <a:gd name="connsiteY113" fmla="*/ 870857 h 2775857"/>
                <a:gd name="connsiteX114" fmla="*/ 24081 w 4225967"/>
                <a:gd name="connsiteY114" fmla="*/ 838200 h 2775857"/>
                <a:gd name="connsiteX115" fmla="*/ 34967 w 4225967"/>
                <a:gd name="connsiteY115" fmla="*/ 751115 h 2775857"/>
                <a:gd name="connsiteX116" fmla="*/ 45852 w 4225967"/>
                <a:gd name="connsiteY116" fmla="*/ 718457 h 2775857"/>
                <a:gd name="connsiteX117" fmla="*/ 56738 w 4225967"/>
                <a:gd name="connsiteY117" fmla="*/ 642257 h 2775857"/>
                <a:gd name="connsiteX118" fmla="*/ 67624 w 4225967"/>
                <a:gd name="connsiteY118" fmla="*/ 587829 h 2775857"/>
                <a:gd name="connsiteX119" fmla="*/ 89395 w 4225967"/>
                <a:gd name="connsiteY119" fmla="*/ 468086 h 2775857"/>
                <a:gd name="connsiteX120" fmla="*/ 100281 w 4225967"/>
                <a:gd name="connsiteY120" fmla="*/ 391886 h 2775857"/>
                <a:gd name="connsiteX121" fmla="*/ 111167 w 4225967"/>
                <a:gd name="connsiteY121" fmla="*/ 293915 h 2775857"/>
                <a:gd name="connsiteX122" fmla="*/ 132938 w 4225967"/>
                <a:gd name="connsiteY122" fmla="*/ 206829 h 2775857"/>
                <a:gd name="connsiteX123" fmla="*/ 143824 w 4225967"/>
                <a:gd name="connsiteY123" fmla="*/ 141515 h 2775857"/>
                <a:gd name="connsiteX124" fmla="*/ 230910 w 4225967"/>
                <a:gd name="connsiteY124" fmla="*/ 97972 h 2775857"/>
                <a:gd name="connsiteX125" fmla="*/ 263567 w 4225967"/>
                <a:gd name="connsiteY125" fmla="*/ 87086 h 2775857"/>
                <a:gd name="connsiteX126" fmla="*/ 296224 w 4225967"/>
                <a:gd name="connsiteY126" fmla="*/ 76200 h 2775857"/>
                <a:gd name="connsiteX127" fmla="*/ 328881 w 4225967"/>
                <a:gd name="connsiteY127" fmla="*/ 54429 h 2775857"/>
                <a:gd name="connsiteX128" fmla="*/ 350652 w 4225967"/>
                <a:gd name="connsiteY128" fmla="*/ 32657 h 2775857"/>
                <a:gd name="connsiteX129" fmla="*/ 394195 w 4225967"/>
                <a:gd name="connsiteY129" fmla="*/ 21772 h 2775857"/>
                <a:gd name="connsiteX130" fmla="*/ 470395 w 4225967"/>
                <a:gd name="connsiteY130" fmla="*/ 10886 h 2775857"/>
                <a:gd name="connsiteX131" fmla="*/ 524824 w 4225967"/>
                <a:gd name="connsiteY131" fmla="*/ 0 h 2775857"/>
                <a:gd name="connsiteX132" fmla="*/ 590138 w 4225967"/>
                <a:gd name="connsiteY132" fmla="*/ 10886 h 2775857"/>
                <a:gd name="connsiteX133" fmla="*/ 590138 w 4225967"/>
                <a:gd name="connsiteY133" fmla="*/ 10886 h 277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4225967" h="2775857">
                  <a:moveTo>
                    <a:pt x="513938" y="10886"/>
                  </a:moveTo>
                  <a:lnTo>
                    <a:pt x="513938" y="10886"/>
                  </a:lnTo>
                  <a:cubicBezTo>
                    <a:pt x="561109" y="14515"/>
                    <a:pt x="608507" y="15904"/>
                    <a:pt x="655452" y="21772"/>
                  </a:cubicBezTo>
                  <a:cubicBezTo>
                    <a:pt x="666838" y="23195"/>
                    <a:pt x="676820" y="30604"/>
                    <a:pt x="688110" y="32657"/>
                  </a:cubicBezTo>
                  <a:cubicBezTo>
                    <a:pt x="716892" y="37890"/>
                    <a:pt x="746197" y="39677"/>
                    <a:pt x="775195" y="43543"/>
                  </a:cubicBezTo>
                  <a:cubicBezTo>
                    <a:pt x="800628" y="46934"/>
                    <a:pt x="826128" y="49970"/>
                    <a:pt x="851395" y="54429"/>
                  </a:cubicBezTo>
                  <a:cubicBezTo>
                    <a:pt x="1051812" y="89797"/>
                    <a:pt x="873828" y="65397"/>
                    <a:pt x="1047338" y="87086"/>
                  </a:cubicBezTo>
                  <a:cubicBezTo>
                    <a:pt x="1120261" y="111395"/>
                    <a:pt x="1042548" y="88024"/>
                    <a:pt x="1177967" y="108857"/>
                  </a:cubicBezTo>
                  <a:cubicBezTo>
                    <a:pt x="1192754" y="111132"/>
                    <a:pt x="1206839" y="116809"/>
                    <a:pt x="1221510" y="119743"/>
                  </a:cubicBezTo>
                  <a:cubicBezTo>
                    <a:pt x="1282588" y="131959"/>
                    <a:pt x="1319443" y="134253"/>
                    <a:pt x="1384795" y="141515"/>
                  </a:cubicBezTo>
                  <a:cubicBezTo>
                    <a:pt x="1399309" y="145143"/>
                    <a:pt x="1413581" y="149940"/>
                    <a:pt x="1428338" y="152400"/>
                  </a:cubicBezTo>
                  <a:cubicBezTo>
                    <a:pt x="1485429" y="161915"/>
                    <a:pt x="1581868" y="169327"/>
                    <a:pt x="1635167" y="174172"/>
                  </a:cubicBezTo>
                  <a:cubicBezTo>
                    <a:pt x="1735947" y="207763"/>
                    <a:pt x="1621796" y="172898"/>
                    <a:pt x="1863767" y="195943"/>
                  </a:cubicBezTo>
                  <a:cubicBezTo>
                    <a:pt x="1875190" y="197031"/>
                    <a:pt x="1885172" y="204579"/>
                    <a:pt x="1896424" y="206829"/>
                  </a:cubicBezTo>
                  <a:cubicBezTo>
                    <a:pt x="1921584" y="211861"/>
                    <a:pt x="1947380" y="213125"/>
                    <a:pt x="1972624" y="217715"/>
                  </a:cubicBezTo>
                  <a:cubicBezTo>
                    <a:pt x="1987344" y="220391"/>
                    <a:pt x="2001497" y="225666"/>
                    <a:pt x="2016167" y="228600"/>
                  </a:cubicBezTo>
                  <a:cubicBezTo>
                    <a:pt x="2061427" y="237652"/>
                    <a:pt x="2112365" y="243400"/>
                    <a:pt x="2157681" y="250372"/>
                  </a:cubicBezTo>
                  <a:cubicBezTo>
                    <a:pt x="2179496" y="253728"/>
                    <a:pt x="2201224" y="257629"/>
                    <a:pt x="2222995" y="261257"/>
                  </a:cubicBezTo>
                  <a:cubicBezTo>
                    <a:pt x="2288309" y="257629"/>
                    <a:pt x="2353731" y="255588"/>
                    <a:pt x="2418938" y="250372"/>
                  </a:cubicBezTo>
                  <a:cubicBezTo>
                    <a:pt x="2444514" y="248326"/>
                    <a:pt x="2469480" y="239486"/>
                    <a:pt x="2495138" y="239486"/>
                  </a:cubicBezTo>
                  <a:lnTo>
                    <a:pt x="3681681" y="250372"/>
                  </a:lnTo>
                  <a:cubicBezTo>
                    <a:pt x="3777967" y="274442"/>
                    <a:pt x="3757153" y="272143"/>
                    <a:pt x="3921167" y="272143"/>
                  </a:cubicBezTo>
                  <a:cubicBezTo>
                    <a:pt x="3950421" y="272143"/>
                    <a:pt x="3979224" y="264886"/>
                    <a:pt x="4008252" y="261257"/>
                  </a:cubicBezTo>
                  <a:cubicBezTo>
                    <a:pt x="4051795" y="264886"/>
                    <a:pt x="4099800" y="252602"/>
                    <a:pt x="4138881" y="272143"/>
                  </a:cubicBezTo>
                  <a:cubicBezTo>
                    <a:pt x="4159407" y="282406"/>
                    <a:pt x="4153395" y="315686"/>
                    <a:pt x="4160652" y="337457"/>
                  </a:cubicBezTo>
                  <a:cubicBezTo>
                    <a:pt x="4175675" y="382526"/>
                    <a:pt x="4165173" y="360568"/>
                    <a:pt x="4193310" y="402772"/>
                  </a:cubicBezTo>
                  <a:cubicBezTo>
                    <a:pt x="4196938" y="413658"/>
                    <a:pt x="4201176" y="424359"/>
                    <a:pt x="4204195" y="435429"/>
                  </a:cubicBezTo>
                  <a:cubicBezTo>
                    <a:pt x="4212068" y="464297"/>
                    <a:pt x="4225967" y="522515"/>
                    <a:pt x="4225967" y="522515"/>
                  </a:cubicBezTo>
                  <a:cubicBezTo>
                    <a:pt x="4222338" y="602343"/>
                    <a:pt x="4223594" y="682544"/>
                    <a:pt x="4215081" y="762000"/>
                  </a:cubicBezTo>
                  <a:cubicBezTo>
                    <a:pt x="4212636" y="784819"/>
                    <a:pt x="4200567" y="805543"/>
                    <a:pt x="4193310" y="827315"/>
                  </a:cubicBezTo>
                  <a:lnTo>
                    <a:pt x="4160652" y="925286"/>
                  </a:lnTo>
                  <a:cubicBezTo>
                    <a:pt x="4157024" y="936172"/>
                    <a:pt x="4156132" y="948396"/>
                    <a:pt x="4149767" y="957943"/>
                  </a:cubicBezTo>
                  <a:lnTo>
                    <a:pt x="4127995" y="990600"/>
                  </a:lnTo>
                  <a:cubicBezTo>
                    <a:pt x="4112610" y="1067532"/>
                    <a:pt x="4122961" y="1027476"/>
                    <a:pt x="4095338" y="1110343"/>
                  </a:cubicBezTo>
                  <a:cubicBezTo>
                    <a:pt x="4091709" y="1121229"/>
                    <a:pt x="4092566" y="1134886"/>
                    <a:pt x="4084452" y="1143000"/>
                  </a:cubicBezTo>
                  <a:lnTo>
                    <a:pt x="4062681" y="1164772"/>
                  </a:lnTo>
                  <a:cubicBezTo>
                    <a:pt x="4059052" y="1175658"/>
                    <a:pt x="4057368" y="1187398"/>
                    <a:pt x="4051795" y="1197429"/>
                  </a:cubicBezTo>
                  <a:cubicBezTo>
                    <a:pt x="4021023" y="1252817"/>
                    <a:pt x="4019511" y="1251483"/>
                    <a:pt x="3986481" y="1284515"/>
                  </a:cubicBezTo>
                  <a:cubicBezTo>
                    <a:pt x="3982852" y="1295401"/>
                    <a:pt x="3981960" y="1307625"/>
                    <a:pt x="3975595" y="1317172"/>
                  </a:cubicBezTo>
                  <a:cubicBezTo>
                    <a:pt x="3953429" y="1350421"/>
                    <a:pt x="3938970" y="1348649"/>
                    <a:pt x="3910281" y="1371600"/>
                  </a:cubicBezTo>
                  <a:cubicBezTo>
                    <a:pt x="3876526" y="1398604"/>
                    <a:pt x="3900533" y="1392803"/>
                    <a:pt x="3855852" y="1415143"/>
                  </a:cubicBezTo>
                  <a:cubicBezTo>
                    <a:pt x="3845589" y="1420275"/>
                    <a:pt x="3833458" y="1420897"/>
                    <a:pt x="3823195" y="1426029"/>
                  </a:cubicBezTo>
                  <a:cubicBezTo>
                    <a:pt x="3811493" y="1431880"/>
                    <a:pt x="3802493" y="1442487"/>
                    <a:pt x="3790538" y="1447800"/>
                  </a:cubicBezTo>
                  <a:cubicBezTo>
                    <a:pt x="3769567" y="1457121"/>
                    <a:pt x="3746995" y="1462315"/>
                    <a:pt x="3725224" y="1469572"/>
                  </a:cubicBezTo>
                  <a:cubicBezTo>
                    <a:pt x="3714338" y="1473201"/>
                    <a:pt x="3703885" y="1478571"/>
                    <a:pt x="3692567" y="1480457"/>
                  </a:cubicBezTo>
                  <a:cubicBezTo>
                    <a:pt x="3612495" y="1493803"/>
                    <a:pt x="3648665" y="1485990"/>
                    <a:pt x="3583710" y="1502229"/>
                  </a:cubicBezTo>
                  <a:cubicBezTo>
                    <a:pt x="3576453" y="1509486"/>
                    <a:pt x="3571467" y="1520188"/>
                    <a:pt x="3561938" y="1524000"/>
                  </a:cubicBezTo>
                  <a:cubicBezTo>
                    <a:pt x="3534156" y="1535113"/>
                    <a:pt x="3474852" y="1545772"/>
                    <a:pt x="3474852" y="1545772"/>
                  </a:cubicBezTo>
                  <a:cubicBezTo>
                    <a:pt x="3463966" y="1553029"/>
                    <a:pt x="3454943" y="1564601"/>
                    <a:pt x="3442195" y="1567543"/>
                  </a:cubicBezTo>
                  <a:cubicBezTo>
                    <a:pt x="3406662" y="1575743"/>
                    <a:pt x="3369438" y="1573272"/>
                    <a:pt x="3333338" y="1578429"/>
                  </a:cubicBezTo>
                  <a:cubicBezTo>
                    <a:pt x="3318527" y="1580545"/>
                    <a:pt x="3304309" y="1585686"/>
                    <a:pt x="3289795" y="1589315"/>
                  </a:cubicBezTo>
                  <a:cubicBezTo>
                    <a:pt x="3189784" y="1586683"/>
                    <a:pt x="2900404" y="1586905"/>
                    <a:pt x="2745510" y="1567543"/>
                  </a:cubicBezTo>
                  <a:cubicBezTo>
                    <a:pt x="2730664" y="1565687"/>
                    <a:pt x="2716638" y="1559591"/>
                    <a:pt x="2701967" y="1556657"/>
                  </a:cubicBezTo>
                  <a:cubicBezTo>
                    <a:pt x="2680324" y="1552328"/>
                    <a:pt x="2658502" y="1548893"/>
                    <a:pt x="2636652" y="1545772"/>
                  </a:cubicBezTo>
                  <a:cubicBezTo>
                    <a:pt x="2592423" y="1539454"/>
                    <a:pt x="2518609" y="1532226"/>
                    <a:pt x="2473367" y="1524000"/>
                  </a:cubicBezTo>
                  <a:cubicBezTo>
                    <a:pt x="2458647" y="1521324"/>
                    <a:pt x="2444544" y="1515791"/>
                    <a:pt x="2429824" y="1513115"/>
                  </a:cubicBezTo>
                  <a:cubicBezTo>
                    <a:pt x="2382085" y="1504435"/>
                    <a:pt x="2335654" y="1501864"/>
                    <a:pt x="2288310" y="1491343"/>
                  </a:cubicBezTo>
                  <a:cubicBezTo>
                    <a:pt x="2277108" y="1488854"/>
                    <a:pt x="2266904" y="1482707"/>
                    <a:pt x="2255652" y="1480457"/>
                  </a:cubicBezTo>
                  <a:cubicBezTo>
                    <a:pt x="2216832" y="1472693"/>
                    <a:pt x="2115427" y="1462458"/>
                    <a:pt x="2081481" y="1458686"/>
                  </a:cubicBezTo>
                  <a:cubicBezTo>
                    <a:pt x="2070595" y="1462315"/>
                    <a:pt x="2056938" y="1461458"/>
                    <a:pt x="2048824" y="1469572"/>
                  </a:cubicBezTo>
                  <a:cubicBezTo>
                    <a:pt x="2040710" y="1477686"/>
                    <a:pt x="2043070" y="1491966"/>
                    <a:pt x="2037938" y="1502229"/>
                  </a:cubicBezTo>
                  <a:cubicBezTo>
                    <a:pt x="2032087" y="1513931"/>
                    <a:pt x="2023424" y="1524000"/>
                    <a:pt x="2016167" y="1534886"/>
                  </a:cubicBezTo>
                  <a:cubicBezTo>
                    <a:pt x="2012538" y="1549400"/>
                    <a:pt x="2011174" y="1564678"/>
                    <a:pt x="2005281" y="1578429"/>
                  </a:cubicBezTo>
                  <a:cubicBezTo>
                    <a:pt x="2000127" y="1590454"/>
                    <a:pt x="1988104" y="1598836"/>
                    <a:pt x="1983510" y="1611086"/>
                  </a:cubicBezTo>
                  <a:cubicBezTo>
                    <a:pt x="1977013" y="1628410"/>
                    <a:pt x="1977112" y="1647565"/>
                    <a:pt x="1972624" y="1665515"/>
                  </a:cubicBezTo>
                  <a:cubicBezTo>
                    <a:pt x="1969841" y="1676647"/>
                    <a:pt x="1964521" y="1687040"/>
                    <a:pt x="1961738" y="1698172"/>
                  </a:cubicBezTo>
                  <a:cubicBezTo>
                    <a:pt x="1957250" y="1716122"/>
                    <a:pt x="1955720" y="1734750"/>
                    <a:pt x="1950852" y="1752600"/>
                  </a:cubicBezTo>
                  <a:cubicBezTo>
                    <a:pt x="1905097" y="1920369"/>
                    <a:pt x="1953125" y="1747489"/>
                    <a:pt x="1907310" y="1850572"/>
                  </a:cubicBezTo>
                  <a:cubicBezTo>
                    <a:pt x="1897989" y="1871543"/>
                    <a:pt x="1898268" y="1896791"/>
                    <a:pt x="1885538" y="1915886"/>
                  </a:cubicBezTo>
                  <a:cubicBezTo>
                    <a:pt x="1878281" y="1926772"/>
                    <a:pt x="1869080" y="1936588"/>
                    <a:pt x="1863767" y="1948543"/>
                  </a:cubicBezTo>
                  <a:cubicBezTo>
                    <a:pt x="1854446" y="1969514"/>
                    <a:pt x="1849252" y="1992086"/>
                    <a:pt x="1841995" y="2013857"/>
                  </a:cubicBezTo>
                  <a:cubicBezTo>
                    <a:pt x="1838366" y="2024743"/>
                    <a:pt x="1836242" y="2036252"/>
                    <a:pt x="1831110" y="2046515"/>
                  </a:cubicBezTo>
                  <a:cubicBezTo>
                    <a:pt x="1823853" y="2061029"/>
                    <a:pt x="1815730" y="2075142"/>
                    <a:pt x="1809338" y="2090057"/>
                  </a:cubicBezTo>
                  <a:cubicBezTo>
                    <a:pt x="1804818" y="2100604"/>
                    <a:pt x="1803584" y="2112452"/>
                    <a:pt x="1798452" y="2122715"/>
                  </a:cubicBezTo>
                  <a:cubicBezTo>
                    <a:pt x="1789604" y="2140411"/>
                    <a:pt x="1752653" y="2186587"/>
                    <a:pt x="1744024" y="2198915"/>
                  </a:cubicBezTo>
                  <a:cubicBezTo>
                    <a:pt x="1729019" y="2220351"/>
                    <a:pt x="1718983" y="2245727"/>
                    <a:pt x="1700481" y="2264229"/>
                  </a:cubicBezTo>
                  <a:lnTo>
                    <a:pt x="1635167" y="2329543"/>
                  </a:lnTo>
                  <a:lnTo>
                    <a:pt x="1613395" y="2351315"/>
                  </a:lnTo>
                  <a:cubicBezTo>
                    <a:pt x="1603810" y="2380071"/>
                    <a:pt x="1587042" y="2439927"/>
                    <a:pt x="1558967" y="2449286"/>
                  </a:cubicBezTo>
                  <a:cubicBezTo>
                    <a:pt x="1513898" y="2464309"/>
                    <a:pt x="1535858" y="2453807"/>
                    <a:pt x="1493652" y="2481943"/>
                  </a:cubicBezTo>
                  <a:cubicBezTo>
                    <a:pt x="1486395" y="2492829"/>
                    <a:pt x="1481132" y="2505349"/>
                    <a:pt x="1471881" y="2514600"/>
                  </a:cubicBezTo>
                  <a:cubicBezTo>
                    <a:pt x="1450778" y="2535704"/>
                    <a:pt x="1433129" y="2538403"/>
                    <a:pt x="1406567" y="2547257"/>
                  </a:cubicBezTo>
                  <a:cubicBezTo>
                    <a:pt x="1399310" y="2554514"/>
                    <a:pt x="1393596" y="2563748"/>
                    <a:pt x="1384795" y="2569029"/>
                  </a:cubicBezTo>
                  <a:cubicBezTo>
                    <a:pt x="1374956" y="2574933"/>
                    <a:pt x="1361098" y="2572747"/>
                    <a:pt x="1352138" y="2579915"/>
                  </a:cubicBezTo>
                  <a:cubicBezTo>
                    <a:pt x="1307636" y="2615517"/>
                    <a:pt x="1352984" y="2607710"/>
                    <a:pt x="1308595" y="2634343"/>
                  </a:cubicBezTo>
                  <a:cubicBezTo>
                    <a:pt x="1298756" y="2640247"/>
                    <a:pt x="1286824" y="2641600"/>
                    <a:pt x="1275938" y="2645229"/>
                  </a:cubicBezTo>
                  <a:cubicBezTo>
                    <a:pt x="1261424" y="2656115"/>
                    <a:pt x="1247159" y="2667341"/>
                    <a:pt x="1232395" y="2677886"/>
                  </a:cubicBezTo>
                  <a:cubicBezTo>
                    <a:pt x="1221749" y="2685490"/>
                    <a:pt x="1209954" y="2691484"/>
                    <a:pt x="1199738" y="2699657"/>
                  </a:cubicBezTo>
                  <a:cubicBezTo>
                    <a:pt x="1171461" y="2722279"/>
                    <a:pt x="1183008" y="2726446"/>
                    <a:pt x="1145310" y="2743200"/>
                  </a:cubicBezTo>
                  <a:cubicBezTo>
                    <a:pt x="1080983" y="2771790"/>
                    <a:pt x="1056759" y="2767554"/>
                    <a:pt x="982024" y="2775857"/>
                  </a:cubicBezTo>
                  <a:cubicBezTo>
                    <a:pt x="873167" y="2772229"/>
                    <a:pt x="763894" y="2775138"/>
                    <a:pt x="655452" y="2764972"/>
                  </a:cubicBezTo>
                  <a:cubicBezTo>
                    <a:pt x="643940" y="2763893"/>
                    <a:pt x="614503" y="2713569"/>
                    <a:pt x="611910" y="2710543"/>
                  </a:cubicBezTo>
                  <a:cubicBezTo>
                    <a:pt x="570585" y="2662330"/>
                    <a:pt x="582065" y="2671566"/>
                    <a:pt x="535710" y="2656115"/>
                  </a:cubicBezTo>
                  <a:cubicBezTo>
                    <a:pt x="528453" y="2648858"/>
                    <a:pt x="521952" y="2640754"/>
                    <a:pt x="513938" y="2634343"/>
                  </a:cubicBezTo>
                  <a:cubicBezTo>
                    <a:pt x="503722" y="2626170"/>
                    <a:pt x="489454" y="2622788"/>
                    <a:pt x="481281" y="2612572"/>
                  </a:cubicBezTo>
                  <a:cubicBezTo>
                    <a:pt x="474113" y="2603612"/>
                    <a:pt x="477064" y="2589252"/>
                    <a:pt x="470395" y="2579915"/>
                  </a:cubicBezTo>
                  <a:cubicBezTo>
                    <a:pt x="416526" y="2504498"/>
                    <a:pt x="433509" y="2564803"/>
                    <a:pt x="361538" y="2492829"/>
                  </a:cubicBezTo>
                  <a:cubicBezTo>
                    <a:pt x="298192" y="2429480"/>
                    <a:pt x="386666" y="2520804"/>
                    <a:pt x="317995" y="2438400"/>
                  </a:cubicBezTo>
                  <a:cubicBezTo>
                    <a:pt x="308140" y="2426574"/>
                    <a:pt x="296224" y="2416629"/>
                    <a:pt x="285338" y="2405743"/>
                  </a:cubicBezTo>
                  <a:cubicBezTo>
                    <a:pt x="281709" y="2394857"/>
                    <a:pt x="277604" y="2384119"/>
                    <a:pt x="274452" y="2373086"/>
                  </a:cubicBezTo>
                  <a:cubicBezTo>
                    <a:pt x="270342" y="2358701"/>
                    <a:pt x="268820" y="2343551"/>
                    <a:pt x="263567" y="2329543"/>
                  </a:cubicBezTo>
                  <a:cubicBezTo>
                    <a:pt x="257869" y="2314349"/>
                    <a:pt x="247822" y="2301067"/>
                    <a:pt x="241795" y="2286000"/>
                  </a:cubicBezTo>
                  <a:cubicBezTo>
                    <a:pt x="233272" y="2264692"/>
                    <a:pt x="227281" y="2242457"/>
                    <a:pt x="220024" y="2220686"/>
                  </a:cubicBezTo>
                  <a:cubicBezTo>
                    <a:pt x="204405" y="2173830"/>
                    <a:pt x="211923" y="2199168"/>
                    <a:pt x="198252" y="2144486"/>
                  </a:cubicBezTo>
                  <a:cubicBezTo>
                    <a:pt x="194459" y="2114141"/>
                    <a:pt x="182493" y="2014266"/>
                    <a:pt x="176481" y="1981200"/>
                  </a:cubicBezTo>
                  <a:cubicBezTo>
                    <a:pt x="173805" y="1966480"/>
                    <a:pt x="168840" y="1952262"/>
                    <a:pt x="165595" y="1937657"/>
                  </a:cubicBezTo>
                  <a:cubicBezTo>
                    <a:pt x="154369" y="1887140"/>
                    <a:pt x="157101" y="1886153"/>
                    <a:pt x="143824" y="1839686"/>
                  </a:cubicBezTo>
                  <a:cubicBezTo>
                    <a:pt x="120003" y="1756316"/>
                    <a:pt x="149333" y="1860246"/>
                    <a:pt x="111167" y="1774372"/>
                  </a:cubicBezTo>
                  <a:cubicBezTo>
                    <a:pt x="101846" y="1753401"/>
                    <a:pt x="89395" y="1709057"/>
                    <a:pt x="89395" y="1709057"/>
                  </a:cubicBezTo>
                  <a:cubicBezTo>
                    <a:pt x="85767" y="1676400"/>
                    <a:pt x="82425" y="1643710"/>
                    <a:pt x="78510" y="1611086"/>
                  </a:cubicBezTo>
                  <a:cubicBezTo>
                    <a:pt x="56765" y="1429881"/>
                    <a:pt x="74956" y="1491568"/>
                    <a:pt x="45852" y="1404257"/>
                  </a:cubicBezTo>
                  <a:cubicBezTo>
                    <a:pt x="37973" y="1356980"/>
                    <a:pt x="34226" y="1330168"/>
                    <a:pt x="24081" y="1284515"/>
                  </a:cubicBezTo>
                  <a:cubicBezTo>
                    <a:pt x="20835" y="1269910"/>
                    <a:pt x="16824" y="1255486"/>
                    <a:pt x="13195" y="1240972"/>
                  </a:cubicBezTo>
                  <a:cubicBezTo>
                    <a:pt x="-4044" y="1068575"/>
                    <a:pt x="-4750" y="1113124"/>
                    <a:pt x="13195" y="870857"/>
                  </a:cubicBezTo>
                  <a:cubicBezTo>
                    <a:pt x="14043" y="859414"/>
                    <a:pt x="20452" y="849086"/>
                    <a:pt x="24081" y="838200"/>
                  </a:cubicBezTo>
                  <a:cubicBezTo>
                    <a:pt x="27710" y="809172"/>
                    <a:pt x="29734" y="779897"/>
                    <a:pt x="34967" y="751115"/>
                  </a:cubicBezTo>
                  <a:cubicBezTo>
                    <a:pt x="37020" y="739825"/>
                    <a:pt x="43602" y="729709"/>
                    <a:pt x="45852" y="718457"/>
                  </a:cubicBezTo>
                  <a:cubicBezTo>
                    <a:pt x="50884" y="693297"/>
                    <a:pt x="52520" y="667566"/>
                    <a:pt x="56738" y="642257"/>
                  </a:cubicBezTo>
                  <a:cubicBezTo>
                    <a:pt x="59780" y="624007"/>
                    <a:pt x="64811" y="606116"/>
                    <a:pt x="67624" y="587829"/>
                  </a:cubicBezTo>
                  <a:cubicBezTo>
                    <a:pt x="85209" y="473528"/>
                    <a:pt x="67190" y="534705"/>
                    <a:pt x="89395" y="468086"/>
                  </a:cubicBezTo>
                  <a:cubicBezTo>
                    <a:pt x="93024" y="442686"/>
                    <a:pt x="97098" y="417346"/>
                    <a:pt x="100281" y="391886"/>
                  </a:cubicBezTo>
                  <a:cubicBezTo>
                    <a:pt x="104357" y="359282"/>
                    <a:pt x="105457" y="326273"/>
                    <a:pt x="111167" y="293915"/>
                  </a:cubicBezTo>
                  <a:cubicBezTo>
                    <a:pt x="116367" y="264448"/>
                    <a:pt x="128019" y="236344"/>
                    <a:pt x="132938" y="206829"/>
                  </a:cubicBezTo>
                  <a:cubicBezTo>
                    <a:pt x="136567" y="185058"/>
                    <a:pt x="136074" y="162181"/>
                    <a:pt x="143824" y="141515"/>
                  </a:cubicBezTo>
                  <a:cubicBezTo>
                    <a:pt x="154681" y="112562"/>
                    <a:pt x="216547" y="102759"/>
                    <a:pt x="230910" y="97972"/>
                  </a:cubicBezTo>
                  <a:lnTo>
                    <a:pt x="263567" y="87086"/>
                  </a:lnTo>
                  <a:cubicBezTo>
                    <a:pt x="274453" y="83457"/>
                    <a:pt x="286677" y="82565"/>
                    <a:pt x="296224" y="76200"/>
                  </a:cubicBezTo>
                  <a:cubicBezTo>
                    <a:pt x="307110" y="68943"/>
                    <a:pt x="318665" y="62602"/>
                    <a:pt x="328881" y="54429"/>
                  </a:cubicBezTo>
                  <a:cubicBezTo>
                    <a:pt x="336895" y="48018"/>
                    <a:pt x="341472" y="37247"/>
                    <a:pt x="350652" y="32657"/>
                  </a:cubicBezTo>
                  <a:cubicBezTo>
                    <a:pt x="364033" y="25966"/>
                    <a:pt x="379475" y="24448"/>
                    <a:pt x="394195" y="21772"/>
                  </a:cubicBezTo>
                  <a:cubicBezTo>
                    <a:pt x="419439" y="17182"/>
                    <a:pt x="445086" y="15104"/>
                    <a:pt x="470395" y="10886"/>
                  </a:cubicBezTo>
                  <a:cubicBezTo>
                    <a:pt x="488646" y="7844"/>
                    <a:pt x="506681" y="3629"/>
                    <a:pt x="524824" y="0"/>
                  </a:cubicBezTo>
                  <a:cubicBezTo>
                    <a:pt x="567808" y="14328"/>
                    <a:pt x="546006" y="10886"/>
                    <a:pt x="590138" y="10886"/>
                  </a:cubicBezTo>
                  <a:lnTo>
                    <a:pt x="590138" y="10886"/>
                  </a:ln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851920" y="3698597"/>
              <a:ext cx="648072" cy="5958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ZoneTexte 10"/>
          <p:cNvSpPr txBox="1"/>
          <p:nvPr/>
        </p:nvSpPr>
        <p:spPr>
          <a:xfrm>
            <a:off x="1161575" y="4815867"/>
            <a:ext cx="2534668" cy="830997"/>
          </a:xfrm>
          <a:prstGeom prst="rect">
            <a:avLst/>
          </a:prstGeom>
          <a:noFill/>
        </p:spPr>
        <p:txBody>
          <a:bodyPr wrap="none" rtlCol="0">
            <a:spAutoFit/>
          </a:bodyPr>
          <a:lstStyle/>
          <a:p>
            <a:r>
              <a:rPr lang="fr-FR" sz="2400" dirty="0" err="1"/>
              <a:t>Hypervascularisation</a:t>
            </a:r>
            <a:endParaRPr lang="fr-FR" sz="2400" dirty="0"/>
          </a:p>
          <a:p>
            <a:r>
              <a:rPr lang="fr-FR" sz="2400" dirty="0"/>
              <a:t> au temps artériel</a:t>
            </a:r>
          </a:p>
        </p:txBody>
      </p:sp>
      <p:sp>
        <p:nvSpPr>
          <p:cNvPr id="12" name="ZoneTexte 11"/>
          <p:cNvSpPr txBox="1"/>
          <p:nvPr/>
        </p:nvSpPr>
        <p:spPr>
          <a:xfrm>
            <a:off x="6160069" y="4853257"/>
            <a:ext cx="2199641" cy="830997"/>
          </a:xfrm>
          <a:prstGeom prst="rect">
            <a:avLst/>
          </a:prstGeom>
          <a:noFill/>
        </p:spPr>
        <p:txBody>
          <a:bodyPr wrap="none" rtlCol="0">
            <a:spAutoFit/>
          </a:bodyPr>
          <a:lstStyle/>
          <a:p>
            <a:r>
              <a:rPr lang="fr-FR" sz="2400" dirty="0"/>
              <a:t>Lavage au temps </a:t>
            </a:r>
          </a:p>
          <a:p>
            <a:r>
              <a:rPr lang="fr-FR" sz="2400" dirty="0"/>
              <a:t>portal ou tardif</a:t>
            </a:r>
          </a:p>
        </p:txBody>
      </p:sp>
      <p:sp>
        <p:nvSpPr>
          <p:cNvPr id="14" name="Plus 13"/>
          <p:cNvSpPr/>
          <p:nvPr/>
        </p:nvSpPr>
        <p:spPr>
          <a:xfrm>
            <a:off x="3995936" y="2197751"/>
            <a:ext cx="1296144" cy="128671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xmlns="" id="{40FFF9B2-8A62-412B-917F-C0F55C4FBF2C}"/>
              </a:ext>
            </a:extLst>
          </p:cNvPr>
          <p:cNvCxnSpPr/>
          <p:nvPr/>
        </p:nvCxnSpPr>
        <p:spPr>
          <a:xfrm>
            <a:off x="611560" y="1556792"/>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21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7924800" cy="1143000"/>
          </a:xfrm>
        </p:spPr>
        <p:txBody>
          <a:bodyPr>
            <a:normAutofit fontScale="90000"/>
          </a:bodyPr>
          <a:lstStyle/>
          <a:p>
            <a:r>
              <a:rPr lang="fr-FR" dirty="0"/>
              <a:t>Valeur diagnostique des critères </a:t>
            </a:r>
            <a:br>
              <a:rPr lang="fr-FR" dirty="0"/>
            </a:br>
            <a:r>
              <a:rPr lang="fr-FR" dirty="0"/>
              <a:t>non-invasifs du CHC </a:t>
            </a:r>
          </a:p>
        </p:txBody>
      </p:sp>
      <p:sp>
        <p:nvSpPr>
          <p:cNvPr id="3" name="Espace réservé du contenu 2"/>
          <p:cNvSpPr>
            <a:spLocks noGrp="1"/>
          </p:cNvSpPr>
          <p:nvPr>
            <p:ph sz="quarter" idx="13"/>
          </p:nvPr>
        </p:nvSpPr>
        <p:spPr>
          <a:xfrm>
            <a:off x="395536" y="1772816"/>
            <a:ext cx="8532440" cy="4104456"/>
          </a:xfrm>
        </p:spPr>
        <p:txBody>
          <a:bodyPr>
            <a:normAutofit lnSpcReduction="10000"/>
          </a:bodyPr>
          <a:lstStyle/>
          <a:p>
            <a:r>
              <a:rPr lang="fr-FR" sz="2400" dirty="0"/>
              <a:t>Spécificité de l’IRM et du scanner: </a:t>
            </a:r>
          </a:p>
          <a:p>
            <a:pPr lvl="1"/>
            <a:r>
              <a:rPr lang="fr-FR" sz="2400" dirty="0"/>
              <a:t>100% pour un CHC &gt; 2 cm</a:t>
            </a:r>
          </a:p>
          <a:p>
            <a:pPr lvl="1"/>
            <a:r>
              <a:rPr lang="fr-FR" sz="2400" dirty="0"/>
              <a:t>90% pour un CHC compris entre 1-2 cm</a:t>
            </a:r>
          </a:p>
          <a:p>
            <a:endParaRPr lang="fr-FR" sz="2400" dirty="0"/>
          </a:p>
          <a:p>
            <a:r>
              <a:rPr lang="fr-FR" sz="2400" dirty="0"/>
              <a:t>Sensibilité de l’IRM : 77-100 %,  Sensibilité du Scanner:  68-91%</a:t>
            </a:r>
          </a:p>
          <a:p>
            <a:pPr marL="0" indent="0">
              <a:buNone/>
            </a:pPr>
            <a:r>
              <a:rPr lang="fr-FR" sz="2400" dirty="0"/>
              <a:t>     Dépendant de la taille du CHC: </a:t>
            </a:r>
          </a:p>
          <a:p>
            <a:pPr lvl="1"/>
            <a:r>
              <a:rPr lang="fr-FR" sz="2400" dirty="0"/>
              <a:t>CHC &gt; 2 cm: sensibilité = 100% pour l’IRM et le scanner </a:t>
            </a:r>
          </a:p>
          <a:p>
            <a:pPr lvl="1"/>
            <a:r>
              <a:rPr lang="fr-FR" sz="2400" dirty="0"/>
              <a:t>CHC entre 1-2 cm: sensibilité = 44-47% IRM vs 40-44% scanner</a:t>
            </a:r>
          </a:p>
          <a:p>
            <a:pPr lvl="1"/>
            <a:r>
              <a:rPr lang="fr-FR" sz="2400" dirty="0"/>
              <a:t>CHC &lt; 1 cm: sensibilité = 29-43% IRM vs 10-33% scanner</a:t>
            </a:r>
          </a:p>
        </p:txBody>
      </p:sp>
      <p:sp>
        <p:nvSpPr>
          <p:cNvPr id="4" name="ZoneTexte 3"/>
          <p:cNvSpPr txBox="1"/>
          <p:nvPr/>
        </p:nvSpPr>
        <p:spPr>
          <a:xfrm>
            <a:off x="6012160" y="6196662"/>
            <a:ext cx="2411238" cy="369332"/>
          </a:xfrm>
          <a:prstGeom prst="rect">
            <a:avLst/>
          </a:prstGeom>
          <a:noFill/>
        </p:spPr>
        <p:txBody>
          <a:bodyPr wrap="none" rtlCol="0">
            <a:spAutoFit/>
          </a:bodyPr>
          <a:lstStyle/>
          <a:p>
            <a:r>
              <a:rPr lang="fr-FR" i="1" dirty="0"/>
              <a:t>Choi et al, </a:t>
            </a:r>
            <a:r>
              <a:rPr lang="fr-FR" i="1" dirty="0" err="1"/>
              <a:t>Radiology</a:t>
            </a:r>
            <a:r>
              <a:rPr lang="fr-FR" i="1" dirty="0"/>
              <a:t> 2014</a:t>
            </a:r>
          </a:p>
        </p:txBody>
      </p:sp>
      <p:cxnSp>
        <p:nvCxnSpPr>
          <p:cNvPr id="5" name="Connecteur droit 4">
            <a:extLst>
              <a:ext uri="{FF2B5EF4-FFF2-40B4-BE49-F238E27FC236}">
                <a16:creationId xmlns:a16="http://schemas.microsoft.com/office/drawing/2014/main" xmlns="" id="{99BA76A3-935A-4827-B3E0-1B64AE08B504}"/>
              </a:ext>
            </a:extLst>
          </p:cNvPr>
          <p:cNvCxnSpPr/>
          <p:nvPr/>
        </p:nvCxnSpPr>
        <p:spPr>
          <a:xfrm>
            <a:off x="286494" y="1484784"/>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164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Recommandations occidentales: </a:t>
            </a:r>
            <a:br>
              <a:rPr lang="fr-FR" dirty="0"/>
            </a:br>
            <a:r>
              <a:rPr lang="fr-FR" sz="2400" i="1" dirty="0"/>
              <a:t>Produit de contraste </a:t>
            </a:r>
            <a:r>
              <a:rPr lang="fr-FR" sz="2400" i="1" dirty="0" err="1"/>
              <a:t>extra-celluLaire</a:t>
            </a:r>
            <a:endParaRPr lang="fr-FR" sz="2400" i="1" dirty="0"/>
          </a:p>
        </p:txBody>
      </p:sp>
      <p:sp>
        <p:nvSpPr>
          <p:cNvPr id="4" name="Flèche vers le haut 3"/>
          <p:cNvSpPr/>
          <p:nvPr/>
        </p:nvSpPr>
        <p:spPr>
          <a:xfrm>
            <a:off x="2023390" y="2185662"/>
            <a:ext cx="1656184" cy="12241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vers le haut 4"/>
          <p:cNvSpPr/>
          <p:nvPr/>
        </p:nvSpPr>
        <p:spPr>
          <a:xfrm rot="10800000">
            <a:off x="2699792" y="3571462"/>
            <a:ext cx="1656184" cy="12241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704659" y="2276872"/>
            <a:ext cx="1353256" cy="369332"/>
          </a:xfrm>
          <a:prstGeom prst="rect">
            <a:avLst/>
          </a:prstGeom>
          <a:noFill/>
        </p:spPr>
        <p:txBody>
          <a:bodyPr wrap="none" rtlCol="0">
            <a:spAutoFit/>
          </a:bodyPr>
          <a:lstStyle/>
          <a:p>
            <a:r>
              <a:rPr lang="fr-FR" dirty="0"/>
              <a:t>SPECIFICITE</a:t>
            </a:r>
          </a:p>
        </p:txBody>
      </p:sp>
      <p:sp>
        <p:nvSpPr>
          <p:cNvPr id="7" name="ZoneTexte 6"/>
          <p:cNvSpPr txBox="1"/>
          <p:nvPr/>
        </p:nvSpPr>
        <p:spPr>
          <a:xfrm>
            <a:off x="4788024" y="3571462"/>
            <a:ext cx="4254891" cy="923330"/>
          </a:xfrm>
          <a:prstGeom prst="rect">
            <a:avLst/>
          </a:prstGeom>
          <a:noFill/>
        </p:spPr>
        <p:txBody>
          <a:bodyPr wrap="none" rtlCol="0">
            <a:spAutoFit/>
          </a:bodyPr>
          <a:lstStyle/>
          <a:p>
            <a:r>
              <a:rPr lang="fr-FR" dirty="0"/>
              <a:t>SENSIBILITE</a:t>
            </a:r>
          </a:p>
          <a:p>
            <a:r>
              <a:rPr lang="fr-FR" dirty="0"/>
              <a:t>40 %  des CHC ne sont pas </a:t>
            </a:r>
            <a:r>
              <a:rPr lang="fr-FR" dirty="0" err="1"/>
              <a:t>hypervasculaires</a:t>
            </a:r>
            <a:endParaRPr lang="fr-FR" dirty="0"/>
          </a:p>
          <a:p>
            <a:r>
              <a:rPr lang="fr-FR" dirty="0"/>
              <a:t>40 à 60 % n’ont pas de lavage</a:t>
            </a:r>
          </a:p>
        </p:txBody>
      </p:sp>
    </p:spTree>
    <p:extLst>
      <p:ext uri="{BB962C8B-B14F-4D97-AF65-F5344CB8AC3E}">
        <p14:creationId xmlns:p14="http://schemas.microsoft.com/office/powerpoint/2010/main" val="1009407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65613937-934F-4607-8D6E-89B0A6B5BAB7}"/>
              </a:ext>
            </a:extLst>
          </p:cNvPr>
          <p:cNvPicPr>
            <a:picLocks noChangeAspect="1"/>
          </p:cNvPicPr>
          <p:nvPr/>
        </p:nvPicPr>
        <p:blipFill>
          <a:blip r:embed="rId2"/>
          <a:stretch>
            <a:fillRect/>
          </a:stretch>
        </p:blipFill>
        <p:spPr>
          <a:xfrm>
            <a:off x="2411760" y="404664"/>
            <a:ext cx="4189742" cy="6048672"/>
          </a:xfrm>
          <a:prstGeom prst="rect">
            <a:avLst/>
          </a:prstGeom>
        </p:spPr>
      </p:pic>
    </p:spTree>
    <p:extLst>
      <p:ext uri="{BB962C8B-B14F-4D97-AF65-F5344CB8AC3E}">
        <p14:creationId xmlns:p14="http://schemas.microsoft.com/office/powerpoint/2010/main" val="365236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33B9FC4-EC7C-473C-8959-F69DDAF50723}"/>
              </a:ext>
            </a:extLst>
          </p:cNvPr>
          <p:cNvSpPr>
            <a:spLocks noGrp="1"/>
          </p:cNvSpPr>
          <p:nvPr>
            <p:ph type="title"/>
          </p:nvPr>
        </p:nvSpPr>
        <p:spPr>
          <a:xfrm>
            <a:off x="467696" y="836712"/>
            <a:ext cx="8229600" cy="1143000"/>
          </a:xfrm>
        </p:spPr>
        <p:txBody>
          <a:bodyPr>
            <a:normAutofit fontScale="90000"/>
          </a:bodyPr>
          <a:lstStyle/>
          <a:p>
            <a:r>
              <a:rPr lang="fr-FR" dirty="0" err="1"/>
              <a:t>Liver</a:t>
            </a:r>
            <a:r>
              <a:rPr lang="fr-FR" dirty="0"/>
              <a:t> Imaging </a:t>
            </a:r>
            <a:r>
              <a:rPr lang="fr-FR" dirty="0" err="1"/>
              <a:t>Reporting</a:t>
            </a:r>
            <a:r>
              <a:rPr lang="fr-FR" dirty="0"/>
              <a:t> and Data System (LI-RADS)</a:t>
            </a:r>
          </a:p>
        </p:txBody>
      </p:sp>
      <p:pic>
        <p:nvPicPr>
          <p:cNvPr id="4" name="Image 3">
            <a:extLst>
              <a:ext uri="{FF2B5EF4-FFF2-40B4-BE49-F238E27FC236}">
                <a16:creationId xmlns:a16="http://schemas.microsoft.com/office/drawing/2014/main" xmlns="" id="{B76F67D1-011E-4E43-A5D5-376B0C76553B}"/>
              </a:ext>
            </a:extLst>
          </p:cNvPr>
          <p:cNvPicPr>
            <a:picLocks noChangeAspect="1"/>
          </p:cNvPicPr>
          <p:nvPr/>
        </p:nvPicPr>
        <p:blipFill>
          <a:blip r:embed="rId2"/>
          <a:stretch>
            <a:fillRect/>
          </a:stretch>
        </p:blipFill>
        <p:spPr>
          <a:xfrm>
            <a:off x="1115616" y="5229200"/>
            <a:ext cx="1296144" cy="1296144"/>
          </a:xfrm>
          <a:prstGeom prst="rect">
            <a:avLst/>
          </a:prstGeom>
        </p:spPr>
      </p:pic>
      <p:pic>
        <p:nvPicPr>
          <p:cNvPr id="5" name="Image 4">
            <a:extLst>
              <a:ext uri="{FF2B5EF4-FFF2-40B4-BE49-F238E27FC236}">
                <a16:creationId xmlns:a16="http://schemas.microsoft.com/office/drawing/2014/main" xmlns="" id="{E12A169B-DCE7-4054-91FB-A6252EFCB76E}"/>
              </a:ext>
            </a:extLst>
          </p:cNvPr>
          <p:cNvPicPr>
            <a:picLocks noChangeAspect="1"/>
          </p:cNvPicPr>
          <p:nvPr/>
        </p:nvPicPr>
        <p:blipFill>
          <a:blip r:embed="rId3"/>
          <a:stretch>
            <a:fillRect/>
          </a:stretch>
        </p:blipFill>
        <p:spPr>
          <a:xfrm>
            <a:off x="5039627" y="5263946"/>
            <a:ext cx="3333750" cy="1371600"/>
          </a:xfrm>
          <a:prstGeom prst="rect">
            <a:avLst/>
          </a:prstGeom>
        </p:spPr>
      </p:pic>
      <p:sp>
        <p:nvSpPr>
          <p:cNvPr id="6" name="Rectangle : coins arrondis 5">
            <a:extLst>
              <a:ext uri="{FF2B5EF4-FFF2-40B4-BE49-F238E27FC236}">
                <a16:creationId xmlns:a16="http://schemas.microsoft.com/office/drawing/2014/main" xmlns="" id="{36718D27-5151-414F-8317-777A2317BB2E}"/>
              </a:ext>
            </a:extLst>
          </p:cNvPr>
          <p:cNvSpPr/>
          <p:nvPr/>
        </p:nvSpPr>
        <p:spPr>
          <a:xfrm>
            <a:off x="694064" y="404664"/>
            <a:ext cx="7776864" cy="2304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5819" y="2951045"/>
            <a:ext cx="7450151"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565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12012" y="170495"/>
            <a:ext cx="5328592" cy="668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742" y="0"/>
            <a:ext cx="177165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e 3"/>
          <p:cNvGrpSpPr/>
          <p:nvPr/>
        </p:nvGrpSpPr>
        <p:grpSpPr>
          <a:xfrm>
            <a:off x="720878" y="707253"/>
            <a:ext cx="1895388" cy="3384376"/>
            <a:chOff x="367294" y="999350"/>
            <a:chExt cx="1807608" cy="3096344"/>
          </a:xfrm>
        </p:grpSpPr>
        <p:sp>
          <p:nvSpPr>
            <p:cNvPr id="5" name="Accolade ouvrante 4"/>
            <p:cNvSpPr/>
            <p:nvPr/>
          </p:nvSpPr>
          <p:spPr>
            <a:xfrm>
              <a:off x="1994882" y="999350"/>
              <a:ext cx="180020" cy="30963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a:off x="367294" y="2033296"/>
              <a:ext cx="1173911" cy="923330"/>
            </a:xfrm>
            <a:prstGeom prst="rect">
              <a:avLst/>
            </a:prstGeom>
            <a:noFill/>
          </p:spPr>
          <p:txBody>
            <a:bodyPr wrap="none" rtlCol="0">
              <a:spAutoFit/>
            </a:bodyPr>
            <a:lstStyle/>
            <a:p>
              <a:r>
                <a:rPr lang="fr-FR" dirty="0"/>
                <a:t>Catégories</a:t>
              </a:r>
            </a:p>
            <a:p>
              <a:r>
                <a:rPr lang="fr-FR" dirty="0"/>
                <a:t>pour le </a:t>
              </a:r>
            </a:p>
            <a:p>
              <a:r>
                <a:rPr lang="fr-FR" dirty="0"/>
                <a:t>diagnostic</a:t>
              </a:r>
            </a:p>
          </p:txBody>
        </p:sp>
      </p:grpSp>
      <p:grpSp>
        <p:nvGrpSpPr>
          <p:cNvPr id="7" name="Groupe 6"/>
          <p:cNvGrpSpPr/>
          <p:nvPr/>
        </p:nvGrpSpPr>
        <p:grpSpPr>
          <a:xfrm>
            <a:off x="505963" y="4509120"/>
            <a:ext cx="2110303" cy="1728192"/>
            <a:chOff x="154609" y="4509120"/>
            <a:chExt cx="2110303" cy="1728192"/>
          </a:xfrm>
        </p:grpSpPr>
        <p:sp>
          <p:nvSpPr>
            <p:cNvPr id="8" name="Accolade ouvrante 7"/>
            <p:cNvSpPr/>
            <p:nvPr/>
          </p:nvSpPr>
          <p:spPr>
            <a:xfrm>
              <a:off x="1904872" y="4509120"/>
              <a:ext cx="360040"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154609" y="4869160"/>
              <a:ext cx="1715726" cy="923330"/>
            </a:xfrm>
            <a:prstGeom prst="rect">
              <a:avLst/>
            </a:prstGeom>
            <a:noFill/>
          </p:spPr>
          <p:txBody>
            <a:bodyPr wrap="none" rtlCol="0">
              <a:spAutoFit/>
            </a:bodyPr>
            <a:lstStyle/>
            <a:p>
              <a:r>
                <a:rPr lang="fr-FR" dirty="0"/>
                <a:t>Catégories</a:t>
              </a:r>
            </a:p>
            <a:p>
              <a:r>
                <a:rPr lang="fr-FR" dirty="0"/>
                <a:t>pour la réponse </a:t>
              </a:r>
            </a:p>
            <a:p>
              <a:r>
                <a:rPr lang="fr-FR" dirty="0"/>
                <a:t>aux traitements </a:t>
              </a:r>
            </a:p>
          </p:txBody>
        </p:sp>
      </p:grpSp>
    </p:spTree>
    <p:extLst>
      <p:ext uri="{BB962C8B-B14F-4D97-AF65-F5344CB8AC3E}">
        <p14:creationId xmlns:p14="http://schemas.microsoft.com/office/powerpoint/2010/main" val="4150527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71800" y="180713"/>
            <a:ext cx="5328591" cy="667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e 2"/>
          <p:cNvGrpSpPr/>
          <p:nvPr/>
        </p:nvGrpSpPr>
        <p:grpSpPr>
          <a:xfrm>
            <a:off x="395536" y="692696"/>
            <a:ext cx="1958903" cy="3020272"/>
            <a:chOff x="367295" y="999350"/>
            <a:chExt cx="1807607" cy="2948264"/>
          </a:xfrm>
        </p:grpSpPr>
        <p:sp>
          <p:nvSpPr>
            <p:cNvPr id="4" name="Accolade ouvrante 3"/>
            <p:cNvSpPr/>
            <p:nvPr/>
          </p:nvSpPr>
          <p:spPr>
            <a:xfrm>
              <a:off x="1848107" y="999350"/>
              <a:ext cx="326795" cy="29482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p:cNvSpPr txBox="1"/>
            <p:nvPr/>
          </p:nvSpPr>
          <p:spPr>
            <a:xfrm>
              <a:off x="367295" y="2033296"/>
              <a:ext cx="1454848" cy="646331"/>
            </a:xfrm>
            <a:prstGeom prst="rect">
              <a:avLst/>
            </a:prstGeom>
            <a:noFill/>
          </p:spPr>
          <p:txBody>
            <a:bodyPr wrap="square" rtlCol="0">
              <a:spAutoFit/>
            </a:bodyPr>
            <a:lstStyle/>
            <a:p>
              <a:r>
                <a:rPr lang="fr-FR" dirty="0"/>
                <a:t>Algorithme diagnostique</a:t>
              </a:r>
            </a:p>
          </p:txBody>
        </p:sp>
      </p:grpSp>
      <p:grpSp>
        <p:nvGrpSpPr>
          <p:cNvPr id="6" name="Groupe 5"/>
          <p:cNvGrpSpPr/>
          <p:nvPr/>
        </p:nvGrpSpPr>
        <p:grpSpPr>
          <a:xfrm>
            <a:off x="313121" y="4365103"/>
            <a:ext cx="2011024" cy="1549101"/>
            <a:chOff x="189146" y="4374395"/>
            <a:chExt cx="1763613" cy="1728192"/>
          </a:xfrm>
        </p:grpSpPr>
        <p:sp>
          <p:nvSpPr>
            <p:cNvPr id="7" name="Accolade ouvrante 6"/>
            <p:cNvSpPr/>
            <p:nvPr/>
          </p:nvSpPr>
          <p:spPr>
            <a:xfrm>
              <a:off x="1592719" y="4374395"/>
              <a:ext cx="360040"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189146" y="4869160"/>
              <a:ext cx="1329367" cy="738664"/>
            </a:xfrm>
            <a:prstGeom prst="rect">
              <a:avLst/>
            </a:prstGeom>
            <a:noFill/>
          </p:spPr>
          <p:txBody>
            <a:bodyPr wrap="none" rtlCol="0">
              <a:spAutoFit/>
            </a:bodyPr>
            <a:lstStyle/>
            <a:p>
              <a:r>
                <a:rPr lang="fr-FR" dirty="0"/>
                <a:t>Table </a:t>
              </a:r>
            </a:p>
            <a:p>
              <a:r>
                <a:rPr lang="fr-FR" dirty="0"/>
                <a:t>diagnostique</a:t>
              </a:r>
            </a:p>
          </p:txBody>
        </p:sp>
      </p:grpSp>
      <p:pic>
        <p:nvPicPr>
          <p:cNvPr id="614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742" y="0"/>
            <a:ext cx="177165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232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2" y="116632"/>
            <a:ext cx="8280920" cy="6552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1560" y="3448071"/>
            <a:ext cx="3992228" cy="3087739"/>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221212"/>
            <a:ext cx="3987295" cy="3156609"/>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9656" y="3438602"/>
            <a:ext cx="4046640" cy="3132470"/>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26558" y="221214"/>
            <a:ext cx="4046640" cy="3175354"/>
          </a:xfrm>
          <a:prstGeom prst="rect">
            <a:avLst/>
          </a:prstGeom>
        </p:spPr>
      </p:pic>
    </p:spTree>
    <p:extLst>
      <p:ext uri="{BB962C8B-B14F-4D97-AF65-F5344CB8AC3E}">
        <p14:creationId xmlns:p14="http://schemas.microsoft.com/office/powerpoint/2010/main" val="338684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 y="116632"/>
            <a:ext cx="8229600" cy="1143000"/>
          </a:xfrm>
        </p:spPr>
        <p:txBody>
          <a:bodyPr/>
          <a:lstStyle/>
          <a:p>
            <a:r>
              <a:rPr lang="fr-FR" dirty="0"/>
              <a:t>Cas clinique 1</a:t>
            </a:r>
          </a:p>
        </p:txBody>
      </p:sp>
      <p:sp>
        <p:nvSpPr>
          <p:cNvPr id="3" name="Espace réservé du contenu 2"/>
          <p:cNvSpPr>
            <a:spLocks noGrp="1"/>
          </p:cNvSpPr>
          <p:nvPr>
            <p:ph idx="1"/>
          </p:nvPr>
        </p:nvSpPr>
        <p:spPr>
          <a:xfrm>
            <a:off x="467544" y="1340768"/>
            <a:ext cx="8435280" cy="5256584"/>
          </a:xfrm>
        </p:spPr>
        <p:txBody>
          <a:bodyPr>
            <a:normAutofit/>
          </a:bodyPr>
          <a:lstStyle/>
          <a:p>
            <a:r>
              <a:rPr lang="fr-FR" dirty="0"/>
              <a:t>Patient de 56 ans, pris en charge pour une hépatite C active en 2014</a:t>
            </a:r>
          </a:p>
          <a:p>
            <a:r>
              <a:rPr lang="fr-FR" dirty="0" err="1"/>
              <a:t>Fibroscan</a:t>
            </a:r>
            <a:r>
              <a:rPr lang="fr-FR" dirty="0"/>
              <a:t> 22KPa – génotype 1b </a:t>
            </a:r>
          </a:p>
          <a:p>
            <a:r>
              <a:rPr lang="fr-FR" dirty="0"/>
              <a:t>Child A – VO grade I</a:t>
            </a:r>
          </a:p>
          <a:p>
            <a:r>
              <a:rPr lang="fr-FR" dirty="0"/>
              <a:t>Traitement: SOF+DCV – guérison</a:t>
            </a:r>
          </a:p>
          <a:p>
            <a:endParaRPr lang="fr-FR" dirty="0"/>
          </a:p>
          <a:p>
            <a:r>
              <a:rPr lang="fr-FR" dirty="0"/>
              <a:t>AFP: 3ng/ml</a:t>
            </a:r>
          </a:p>
          <a:p>
            <a:r>
              <a:rPr lang="fr-FR" dirty="0"/>
              <a:t>Surveillance : Apparition d’une lésion dans le foie droit en échographie</a:t>
            </a:r>
          </a:p>
        </p:txBody>
      </p:sp>
      <p:cxnSp>
        <p:nvCxnSpPr>
          <p:cNvPr id="4" name="Connecteur droit 3">
            <a:extLst>
              <a:ext uri="{FF2B5EF4-FFF2-40B4-BE49-F238E27FC236}">
                <a16:creationId xmlns:a16="http://schemas.microsoft.com/office/drawing/2014/main" xmlns="" id="{00E3A6E9-FD52-4942-96C3-7C5179CB437F}"/>
              </a:ext>
            </a:extLst>
          </p:cNvPr>
          <p:cNvCxnSpPr/>
          <p:nvPr/>
        </p:nvCxnSpPr>
        <p:spPr>
          <a:xfrm>
            <a:off x="539552" y="1124744"/>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04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836712"/>
            <a:ext cx="8843306" cy="4813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7081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836712"/>
            <a:ext cx="8843306" cy="4813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5536" y="1772816"/>
            <a:ext cx="8401568" cy="3960440"/>
          </a:xfrm>
          <a:prstGeom prst="rect">
            <a:avLst/>
          </a:prstGeom>
          <a:solidFill>
            <a:schemeClr val="accent1">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395536" y="1412776"/>
            <a:ext cx="8377248" cy="3600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31101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836712"/>
            <a:ext cx="8843306" cy="4813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5536" y="2204864"/>
            <a:ext cx="8401568" cy="3528392"/>
          </a:xfrm>
          <a:prstGeom prst="rect">
            <a:avLst/>
          </a:prstGeom>
          <a:solidFill>
            <a:schemeClr val="accent1">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400381" y="1412776"/>
            <a:ext cx="8396723" cy="360040"/>
          </a:xfrm>
          <a:prstGeom prst="rect">
            <a:avLst/>
          </a:prstGeom>
          <a:solidFill>
            <a:schemeClr val="accent1">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395536" y="1772816"/>
            <a:ext cx="8401568" cy="43204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8309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836712"/>
            <a:ext cx="8843306" cy="4813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419872" y="1412776"/>
            <a:ext cx="5377232" cy="4320480"/>
          </a:xfrm>
          <a:prstGeom prst="rect">
            <a:avLst/>
          </a:prstGeom>
          <a:solidFill>
            <a:schemeClr val="accent1">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66926" y="3620110"/>
            <a:ext cx="3412986" cy="2113146"/>
          </a:xfrm>
          <a:prstGeom prst="rect">
            <a:avLst/>
          </a:prstGeom>
          <a:solidFill>
            <a:schemeClr val="accent1">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95536" y="1412776"/>
            <a:ext cx="3024336" cy="792088"/>
          </a:xfrm>
          <a:prstGeom prst="rect">
            <a:avLst/>
          </a:prstGeom>
          <a:solidFill>
            <a:schemeClr val="accent1">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395536" y="2204864"/>
            <a:ext cx="3024336" cy="136815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35771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836712"/>
            <a:ext cx="8843306" cy="4813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211960" y="1412776"/>
            <a:ext cx="4585144" cy="4320480"/>
          </a:xfrm>
          <a:prstGeom prst="rect">
            <a:avLst/>
          </a:prstGeom>
          <a:solidFill>
            <a:schemeClr val="accent1">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66926" y="3573016"/>
            <a:ext cx="3989050" cy="2160240"/>
          </a:xfrm>
          <a:prstGeom prst="rect">
            <a:avLst/>
          </a:prstGeom>
          <a:solidFill>
            <a:schemeClr val="accent1">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95536" y="1412776"/>
            <a:ext cx="3024336" cy="2207334"/>
          </a:xfrm>
          <a:prstGeom prst="rect">
            <a:avLst/>
          </a:prstGeom>
          <a:solidFill>
            <a:schemeClr val="accent1">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907705" y="1412776"/>
            <a:ext cx="3024336" cy="792088"/>
          </a:xfrm>
          <a:prstGeom prst="rect">
            <a:avLst/>
          </a:prstGeom>
          <a:solidFill>
            <a:schemeClr val="accent1">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3419872" y="2204864"/>
            <a:ext cx="792088" cy="136815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48706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836712"/>
            <a:ext cx="8843306" cy="4813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211960" y="3573016"/>
            <a:ext cx="4585144" cy="2160240"/>
          </a:xfrm>
          <a:prstGeom prst="rect">
            <a:avLst/>
          </a:prstGeom>
          <a:solidFill>
            <a:schemeClr val="accent1">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66926" y="3573016"/>
            <a:ext cx="3989050" cy="2160240"/>
          </a:xfrm>
          <a:prstGeom prst="rect">
            <a:avLst/>
          </a:prstGeom>
          <a:solidFill>
            <a:schemeClr val="accent1">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95536" y="1412776"/>
            <a:ext cx="3888432" cy="2207334"/>
          </a:xfrm>
          <a:prstGeom prst="rect">
            <a:avLst/>
          </a:prstGeom>
          <a:solidFill>
            <a:schemeClr val="accent1">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907705" y="1412776"/>
            <a:ext cx="6889398" cy="792088"/>
          </a:xfrm>
          <a:prstGeom prst="rect">
            <a:avLst/>
          </a:prstGeom>
          <a:solidFill>
            <a:schemeClr val="accent1">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4283968" y="2204864"/>
            <a:ext cx="4513135" cy="136815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04265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836712"/>
            <a:ext cx="8843306" cy="48137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084168" y="1412776"/>
            <a:ext cx="2664296" cy="36004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7884368" y="1784400"/>
            <a:ext cx="864096" cy="4204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419872" y="2204864"/>
            <a:ext cx="864096" cy="4924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884368" y="2209545"/>
            <a:ext cx="864096" cy="49247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35771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7924800" cy="1143000"/>
          </a:xfrm>
        </p:spPr>
        <p:txBody>
          <a:bodyPr/>
          <a:lstStyle/>
          <a:p>
            <a:r>
              <a:rPr lang="fr-FR" dirty="0"/>
              <a:t>Signes ancillaires ?</a:t>
            </a:r>
          </a:p>
        </p:txBody>
      </p:sp>
      <p:sp>
        <p:nvSpPr>
          <p:cNvPr id="3" name="Espace réservé du contenu 2"/>
          <p:cNvSpPr>
            <a:spLocks noGrp="1"/>
          </p:cNvSpPr>
          <p:nvPr>
            <p:ph sz="quarter" idx="4294967295"/>
          </p:nvPr>
        </p:nvSpPr>
        <p:spPr>
          <a:xfrm>
            <a:off x="1763688" y="1749370"/>
            <a:ext cx="6912768" cy="2876264"/>
          </a:xfrm>
          <a:prstGeom prst="rect">
            <a:avLst/>
          </a:prstGeom>
        </p:spPr>
        <p:txBody>
          <a:bodyPr>
            <a:normAutofit/>
          </a:bodyPr>
          <a:lstStyle/>
          <a:p>
            <a:r>
              <a:rPr lang="fr-FR" sz="2400" u="sng" dirty="0" err="1"/>
              <a:t>Hyperintensité</a:t>
            </a:r>
            <a:r>
              <a:rPr lang="fr-FR" sz="2400" u="sng" dirty="0"/>
              <a:t> en T2</a:t>
            </a:r>
          </a:p>
          <a:p>
            <a:r>
              <a:rPr lang="fr-FR" sz="2400" dirty="0"/>
              <a:t>Graisse intra-tumorale</a:t>
            </a:r>
          </a:p>
          <a:p>
            <a:r>
              <a:rPr lang="fr-FR" sz="2400" dirty="0"/>
              <a:t>Architecture mosaïque</a:t>
            </a:r>
          </a:p>
          <a:p>
            <a:r>
              <a:rPr lang="fr-FR" sz="2400" dirty="0"/>
              <a:t>Capsule  (Rehaussement en couronne)</a:t>
            </a:r>
          </a:p>
          <a:p>
            <a:r>
              <a:rPr lang="fr-FR" sz="2400" dirty="0"/>
              <a:t>Augmentation de taille du nodule (croissance tumorale)</a:t>
            </a:r>
          </a:p>
        </p:txBody>
      </p:sp>
      <p:grpSp>
        <p:nvGrpSpPr>
          <p:cNvPr id="6" name="Groupe 5"/>
          <p:cNvGrpSpPr/>
          <p:nvPr/>
        </p:nvGrpSpPr>
        <p:grpSpPr>
          <a:xfrm>
            <a:off x="395536" y="1772816"/>
            <a:ext cx="4751942" cy="3541677"/>
            <a:chOff x="395536" y="1772816"/>
            <a:chExt cx="4751942" cy="3541677"/>
          </a:xfrm>
        </p:grpSpPr>
        <p:sp>
          <p:nvSpPr>
            <p:cNvPr id="4" name="Flèche vers le haut 3"/>
            <p:cNvSpPr/>
            <p:nvPr/>
          </p:nvSpPr>
          <p:spPr>
            <a:xfrm rot="10800000">
              <a:off x="1108049" y="1772816"/>
              <a:ext cx="511622" cy="2880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95536" y="4852828"/>
              <a:ext cx="4751942" cy="461665"/>
            </a:xfrm>
            <a:prstGeom prst="rect">
              <a:avLst/>
            </a:prstGeom>
            <a:noFill/>
          </p:spPr>
          <p:txBody>
            <a:bodyPr wrap="none" rtlCol="0">
              <a:spAutoFit/>
            </a:bodyPr>
            <a:lstStyle/>
            <a:p>
              <a:r>
                <a:rPr lang="fr-FR" sz="2400" spc="30" dirty="0"/>
                <a:t>En faveur de caractère malin du nodule</a:t>
              </a:r>
            </a:p>
          </p:txBody>
        </p:sp>
      </p:grpSp>
    </p:spTree>
    <p:extLst>
      <p:ext uri="{BB962C8B-B14F-4D97-AF65-F5344CB8AC3E}">
        <p14:creationId xmlns:p14="http://schemas.microsoft.com/office/powerpoint/2010/main" val="3721131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192976" cy="69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99" y="548680"/>
            <a:ext cx="9085705" cy="596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244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548680"/>
            <a:ext cx="8028384" cy="587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192976" cy="69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62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sp>
        <p:nvSpPr>
          <p:cNvPr id="4" name="Titre 3"/>
          <p:cNvSpPr>
            <a:spLocks noGrp="1"/>
          </p:cNvSpPr>
          <p:nvPr>
            <p:ph type="title"/>
          </p:nvPr>
        </p:nvSpPr>
        <p:spPr/>
        <p:txBody>
          <a:bodyPr/>
          <a:lstStyle/>
          <a:p>
            <a:endParaRPr lang="fr-FR"/>
          </a:p>
        </p:txBody>
      </p:sp>
      <p:pic>
        <p:nvPicPr>
          <p:cNvPr id="5" name="Image 4"/>
          <p:cNvPicPr>
            <a:picLocks noChangeAspect="1"/>
          </p:cNvPicPr>
          <p:nvPr/>
        </p:nvPicPr>
        <p:blipFill>
          <a:blip r:embed="rId2"/>
          <a:stretch>
            <a:fillRect/>
          </a:stretch>
        </p:blipFill>
        <p:spPr>
          <a:xfrm>
            <a:off x="133796" y="2074540"/>
            <a:ext cx="8902700" cy="2708920"/>
          </a:xfrm>
          <a:prstGeom prst="rect">
            <a:avLst/>
          </a:prstGeom>
        </p:spPr>
      </p:pic>
      <p:pic>
        <p:nvPicPr>
          <p:cNvPr id="6" name="Picture 4"/>
          <p:cNvPicPr>
            <a:picLocks noChangeAspect="1" noChangeArrowheads="1"/>
          </p:cNvPicPr>
          <p:nvPr/>
        </p:nvPicPr>
        <p:blipFill>
          <a:blip r:embed="rId3"/>
          <a:srcRect/>
          <a:stretch>
            <a:fillRect/>
          </a:stretch>
        </p:blipFill>
        <p:spPr bwMode="auto">
          <a:xfrm>
            <a:off x="1272449" y="-8450"/>
            <a:ext cx="7203831" cy="3195637"/>
          </a:xfrm>
          <a:prstGeom prst="rect">
            <a:avLst/>
          </a:prstGeom>
          <a:noFill/>
          <a:ln w="9525">
            <a:noFill/>
            <a:miter lim="800000"/>
            <a:headEnd/>
            <a:tailEnd/>
          </a:ln>
        </p:spPr>
      </p:pic>
      <p:pic>
        <p:nvPicPr>
          <p:cNvPr id="7" name="Picture 6"/>
          <p:cNvPicPr>
            <a:picLocks noChangeAspect="1" noChangeArrowheads="1"/>
          </p:cNvPicPr>
          <p:nvPr/>
        </p:nvPicPr>
        <p:blipFill>
          <a:blip r:embed="rId4"/>
          <a:srcRect/>
          <a:stretch>
            <a:fillRect/>
          </a:stretch>
        </p:blipFill>
        <p:spPr bwMode="auto">
          <a:xfrm>
            <a:off x="1618909" y="3187187"/>
            <a:ext cx="5906182" cy="3666771"/>
          </a:xfrm>
          <a:prstGeom prst="rect">
            <a:avLst/>
          </a:prstGeom>
          <a:noFill/>
          <a:ln w="9525">
            <a:noFill/>
            <a:miter lim="800000"/>
            <a:headEnd/>
            <a:tailEnd/>
          </a:ln>
        </p:spPr>
      </p:pic>
    </p:spTree>
    <p:extLst>
      <p:ext uri="{BB962C8B-B14F-4D97-AF65-F5344CB8AC3E}">
        <p14:creationId xmlns:p14="http://schemas.microsoft.com/office/powerpoint/2010/main" val="3107194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7384"/>
            <a:ext cx="9144000" cy="6336704"/>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96" y="92469"/>
            <a:ext cx="3694999" cy="2901258"/>
          </a:xfrm>
          <a:prstGeom prst="rect">
            <a:avLst/>
          </a:prstGeom>
        </p:spPr>
      </p:pic>
      <p:pic>
        <p:nvPicPr>
          <p:cNvPr id="9" name="Imag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50154" y="91479"/>
            <a:ext cx="3607794" cy="2902247"/>
          </a:xfrm>
          <a:prstGeom prst="rect">
            <a:avLst/>
          </a:prstGeom>
        </p:spPr>
      </p:pic>
      <p:pic>
        <p:nvPicPr>
          <p:cNvPr id="3" name="Imag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0431" y="101183"/>
            <a:ext cx="3468073" cy="2883829"/>
          </a:xfrm>
          <a:prstGeom prst="rect">
            <a:avLst/>
          </a:prstGeom>
        </p:spPr>
      </p:pic>
      <p:pic>
        <p:nvPicPr>
          <p:cNvPr id="10" name="Imag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27" y="3212976"/>
            <a:ext cx="3558662" cy="3004002"/>
          </a:xfrm>
          <a:prstGeom prst="rect">
            <a:avLst/>
          </a:prstGeom>
        </p:spPr>
      </p:pic>
      <p:pic>
        <p:nvPicPr>
          <p:cNvPr id="5" name="Imag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71799" y="3212976"/>
            <a:ext cx="3686149" cy="3006366"/>
          </a:xfrm>
          <a:prstGeom prst="rect">
            <a:avLst/>
          </a:prstGeom>
        </p:spPr>
      </p:pic>
      <p:pic>
        <p:nvPicPr>
          <p:cNvPr id="6" name="Imag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15011" y="3212976"/>
            <a:ext cx="3621807" cy="3006366"/>
          </a:xfrm>
          <a:prstGeom prst="rect">
            <a:avLst/>
          </a:prstGeom>
        </p:spPr>
      </p:pic>
      <p:sp>
        <p:nvSpPr>
          <p:cNvPr id="12" name="ZoneTexte 11"/>
          <p:cNvSpPr txBox="1"/>
          <p:nvPr/>
        </p:nvSpPr>
        <p:spPr>
          <a:xfrm>
            <a:off x="1475655" y="6397717"/>
            <a:ext cx="6187335" cy="369332"/>
          </a:xfrm>
          <a:prstGeom prst="rect">
            <a:avLst/>
          </a:prstGeom>
          <a:noFill/>
        </p:spPr>
        <p:txBody>
          <a:bodyPr wrap="none" rtlCol="0">
            <a:spAutoFit/>
          </a:bodyPr>
          <a:lstStyle/>
          <a:p>
            <a:r>
              <a:rPr lang="fr-FR" dirty="0"/>
              <a:t>Cirrhose NASH, nodule LR-3, histologie = nodule de régénération</a:t>
            </a:r>
          </a:p>
        </p:txBody>
      </p:sp>
    </p:spTree>
    <p:extLst>
      <p:ext uri="{BB962C8B-B14F-4D97-AF65-F5344CB8AC3E}">
        <p14:creationId xmlns:p14="http://schemas.microsoft.com/office/powerpoint/2010/main" val="2128186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882" y="44624"/>
            <a:ext cx="9180882" cy="60486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8" descr="T1 tardif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64088" y="3309146"/>
            <a:ext cx="3712483" cy="268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IRM T1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14392" y="196745"/>
            <a:ext cx="4062179" cy="275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043608" y="6305389"/>
            <a:ext cx="7557518" cy="369332"/>
          </a:xfrm>
          <a:prstGeom prst="rect">
            <a:avLst/>
          </a:prstGeom>
          <a:noFill/>
        </p:spPr>
        <p:txBody>
          <a:bodyPr wrap="none" rtlCol="0">
            <a:spAutoFit/>
          </a:bodyPr>
          <a:lstStyle/>
          <a:p>
            <a:r>
              <a:rPr lang="fr-FR" dirty="0"/>
              <a:t>Cirrhose OH, nodule LR-4, histologie = </a:t>
            </a:r>
            <a:r>
              <a:rPr lang="fr-FR" dirty="0" err="1"/>
              <a:t>macronodule</a:t>
            </a:r>
            <a:r>
              <a:rPr lang="fr-FR" dirty="0"/>
              <a:t> dysplasique de bas grade</a:t>
            </a:r>
          </a:p>
        </p:txBody>
      </p:sp>
      <p:pic>
        <p:nvPicPr>
          <p:cNvPr id="8" name="Picture 6" descr="b600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61748" y="196745"/>
            <a:ext cx="3915134" cy="275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Rm T2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94" y="178227"/>
            <a:ext cx="4003999" cy="277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9" descr="T1 port 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75856" y="3309146"/>
            <a:ext cx="3504396" cy="267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T1 art 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882" y="3309145"/>
            <a:ext cx="3888432" cy="267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65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8520" y="-99392"/>
            <a:ext cx="9361040" cy="6552728"/>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12" y="44624"/>
            <a:ext cx="4140197" cy="2761705"/>
          </a:xfrm>
          <a:prstGeom prst="rect">
            <a:avLst/>
          </a:prstGeom>
        </p:spPr>
      </p:pic>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440365"/>
            <a:ext cx="3882875" cy="2901693"/>
          </a:xfrm>
          <a:prstGeom prst="rect">
            <a:avLst/>
          </a:prstGeom>
        </p:spPr>
      </p:pic>
      <p:pic>
        <p:nvPicPr>
          <p:cNvPr id="14339"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1780" y="44624"/>
            <a:ext cx="2410611" cy="275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16016" y="50164"/>
            <a:ext cx="2494778" cy="2775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85680" y="3446211"/>
            <a:ext cx="3011676" cy="289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12002" y="3442154"/>
            <a:ext cx="3977544" cy="2901693"/>
          </a:xfrm>
          <a:prstGeom prst="rect">
            <a:avLst/>
          </a:prstGeom>
        </p:spPr>
      </p:pic>
      <p:pic>
        <p:nvPicPr>
          <p:cNvPr id="14341" name="Picture 5"/>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56962" y="3428999"/>
            <a:ext cx="2587038" cy="2914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713991" y="54221"/>
            <a:ext cx="2430009" cy="275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ZoneTexte 17"/>
          <p:cNvSpPr txBox="1"/>
          <p:nvPr/>
        </p:nvSpPr>
        <p:spPr>
          <a:xfrm>
            <a:off x="1475656" y="6453336"/>
            <a:ext cx="6502614" cy="369332"/>
          </a:xfrm>
          <a:prstGeom prst="rect">
            <a:avLst/>
          </a:prstGeom>
          <a:noFill/>
        </p:spPr>
        <p:txBody>
          <a:bodyPr wrap="none" rtlCol="0">
            <a:spAutoFit/>
          </a:bodyPr>
          <a:lstStyle/>
          <a:p>
            <a:r>
              <a:rPr lang="fr-FR" dirty="0"/>
              <a:t>Cirrhose B, nodule LR-5, histologie = CHC moyennement différencié</a:t>
            </a:r>
          </a:p>
        </p:txBody>
      </p:sp>
    </p:spTree>
    <p:extLst>
      <p:ext uri="{BB962C8B-B14F-4D97-AF65-F5344CB8AC3E}">
        <p14:creationId xmlns:p14="http://schemas.microsoft.com/office/powerpoint/2010/main" val="1495747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C6C9B17E-2AF7-4EB9-BBF7-997CB8CDDDFF}"/>
              </a:ext>
            </a:extLst>
          </p:cNvPr>
          <p:cNvPicPr>
            <a:picLocks noChangeAspect="1"/>
          </p:cNvPicPr>
          <p:nvPr/>
        </p:nvPicPr>
        <p:blipFill>
          <a:blip r:embed="rId2"/>
          <a:stretch>
            <a:fillRect/>
          </a:stretch>
        </p:blipFill>
        <p:spPr>
          <a:xfrm>
            <a:off x="791580" y="260445"/>
            <a:ext cx="7560840" cy="5835638"/>
          </a:xfrm>
          <a:prstGeom prst="rect">
            <a:avLst/>
          </a:prstGeom>
        </p:spPr>
      </p:pic>
      <p:pic>
        <p:nvPicPr>
          <p:cNvPr id="5" name="Image 4">
            <a:extLst>
              <a:ext uri="{FF2B5EF4-FFF2-40B4-BE49-F238E27FC236}">
                <a16:creationId xmlns:a16="http://schemas.microsoft.com/office/drawing/2014/main" xmlns="" id="{59220092-D1EB-4EF5-A76F-DE447DAF88F5}"/>
              </a:ext>
            </a:extLst>
          </p:cNvPr>
          <p:cNvPicPr>
            <a:picLocks noChangeAspect="1"/>
          </p:cNvPicPr>
          <p:nvPr/>
        </p:nvPicPr>
        <p:blipFill>
          <a:blip r:embed="rId3"/>
          <a:stretch>
            <a:fillRect/>
          </a:stretch>
        </p:blipFill>
        <p:spPr>
          <a:xfrm>
            <a:off x="45434" y="6096083"/>
            <a:ext cx="9144000" cy="759347"/>
          </a:xfrm>
          <a:prstGeom prst="rect">
            <a:avLst/>
          </a:prstGeom>
        </p:spPr>
      </p:pic>
      <p:sp>
        <p:nvSpPr>
          <p:cNvPr id="6" name="ZoneTexte 5">
            <a:extLst>
              <a:ext uri="{FF2B5EF4-FFF2-40B4-BE49-F238E27FC236}">
                <a16:creationId xmlns:a16="http://schemas.microsoft.com/office/drawing/2014/main" xmlns="" id="{BAC233AB-2AEC-4D29-AE4B-8A2E2A35046E}"/>
              </a:ext>
            </a:extLst>
          </p:cNvPr>
          <p:cNvSpPr txBox="1"/>
          <p:nvPr/>
        </p:nvSpPr>
        <p:spPr>
          <a:xfrm>
            <a:off x="35496" y="2570"/>
            <a:ext cx="7347781" cy="369332"/>
          </a:xfrm>
          <a:prstGeom prst="rect">
            <a:avLst/>
          </a:prstGeom>
          <a:noFill/>
        </p:spPr>
        <p:txBody>
          <a:bodyPr wrap="none" rtlCol="0">
            <a:spAutoFit/>
          </a:bodyPr>
          <a:lstStyle/>
          <a:p>
            <a:r>
              <a:rPr lang="en-US" spc="30" dirty="0"/>
              <a:t>EASL-EORTC practice guidelines for HCC surveillance and diagnosis, v2018</a:t>
            </a:r>
            <a:endParaRPr lang="fr-FR" dirty="0"/>
          </a:p>
        </p:txBody>
      </p:sp>
      <p:sp>
        <p:nvSpPr>
          <p:cNvPr id="8" name="Rectangle 7">
            <a:extLst>
              <a:ext uri="{FF2B5EF4-FFF2-40B4-BE49-F238E27FC236}">
                <a16:creationId xmlns:a16="http://schemas.microsoft.com/office/drawing/2014/main" xmlns="" id="{9621B457-085F-451B-A681-E4B53C736FD7}"/>
              </a:ext>
            </a:extLst>
          </p:cNvPr>
          <p:cNvSpPr/>
          <p:nvPr/>
        </p:nvSpPr>
        <p:spPr>
          <a:xfrm>
            <a:off x="45434" y="6120494"/>
            <a:ext cx="422110" cy="18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xmlns="" id="{CA96532A-4629-4EEE-8E81-EF6680ED96F3}"/>
              </a:ext>
            </a:extLst>
          </p:cNvPr>
          <p:cNvSpPr/>
          <p:nvPr/>
        </p:nvSpPr>
        <p:spPr>
          <a:xfrm>
            <a:off x="148477" y="6162531"/>
            <a:ext cx="216024" cy="104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xmlns="" id="{C90EB4D2-1A92-4F66-99E5-992BEAED535F}"/>
              </a:ext>
            </a:extLst>
          </p:cNvPr>
          <p:cNvSpPr/>
          <p:nvPr/>
        </p:nvSpPr>
        <p:spPr>
          <a:xfrm>
            <a:off x="5503076" y="908720"/>
            <a:ext cx="2957356"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xmlns="" id="{C1830348-967D-4144-ABFE-91D1C802A043}"/>
              </a:ext>
            </a:extLst>
          </p:cNvPr>
          <p:cNvSpPr/>
          <p:nvPr/>
        </p:nvSpPr>
        <p:spPr>
          <a:xfrm>
            <a:off x="1259632" y="2708920"/>
            <a:ext cx="6624736" cy="18722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t>Feriez-vous d’autres examens?</a:t>
            </a:r>
          </a:p>
        </p:txBody>
      </p:sp>
    </p:spTree>
    <p:extLst>
      <p:ext uri="{BB962C8B-B14F-4D97-AF65-F5344CB8AC3E}">
        <p14:creationId xmlns:p14="http://schemas.microsoft.com/office/powerpoint/2010/main" val="917260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05268"/>
            <a:ext cx="9144000" cy="35283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431" y="994724"/>
            <a:ext cx="3739481" cy="333912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2160" y="994722"/>
            <a:ext cx="3015000" cy="333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80982" y="994723"/>
            <a:ext cx="3031178" cy="333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3868570" y="1481332"/>
            <a:ext cx="1343316" cy="369332"/>
          </a:xfrm>
          <a:prstGeom prst="rect">
            <a:avLst/>
          </a:prstGeom>
          <a:noFill/>
        </p:spPr>
        <p:txBody>
          <a:bodyPr wrap="none" rtlCol="0">
            <a:spAutoFit/>
          </a:bodyPr>
          <a:lstStyle/>
          <a:p>
            <a:r>
              <a:rPr lang="fr-FR" dirty="0">
                <a:solidFill>
                  <a:schemeClr val="bg1"/>
                </a:solidFill>
              </a:rPr>
              <a:t>17 secondes</a:t>
            </a:r>
          </a:p>
        </p:txBody>
      </p:sp>
      <p:sp>
        <p:nvSpPr>
          <p:cNvPr id="9" name="ZoneTexte 8"/>
          <p:cNvSpPr txBox="1"/>
          <p:nvPr/>
        </p:nvSpPr>
        <p:spPr>
          <a:xfrm>
            <a:off x="6660232" y="1481574"/>
            <a:ext cx="1406860" cy="369332"/>
          </a:xfrm>
          <a:prstGeom prst="rect">
            <a:avLst/>
          </a:prstGeom>
          <a:noFill/>
        </p:spPr>
        <p:txBody>
          <a:bodyPr wrap="none" rtlCol="0">
            <a:spAutoFit/>
          </a:bodyPr>
          <a:lstStyle/>
          <a:p>
            <a:r>
              <a:rPr lang="fr-FR" dirty="0">
                <a:solidFill>
                  <a:schemeClr val="bg1"/>
                </a:solidFill>
              </a:rPr>
              <a:t>2,30 minutes</a:t>
            </a:r>
          </a:p>
        </p:txBody>
      </p:sp>
      <p:sp>
        <p:nvSpPr>
          <p:cNvPr id="2" name="ZoneTexte 1">
            <a:extLst>
              <a:ext uri="{FF2B5EF4-FFF2-40B4-BE49-F238E27FC236}">
                <a16:creationId xmlns:a16="http://schemas.microsoft.com/office/drawing/2014/main" xmlns="" id="{2DE0F156-90D0-462F-810F-F7B1D11504B1}"/>
              </a:ext>
            </a:extLst>
          </p:cNvPr>
          <p:cNvSpPr txBox="1"/>
          <p:nvPr/>
        </p:nvSpPr>
        <p:spPr>
          <a:xfrm>
            <a:off x="107504" y="351270"/>
            <a:ext cx="765799" cy="369332"/>
          </a:xfrm>
          <a:prstGeom prst="rect">
            <a:avLst/>
          </a:prstGeom>
          <a:noFill/>
        </p:spPr>
        <p:txBody>
          <a:bodyPr wrap="square" rtlCol="0">
            <a:spAutoFit/>
          </a:bodyPr>
          <a:lstStyle/>
          <a:p>
            <a:r>
              <a:rPr lang="fr-FR" dirty="0"/>
              <a:t>US</a:t>
            </a:r>
          </a:p>
        </p:txBody>
      </p:sp>
      <p:sp>
        <p:nvSpPr>
          <p:cNvPr id="10" name="ZoneTexte 9">
            <a:extLst>
              <a:ext uri="{FF2B5EF4-FFF2-40B4-BE49-F238E27FC236}">
                <a16:creationId xmlns:a16="http://schemas.microsoft.com/office/drawing/2014/main" xmlns="" id="{9B430190-E437-47B5-BAAD-7E7FA574FF5C}"/>
              </a:ext>
            </a:extLst>
          </p:cNvPr>
          <p:cNvSpPr txBox="1"/>
          <p:nvPr/>
        </p:nvSpPr>
        <p:spPr>
          <a:xfrm>
            <a:off x="3088178" y="332656"/>
            <a:ext cx="765799" cy="369332"/>
          </a:xfrm>
          <a:prstGeom prst="rect">
            <a:avLst/>
          </a:prstGeom>
          <a:noFill/>
        </p:spPr>
        <p:txBody>
          <a:bodyPr wrap="square" rtlCol="0">
            <a:spAutoFit/>
          </a:bodyPr>
          <a:lstStyle/>
          <a:p>
            <a:r>
              <a:rPr lang="fr-FR" dirty="0"/>
              <a:t>CEUS</a:t>
            </a:r>
          </a:p>
        </p:txBody>
      </p:sp>
      <p:pic>
        <p:nvPicPr>
          <p:cNvPr id="3" name="Image 2"/>
          <p:cNvPicPr>
            <a:picLocks noChangeAspect="1"/>
          </p:cNvPicPr>
          <p:nvPr/>
        </p:nvPicPr>
        <p:blipFill>
          <a:blip r:embed="rId5"/>
          <a:stretch>
            <a:fillRect/>
          </a:stretch>
        </p:blipFill>
        <p:spPr>
          <a:xfrm>
            <a:off x="1725986" y="4581128"/>
            <a:ext cx="5692028" cy="715764"/>
          </a:xfrm>
          <a:prstGeom prst="rect">
            <a:avLst/>
          </a:prstGeom>
        </p:spPr>
      </p:pic>
      <p:pic>
        <p:nvPicPr>
          <p:cNvPr id="7" name="Image 6"/>
          <p:cNvPicPr>
            <a:picLocks noChangeAspect="1"/>
          </p:cNvPicPr>
          <p:nvPr/>
        </p:nvPicPr>
        <p:blipFill>
          <a:blip r:embed="rId6"/>
          <a:stretch>
            <a:fillRect/>
          </a:stretch>
        </p:blipFill>
        <p:spPr>
          <a:xfrm>
            <a:off x="903343" y="5229200"/>
            <a:ext cx="7337314" cy="791964"/>
          </a:xfrm>
          <a:prstGeom prst="rect">
            <a:avLst/>
          </a:prstGeom>
        </p:spPr>
      </p:pic>
    </p:spTree>
    <p:extLst>
      <p:ext uri="{BB962C8B-B14F-4D97-AF65-F5344CB8AC3E}">
        <p14:creationId xmlns:p14="http://schemas.microsoft.com/office/powerpoint/2010/main" val="3900868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Surveillance d’un nodule dysplasique ?</a:t>
            </a:r>
          </a:p>
        </p:txBody>
      </p:sp>
      <p:cxnSp>
        <p:nvCxnSpPr>
          <p:cNvPr id="6" name="Connecteur droit 5">
            <a:extLst>
              <a:ext uri="{FF2B5EF4-FFF2-40B4-BE49-F238E27FC236}">
                <a16:creationId xmlns:a16="http://schemas.microsoft.com/office/drawing/2014/main" xmlns="" id="{B41BCEDA-4F5A-41B4-A5C6-C07AC989A859}"/>
              </a:ext>
            </a:extLst>
          </p:cNvPr>
          <p:cNvCxnSpPr/>
          <p:nvPr/>
        </p:nvCxnSpPr>
        <p:spPr>
          <a:xfrm>
            <a:off x="539552" y="1340768"/>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3648" y="1556792"/>
            <a:ext cx="6198525" cy="5055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636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411527" y="2733681"/>
            <a:ext cx="321338" cy="158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a:solidFill>
                <a:srgbClr val="FFFFFF"/>
              </a:solidFill>
            </a:endParaRPr>
          </a:p>
        </p:txBody>
      </p:sp>
      <p:grpSp>
        <p:nvGrpSpPr>
          <p:cNvPr id="2" name="Groupe 2"/>
          <p:cNvGrpSpPr>
            <a:grpSpLocks/>
          </p:cNvGrpSpPr>
          <p:nvPr/>
        </p:nvGrpSpPr>
        <p:grpSpPr bwMode="auto">
          <a:xfrm>
            <a:off x="465406" y="1468028"/>
            <a:ext cx="4214663" cy="4985309"/>
            <a:chOff x="2241876" y="1268760"/>
            <a:chExt cx="5560984" cy="5532120"/>
          </a:xfrm>
        </p:grpSpPr>
        <p:pic>
          <p:nvPicPr>
            <p:cNvPr id="33804" name="Imag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41876" y="1268760"/>
              <a:ext cx="5560984" cy="5532120"/>
            </a:xfrm>
            <a:prstGeom prst="rect">
              <a:avLst/>
            </a:prstGeom>
            <a:noFill/>
            <a:ln w="9525">
              <a:noFill/>
              <a:miter lim="800000"/>
              <a:headEnd/>
              <a:tailEnd/>
            </a:ln>
          </p:spPr>
        </p:pic>
        <p:sp>
          <p:nvSpPr>
            <p:cNvPr id="33807" name="ZoneTexte 19"/>
            <p:cNvSpPr txBox="1">
              <a:spLocks noChangeArrowheads="1"/>
            </p:cNvSpPr>
            <p:nvPr/>
          </p:nvSpPr>
          <p:spPr bwMode="auto">
            <a:xfrm rot="16200000">
              <a:off x="832377" y="3181518"/>
              <a:ext cx="3755591" cy="446701"/>
            </a:xfrm>
            <a:prstGeom prst="rect">
              <a:avLst/>
            </a:prstGeom>
            <a:solidFill>
              <a:schemeClr val="bg1"/>
            </a:solidFill>
            <a:ln w="9525">
              <a:noFill/>
              <a:miter lim="800000"/>
              <a:headEnd/>
              <a:tailEnd/>
            </a:ln>
          </p:spPr>
          <p:txBody>
            <a:bodyPr wrap="square">
              <a:spAutoFit/>
            </a:bodyPr>
            <a:lstStyle/>
            <a:p>
              <a:pPr algn="ctr" eaLnBrk="0" hangingPunct="0"/>
              <a:r>
                <a:rPr lang="fr-FR" altLang="fr-FR" sz="1600" b="1" dirty="0">
                  <a:solidFill>
                    <a:srgbClr val="000000"/>
                  </a:solidFill>
                  <a:cs typeface="Arial" charset="0"/>
                </a:rPr>
                <a:t>Survie globale (%)</a:t>
              </a:r>
            </a:p>
          </p:txBody>
        </p:sp>
      </p:grpSp>
      <p:sp>
        <p:nvSpPr>
          <p:cNvPr id="33797" name="ZoneTexte 4"/>
          <p:cNvSpPr txBox="1">
            <a:spLocks noChangeArrowheads="1"/>
          </p:cNvSpPr>
          <p:nvPr/>
        </p:nvSpPr>
        <p:spPr bwMode="auto">
          <a:xfrm>
            <a:off x="5274444" y="3933057"/>
            <a:ext cx="2546528" cy="1200329"/>
          </a:xfrm>
          <a:prstGeom prst="rect">
            <a:avLst/>
          </a:prstGeom>
          <a:noFill/>
          <a:ln w="9525">
            <a:noFill/>
            <a:miter lim="800000"/>
            <a:headEnd/>
            <a:tailEnd/>
          </a:ln>
        </p:spPr>
        <p:txBody>
          <a:bodyPr wrap="none">
            <a:spAutoFit/>
          </a:bodyPr>
          <a:lstStyle/>
          <a:p>
            <a:pPr eaLnBrk="0" hangingPunct="0"/>
            <a:r>
              <a:rPr lang="fr-FR" altLang="fr-FR" b="1" dirty="0">
                <a:solidFill>
                  <a:srgbClr val="000000"/>
                </a:solidFill>
                <a:cs typeface="Arial" charset="0"/>
              </a:rPr>
              <a:t> &lt; 7 mois : n = 129 (60 %) </a:t>
            </a:r>
          </a:p>
          <a:p>
            <a:pPr eaLnBrk="0" hangingPunct="0"/>
            <a:r>
              <a:rPr lang="fr-FR" altLang="fr-FR" b="1" dirty="0">
                <a:solidFill>
                  <a:srgbClr val="000000"/>
                </a:solidFill>
                <a:cs typeface="Arial" charset="0"/>
              </a:rPr>
              <a:t> </a:t>
            </a:r>
          </a:p>
          <a:p>
            <a:pPr eaLnBrk="0" hangingPunct="0"/>
            <a:r>
              <a:rPr lang="fr-FR" altLang="fr-FR" b="1" dirty="0">
                <a:solidFill>
                  <a:srgbClr val="000000"/>
                </a:solidFill>
                <a:cs typeface="Arial" charset="0"/>
              </a:rPr>
              <a:t> ≥ 7 mois </a:t>
            </a:r>
            <a:r>
              <a:rPr lang="fr-FR" altLang="fr-FR" dirty="0">
                <a:solidFill>
                  <a:srgbClr val="000000"/>
                </a:solidFill>
                <a:cs typeface="Arial" charset="0"/>
              </a:rPr>
              <a:t>:</a:t>
            </a:r>
            <a:r>
              <a:rPr lang="fr-FR" dirty="0">
                <a:solidFill>
                  <a:srgbClr val="000000"/>
                </a:solidFill>
                <a:cs typeface="Arial" charset="0"/>
              </a:rPr>
              <a:t> </a:t>
            </a:r>
            <a:r>
              <a:rPr lang="fr-FR" altLang="fr-FR" b="1" dirty="0">
                <a:solidFill>
                  <a:srgbClr val="000000"/>
                </a:solidFill>
                <a:cs typeface="Arial" charset="0"/>
              </a:rPr>
              <a:t>n = 87 (40 %) </a:t>
            </a:r>
            <a:endParaRPr lang="fr-FR" dirty="0">
              <a:solidFill>
                <a:srgbClr val="000000"/>
              </a:solidFill>
              <a:cs typeface="Arial" charset="0"/>
            </a:endParaRPr>
          </a:p>
          <a:p>
            <a:pPr eaLnBrk="0" hangingPunct="0"/>
            <a:endParaRPr lang="fr-FR" altLang="fr-FR" b="1" dirty="0">
              <a:solidFill>
                <a:srgbClr val="000000"/>
              </a:solidFill>
              <a:cs typeface="Arial" charset="0"/>
            </a:endParaRPr>
          </a:p>
        </p:txBody>
      </p:sp>
      <p:cxnSp>
        <p:nvCxnSpPr>
          <p:cNvPr id="17" name="Connecteur droit 16"/>
          <p:cNvCxnSpPr/>
          <p:nvPr/>
        </p:nvCxnSpPr>
        <p:spPr>
          <a:xfrm>
            <a:off x="4923424" y="4725144"/>
            <a:ext cx="3510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4907939" y="4149080"/>
            <a:ext cx="35102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3801" name="ZoneTexte 18"/>
          <p:cNvSpPr txBox="1">
            <a:spLocks noChangeArrowheads="1"/>
          </p:cNvSpPr>
          <p:nvPr/>
        </p:nvSpPr>
        <p:spPr bwMode="auto">
          <a:xfrm>
            <a:off x="1546088" y="3573016"/>
            <a:ext cx="954107" cy="369332"/>
          </a:xfrm>
          <a:prstGeom prst="rect">
            <a:avLst/>
          </a:prstGeom>
          <a:noFill/>
          <a:ln w="9525">
            <a:noFill/>
            <a:miter lim="800000"/>
            <a:headEnd/>
            <a:tailEnd/>
          </a:ln>
        </p:spPr>
        <p:txBody>
          <a:bodyPr wrap="none">
            <a:spAutoFit/>
          </a:bodyPr>
          <a:lstStyle/>
          <a:p>
            <a:r>
              <a:rPr lang="fr-FR" b="1" dirty="0">
                <a:solidFill>
                  <a:srgbClr val="000000"/>
                </a:solidFill>
                <a:cs typeface="Arial" charset="0"/>
              </a:rPr>
              <a:t>p=0.017</a:t>
            </a:r>
          </a:p>
        </p:txBody>
      </p:sp>
      <p:grpSp>
        <p:nvGrpSpPr>
          <p:cNvPr id="3" name="Groupe 18"/>
          <p:cNvGrpSpPr/>
          <p:nvPr/>
        </p:nvGrpSpPr>
        <p:grpSpPr>
          <a:xfrm>
            <a:off x="4788137" y="1700809"/>
            <a:ext cx="3880790" cy="2013843"/>
            <a:chOff x="5394989" y="1700215"/>
            <a:chExt cx="5171692" cy="2013843"/>
          </a:xfrm>
        </p:grpSpPr>
        <p:sp>
          <p:nvSpPr>
            <p:cNvPr id="33802" name="ZoneTexte 13"/>
            <p:cNvSpPr txBox="1">
              <a:spLocks noChangeArrowheads="1"/>
            </p:cNvSpPr>
            <p:nvPr/>
          </p:nvSpPr>
          <p:spPr bwMode="auto">
            <a:xfrm>
              <a:off x="5407025" y="1700215"/>
              <a:ext cx="3832279" cy="1077218"/>
            </a:xfrm>
            <a:prstGeom prst="rect">
              <a:avLst/>
            </a:prstGeom>
            <a:noFill/>
            <a:ln w="9525">
              <a:noFill/>
              <a:miter lim="800000"/>
              <a:headEnd/>
              <a:tailEnd/>
            </a:ln>
          </p:spPr>
          <p:txBody>
            <a:bodyPr wrap="none">
              <a:spAutoFit/>
            </a:bodyPr>
            <a:lstStyle/>
            <a:p>
              <a:r>
                <a:rPr lang="fr-FR" altLang="fr-FR" sz="1600" b="1" dirty="0">
                  <a:solidFill>
                    <a:srgbClr val="000000"/>
                  </a:solidFill>
                  <a:ea typeface="Calibri" pitchFamily="34" charset="0"/>
                  <a:cs typeface="Times New Roman" pitchFamily="18" charset="0"/>
                </a:rPr>
                <a:t>Intervalle de dépistage médian</a:t>
              </a:r>
            </a:p>
            <a:p>
              <a:r>
                <a:rPr lang="fr-FR" altLang="fr-FR" sz="1600" dirty="0">
                  <a:solidFill>
                    <a:srgbClr val="000000"/>
                  </a:solidFill>
                  <a:ea typeface="Calibri" pitchFamily="34" charset="0"/>
                  <a:cs typeface="Times New Roman" pitchFamily="18" charset="0"/>
                </a:rPr>
                <a:t>&lt; 7 mois : 5,8 mois [5,1 – 6,3]</a:t>
              </a:r>
            </a:p>
            <a:p>
              <a:r>
                <a:rPr lang="fr-FR" altLang="fr-FR" sz="1600" dirty="0">
                  <a:solidFill>
                    <a:srgbClr val="000000"/>
                  </a:solidFill>
                  <a:ea typeface="Calibri" pitchFamily="34" charset="0"/>
                  <a:cs typeface="Times New Roman" pitchFamily="18" charset="0"/>
                </a:rPr>
                <a:t> ≥ 7 mois : 10,5 mois [8,2 – 14,0]</a:t>
              </a:r>
            </a:p>
            <a:p>
              <a:endParaRPr lang="fr-FR" sz="1600" dirty="0">
                <a:solidFill>
                  <a:srgbClr val="000000"/>
                </a:solidFill>
                <a:ea typeface="Calibri" pitchFamily="34" charset="0"/>
                <a:cs typeface="Times New Roman" pitchFamily="18" charset="0"/>
              </a:endParaRPr>
            </a:p>
          </p:txBody>
        </p:sp>
        <p:sp>
          <p:nvSpPr>
            <p:cNvPr id="33803" name="ZoneTexte 4"/>
            <p:cNvSpPr txBox="1">
              <a:spLocks noChangeArrowheads="1"/>
            </p:cNvSpPr>
            <p:nvPr/>
          </p:nvSpPr>
          <p:spPr bwMode="auto">
            <a:xfrm>
              <a:off x="5394989" y="2636840"/>
              <a:ext cx="5171692" cy="1077218"/>
            </a:xfrm>
            <a:prstGeom prst="rect">
              <a:avLst/>
            </a:prstGeom>
            <a:noFill/>
            <a:ln w="9525">
              <a:noFill/>
              <a:miter lim="800000"/>
              <a:headEnd/>
              <a:tailEnd/>
            </a:ln>
          </p:spPr>
          <p:txBody>
            <a:bodyPr wrap="none">
              <a:spAutoFit/>
            </a:bodyPr>
            <a:lstStyle/>
            <a:p>
              <a:pPr eaLnBrk="0" hangingPunct="0"/>
              <a:r>
                <a:rPr lang="fr-FR" altLang="fr-FR" sz="1600" b="1" dirty="0">
                  <a:solidFill>
                    <a:srgbClr val="000000"/>
                  </a:solidFill>
                  <a:cs typeface="Arial" charset="0"/>
                </a:rPr>
                <a:t>Médiane de survie</a:t>
              </a:r>
            </a:p>
            <a:p>
              <a:pPr eaLnBrk="0" hangingPunct="0"/>
              <a:r>
                <a:rPr lang="fr-FR" altLang="fr-FR" sz="1600" dirty="0">
                  <a:solidFill>
                    <a:srgbClr val="000000"/>
                  </a:solidFill>
                  <a:cs typeface="Arial" charset="0"/>
                </a:rPr>
                <a:t> &lt; 7 mois : 53,2 mois </a:t>
              </a:r>
              <a:r>
                <a:rPr lang="fr-FR" sz="1600" dirty="0">
                  <a:solidFill>
                    <a:srgbClr val="000000"/>
                  </a:solidFill>
                  <a:cs typeface="Arial" charset="0"/>
                </a:rPr>
                <a:t>IC 95% = [30,2 - NA] </a:t>
              </a:r>
              <a:endParaRPr lang="fr-FR" altLang="fr-FR" sz="1600" dirty="0">
                <a:solidFill>
                  <a:srgbClr val="000000"/>
                </a:solidFill>
                <a:cs typeface="Arial" charset="0"/>
              </a:endParaRPr>
            </a:p>
            <a:p>
              <a:pPr eaLnBrk="0" hangingPunct="0"/>
              <a:r>
                <a:rPr lang="fr-FR" altLang="fr-FR" sz="1600" dirty="0">
                  <a:solidFill>
                    <a:srgbClr val="000000"/>
                  </a:solidFill>
                  <a:cs typeface="Arial" charset="0"/>
                </a:rPr>
                <a:t> ≥ 7 mois :  25,4 mois </a:t>
              </a:r>
              <a:r>
                <a:rPr lang="fr-FR" sz="1600" dirty="0">
                  <a:solidFill>
                    <a:srgbClr val="000000"/>
                  </a:solidFill>
                  <a:cs typeface="Arial" charset="0"/>
                </a:rPr>
                <a:t>, IC 95% = [10,8 – 46,4]</a:t>
              </a:r>
            </a:p>
            <a:p>
              <a:pPr eaLnBrk="0" hangingPunct="0"/>
              <a:endParaRPr lang="fr-FR" altLang="fr-FR" sz="1600" b="1" dirty="0">
                <a:solidFill>
                  <a:srgbClr val="000000"/>
                </a:solidFill>
                <a:cs typeface="Arial" charset="0"/>
              </a:endParaRPr>
            </a:p>
          </p:txBody>
        </p:sp>
      </p:grpSp>
      <p:sp>
        <p:nvSpPr>
          <p:cNvPr id="24" name="Titre 1"/>
          <p:cNvSpPr txBox="1">
            <a:spLocks/>
          </p:cNvSpPr>
          <p:nvPr/>
        </p:nvSpPr>
        <p:spPr>
          <a:xfrm>
            <a:off x="628651" y="241303"/>
            <a:ext cx="7886700" cy="845477"/>
          </a:xfrm>
          <a:prstGeom prst="rect">
            <a:avLst/>
          </a:prstGeom>
        </p:spPr>
        <p:txBody>
          <a:bodyPr anchor="ctr"/>
          <a:lstStyle>
            <a:lvl1pPr algn="l" defTabSz="913943" rtl="0" eaLnBrk="1" latinLnBrk="0" hangingPunct="1">
              <a:lnSpc>
                <a:spcPct val="90000"/>
              </a:lnSpc>
              <a:spcBef>
                <a:spcPct val="0"/>
              </a:spcBef>
              <a:buNone/>
              <a:defRPr sz="2800" b="0" kern="1200">
                <a:solidFill>
                  <a:schemeClr val="bg1"/>
                </a:solidFill>
                <a:latin typeface="+mn-lt"/>
                <a:ea typeface="+mj-ea"/>
                <a:cs typeface="+mj-cs"/>
              </a:defRPr>
            </a:lvl1pPr>
          </a:lstStyle>
          <a:p>
            <a:r>
              <a:rPr lang="fr-FR" dirty="0">
                <a:solidFill>
                  <a:srgbClr val="000000"/>
                </a:solidFill>
              </a:rPr>
              <a:t>Respect des recommandations de dépistage : </a:t>
            </a:r>
            <a:br>
              <a:rPr lang="fr-FR" dirty="0">
                <a:solidFill>
                  <a:srgbClr val="000000"/>
                </a:solidFill>
              </a:rPr>
            </a:br>
            <a:r>
              <a:rPr lang="fr-FR" dirty="0">
                <a:solidFill>
                  <a:srgbClr val="000000"/>
                </a:solidFill>
              </a:rPr>
              <a:t>impact sur la survie  corrigée pour le biais d’avance au diagnostic </a:t>
            </a:r>
          </a:p>
        </p:txBody>
      </p:sp>
      <p:sp>
        <p:nvSpPr>
          <p:cNvPr id="25" name="Text Box 3"/>
          <p:cNvSpPr txBox="1">
            <a:spLocks noChangeArrowheads="1"/>
          </p:cNvSpPr>
          <p:nvPr/>
        </p:nvSpPr>
        <p:spPr bwMode="auto">
          <a:xfrm>
            <a:off x="351418" y="6611780"/>
            <a:ext cx="819514" cy="246221"/>
          </a:xfrm>
          <a:prstGeom prst="rect">
            <a:avLst/>
          </a:prstGeom>
          <a:noFill/>
          <a:ln w="9525">
            <a:noFill/>
            <a:miter lim="800000"/>
            <a:headEnd/>
            <a:tailEnd/>
          </a:ln>
        </p:spPr>
        <p:txBody>
          <a:bodyPr wrap="none" anchor="b">
            <a:noAutofit/>
          </a:bodyPr>
          <a:lstStyle/>
          <a:p>
            <a:r>
              <a:rPr lang="fr-FR" sz="1000" i="1" dirty="0" err="1"/>
              <a:t>Costentin</a:t>
            </a:r>
            <a:r>
              <a:rPr lang="fr-FR" sz="1000" i="1" dirty="0"/>
              <a:t> et al, </a:t>
            </a:r>
            <a:r>
              <a:rPr lang="fr-FR" sz="1000" i="1" dirty="0" err="1"/>
              <a:t>Gastroenterology</a:t>
            </a:r>
            <a:r>
              <a:rPr lang="fr-FR" sz="1000" i="1" dirty="0"/>
              <a:t> 2018</a:t>
            </a:r>
          </a:p>
        </p:txBody>
      </p:sp>
      <p:grpSp>
        <p:nvGrpSpPr>
          <p:cNvPr id="36" name="Grouper 35"/>
          <p:cNvGrpSpPr/>
          <p:nvPr/>
        </p:nvGrpSpPr>
        <p:grpSpPr>
          <a:xfrm>
            <a:off x="8244392" y="332656"/>
            <a:ext cx="857222" cy="682018"/>
            <a:chOff x="1049694" y="1628800"/>
            <a:chExt cx="1142366" cy="682018"/>
          </a:xfrm>
        </p:grpSpPr>
        <p:sp>
          <p:nvSpPr>
            <p:cNvPr id="37" name="AutoShape 13"/>
            <p:cNvSpPr>
              <a:spLocks noChangeArrowheads="1"/>
            </p:cNvSpPr>
            <p:nvPr/>
          </p:nvSpPr>
          <p:spPr bwMode="auto">
            <a:xfrm>
              <a:off x="1124273" y="1628800"/>
              <a:ext cx="983042" cy="682018"/>
            </a:xfrm>
            <a:prstGeom prst="roundRect">
              <a:avLst>
                <a:gd name="adj" fmla="val 16667"/>
              </a:avLst>
            </a:prstGeom>
            <a:solidFill>
              <a:srgbClr val="FFFFFF"/>
            </a:solidFill>
            <a:ln w="9525">
              <a:solidFill>
                <a:srgbClr val="1358B1"/>
              </a:solidFill>
              <a:round/>
              <a:headEnd/>
              <a:tailEnd/>
            </a:ln>
            <a:effectLst/>
          </p:spPr>
          <p:txBody>
            <a:bodyPr wrap="none" anchor="ctr"/>
            <a:lstStyle/>
            <a:p>
              <a:pPr>
                <a:defRPr/>
              </a:pPr>
              <a:endParaRPr lang="fr-FR">
                <a:solidFill>
                  <a:srgbClr val="000000"/>
                </a:solidFill>
                <a:ea typeface="ＭＳ Ｐゴシック" charset="-128"/>
              </a:endParaRPr>
            </a:p>
          </p:txBody>
        </p:sp>
        <p:grpSp>
          <p:nvGrpSpPr>
            <p:cNvPr id="38" name="Group 10"/>
            <p:cNvGrpSpPr>
              <a:grpSpLocks/>
            </p:cNvGrpSpPr>
            <p:nvPr/>
          </p:nvGrpSpPr>
          <p:grpSpPr bwMode="auto">
            <a:xfrm>
              <a:off x="1049694" y="1634170"/>
              <a:ext cx="1142366" cy="662685"/>
              <a:chOff x="2497" y="3480"/>
              <a:chExt cx="1054" cy="617"/>
            </a:xfrm>
          </p:grpSpPr>
          <p:pic>
            <p:nvPicPr>
              <p:cNvPr id="39" name="Picture 3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62" y="3480"/>
                <a:ext cx="772" cy="414"/>
              </a:xfrm>
              <a:prstGeom prst="rect">
                <a:avLst/>
              </a:prstGeom>
              <a:noFill/>
              <a:ln w="9525">
                <a:noFill/>
                <a:miter lim="800000"/>
                <a:headEnd/>
                <a:tailEnd/>
              </a:ln>
            </p:spPr>
          </p:pic>
          <p:sp>
            <p:nvSpPr>
              <p:cNvPr id="40" name="Text Box 12"/>
              <p:cNvSpPr txBox="1">
                <a:spLocks noChangeArrowheads="1"/>
              </p:cNvSpPr>
              <p:nvPr/>
            </p:nvSpPr>
            <p:spPr bwMode="auto">
              <a:xfrm>
                <a:off x="2497" y="3853"/>
                <a:ext cx="1054" cy="24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fr-FR" sz="1100" b="1" dirty="0" err="1">
                    <a:solidFill>
                      <a:srgbClr val="000000"/>
                    </a:solidFill>
                    <a:ea typeface="ＭＳ Ｐゴシック" charset="-128"/>
                  </a:rPr>
                  <a:t>CirVir</a:t>
                </a:r>
                <a:r>
                  <a:rPr lang="fr-FR" sz="1100" b="1" dirty="0">
                    <a:solidFill>
                      <a:srgbClr val="000000"/>
                    </a:solidFill>
                    <a:ea typeface="ＭＳ Ｐゴシック" charset="-128"/>
                  </a:rPr>
                  <a:t> CO12</a:t>
                </a:r>
              </a:p>
            </p:txBody>
          </p:sp>
        </p:grpSp>
      </p:grpSp>
    </p:spTree>
    <p:extLst>
      <p:ext uri="{BB962C8B-B14F-4D97-AF65-F5344CB8AC3E}">
        <p14:creationId xmlns:p14="http://schemas.microsoft.com/office/powerpoint/2010/main" val="1839076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41032"/>
            <a:ext cx="9156015" cy="61283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41032"/>
            <a:ext cx="3697138" cy="3049655"/>
          </a:xfrm>
          <a:prstGeom prst="rect">
            <a:avLst/>
          </a:prstGeom>
          <a:solidFill>
            <a:schemeClr val="tx1"/>
          </a:solidFill>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1167" y="549111"/>
            <a:ext cx="3644746" cy="3049655"/>
          </a:xfrm>
          <a:prstGeom prst="rect">
            <a:avLst/>
          </a:prstGeom>
          <a:solidFill>
            <a:schemeClr val="tx1"/>
          </a:solidFill>
        </p:spPr>
      </p:pic>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9929" y="541032"/>
            <a:ext cx="4166527" cy="3057735"/>
          </a:xfrm>
          <a:prstGeom prst="rect">
            <a:avLst/>
          </a:prstGeom>
          <a:solidFill>
            <a:schemeClr val="tx1"/>
          </a:solidFill>
        </p:spPr>
      </p:pic>
      <p:sp>
        <p:nvSpPr>
          <p:cNvPr id="7" name="ZoneTexte 6"/>
          <p:cNvSpPr txBox="1"/>
          <p:nvPr/>
        </p:nvSpPr>
        <p:spPr>
          <a:xfrm>
            <a:off x="861965" y="158919"/>
            <a:ext cx="652743" cy="369332"/>
          </a:xfrm>
          <a:prstGeom prst="rect">
            <a:avLst/>
          </a:prstGeom>
          <a:noFill/>
        </p:spPr>
        <p:txBody>
          <a:bodyPr wrap="none" rtlCol="0">
            <a:spAutoFit/>
          </a:bodyPr>
          <a:lstStyle/>
          <a:p>
            <a:r>
              <a:rPr lang="fr-FR" dirty="0"/>
              <a:t>2015</a:t>
            </a:r>
          </a:p>
        </p:txBody>
      </p:sp>
      <p:sp>
        <p:nvSpPr>
          <p:cNvPr id="9" name="ZoneTexte 8"/>
          <p:cNvSpPr txBox="1"/>
          <p:nvPr/>
        </p:nvSpPr>
        <p:spPr>
          <a:xfrm>
            <a:off x="3056228" y="158040"/>
            <a:ext cx="652743" cy="369332"/>
          </a:xfrm>
          <a:prstGeom prst="rect">
            <a:avLst/>
          </a:prstGeom>
          <a:noFill/>
        </p:spPr>
        <p:txBody>
          <a:bodyPr wrap="none" rtlCol="0">
            <a:spAutoFit/>
          </a:bodyPr>
          <a:lstStyle/>
          <a:p>
            <a:r>
              <a:rPr lang="fr-FR" dirty="0"/>
              <a:t>2016</a:t>
            </a:r>
          </a:p>
        </p:txBody>
      </p:sp>
      <p:sp>
        <p:nvSpPr>
          <p:cNvPr id="10" name="ZoneTexte 9"/>
          <p:cNvSpPr txBox="1"/>
          <p:nvPr/>
        </p:nvSpPr>
        <p:spPr>
          <a:xfrm>
            <a:off x="5488529" y="158040"/>
            <a:ext cx="652743" cy="369332"/>
          </a:xfrm>
          <a:prstGeom prst="rect">
            <a:avLst/>
          </a:prstGeom>
          <a:noFill/>
        </p:spPr>
        <p:txBody>
          <a:bodyPr wrap="none" rtlCol="0">
            <a:spAutoFit/>
          </a:bodyPr>
          <a:lstStyle/>
          <a:p>
            <a:r>
              <a:rPr lang="fr-FR" dirty="0"/>
              <a:t>2017</a:t>
            </a:r>
          </a:p>
        </p:txBody>
      </p:sp>
      <p:sp>
        <p:nvSpPr>
          <p:cNvPr id="11" name="ZoneTexte 10"/>
          <p:cNvSpPr txBox="1"/>
          <p:nvPr/>
        </p:nvSpPr>
        <p:spPr>
          <a:xfrm>
            <a:off x="7740352" y="158919"/>
            <a:ext cx="652743" cy="369332"/>
          </a:xfrm>
          <a:prstGeom prst="rect">
            <a:avLst/>
          </a:prstGeom>
          <a:noFill/>
        </p:spPr>
        <p:txBody>
          <a:bodyPr wrap="none" rtlCol="0">
            <a:spAutoFit/>
          </a:bodyPr>
          <a:lstStyle/>
          <a:p>
            <a:r>
              <a:rPr lang="fr-FR" dirty="0"/>
              <a:t>2018</a:t>
            </a:r>
          </a:p>
        </p:txBody>
      </p:sp>
      <p:pic>
        <p:nvPicPr>
          <p:cNvPr id="12" name="Imag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41" y="3607244"/>
            <a:ext cx="3771871" cy="3053421"/>
          </a:xfrm>
          <a:prstGeom prst="rect">
            <a:avLst/>
          </a:prstGeom>
        </p:spPr>
      </p:pic>
      <p:pic>
        <p:nvPicPr>
          <p:cNvPr id="13" name="Imag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58654" y="3607244"/>
            <a:ext cx="3556247" cy="3050724"/>
          </a:xfrm>
          <a:prstGeom prst="rect">
            <a:avLst/>
          </a:prstGeom>
        </p:spPr>
      </p:pic>
      <p:pic>
        <p:nvPicPr>
          <p:cNvPr id="14" name="Imag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17666" y="3607243"/>
            <a:ext cx="4014774" cy="3062116"/>
          </a:xfrm>
          <a:prstGeom prst="rect">
            <a:avLst/>
          </a:prstGeom>
        </p:spPr>
      </p:pic>
      <p:pic>
        <p:nvPicPr>
          <p:cNvPr id="2055" name="Picture 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04248" y="554594"/>
            <a:ext cx="2351767" cy="3036093"/>
          </a:xfrm>
          <a:prstGeom prst="rect">
            <a:avLst/>
          </a:prstGeom>
          <a:solidFill>
            <a:schemeClr val="tx1"/>
          </a:solidFill>
          <a:ln>
            <a:noFill/>
          </a:ln>
        </p:spPr>
      </p:pic>
      <p:pic>
        <p:nvPicPr>
          <p:cNvPr id="2057" name="Picture 9"/>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14232" y="3607243"/>
            <a:ext cx="2354089" cy="3053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cteur droit 3"/>
          <p:cNvCxnSpPr/>
          <p:nvPr/>
        </p:nvCxnSpPr>
        <p:spPr>
          <a:xfrm>
            <a:off x="2258654" y="158040"/>
            <a:ext cx="0" cy="65113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4509929" y="158919"/>
            <a:ext cx="0" cy="649904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6804248" y="158919"/>
            <a:ext cx="0" cy="652410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515980"/>
            <a:ext cx="9156015" cy="6167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25">
            <a:extLst>
              <a:ext uri="{FF2B5EF4-FFF2-40B4-BE49-F238E27FC236}">
                <a16:creationId xmlns:a16="http://schemas.microsoft.com/office/drawing/2014/main" xmlns="" id="{B41BCEDA-4F5A-41B4-A5C6-C07AC989A859}"/>
              </a:ext>
            </a:extLst>
          </p:cNvPr>
          <p:cNvCxnSpPr/>
          <p:nvPr/>
        </p:nvCxnSpPr>
        <p:spPr>
          <a:xfrm>
            <a:off x="0" y="158040"/>
            <a:ext cx="9156015"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909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94" y="3605201"/>
            <a:ext cx="3875547" cy="2992151"/>
          </a:xfrm>
          <a:prstGeom prst="rect">
            <a:avLst/>
          </a:prstGeom>
        </p:spPr>
      </p:pic>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1800" y="3593616"/>
            <a:ext cx="3936096" cy="3003736"/>
          </a:xfrm>
          <a:prstGeom prst="rect">
            <a:avLst/>
          </a:prstGeom>
        </p:spPr>
      </p:pic>
      <p:pic>
        <p:nvPicPr>
          <p:cNvPr id="9" name="Imag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89" y="379261"/>
            <a:ext cx="4046106" cy="3012618"/>
          </a:xfrm>
          <a:prstGeom prst="rect">
            <a:avLst/>
          </a:prstGeom>
        </p:spPr>
      </p:pic>
      <p:pic>
        <p:nvPicPr>
          <p:cNvPr id="8" name="Imag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71800" y="379261"/>
            <a:ext cx="3858266" cy="3012618"/>
          </a:xfrm>
          <a:prstGeom prst="rect">
            <a:avLst/>
          </a:prstGeom>
        </p:spPr>
      </p:pic>
      <p:pic>
        <p:nvPicPr>
          <p:cNvPr id="3075"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24128" y="379261"/>
            <a:ext cx="3383256" cy="3012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724128" y="3602649"/>
            <a:ext cx="3383256" cy="299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68739" y="9929"/>
            <a:ext cx="652743" cy="369332"/>
          </a:xfrm>
          <a:prstGeom prst="rect">
            <a:avLst/>
          </a:prstGeom>
          <a:noFill/>
        </p:spPr>
        <p:txBody>
          <a:bodyPr wrap="none" rtlCol="0">
            <a:spAutoFit/>
          </a:bodyPr>
          <a:lstStyle/>
          <a:p>
            <a:r>
              <a:rPr lang="fr-FR" dirty="0"/>
              <a:t>2018</a:t>
            </a:r>
          </a:p>
        </p:txBody>
      </p:sp>
      <p:sp>
        <p:nvSpPr>
          <p:cNvPr id="10" name="Rectangle 9"/>
          <p:cNvSpPr/>
          <p:nvPr/>
        </p:nvSpPr>
        <p:spPr>
          <a:xfrm>
            <a:off x="1259632" y="2492896"/>
            <a:ext cx="6624736" cy="18722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t>Nouvelle biopsie?</a:t>
            </a:r>
          </a:p>
        </p:txBody>
      </p:sp>
    </p:spTree>
    <p:extLst>
      <p:ext uri="{BB962C8B-B14F-4D97-AF65-F5344CB8AC3E}">
        <p14:creationId xmlns:p14="http://schemas.microsoft.com/office/powerpoint/2010/main" val="2850193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 y="188640"/>
            <a:ext cx="8229600" cy="1143000"/>
          </a:xfrm>
        </p:spPr>
        <p:txBody>
          <a:bodyPr/>
          <a:lstStyle/>
          <a:p>
            <a:r>
              <a:rPr lang="fr-FR" dirty="0"/>
              <a:t>CAT ?</a:t>
            </a:r>
          </a:p>
        </p:txBody>
      </p:sp>
      <p:sp>
        <p:nvSpPr>
          <p:cNvPr id="3" name="Espace réservé du contenu 2"/>
          <p:cNvSpPr>
            <a:spLocks noGrp="1"/>
          </p:cNvSpPr>
          <p:nvPr>
            <p:ph idx="1"/>
          </p:nvPr>
        </p:nvSpPr>
        <p:spPr>
          <a:xfrm>
            <a:off x="689041" y="1768460"/>
            <a:ext cx="2242592" cy="820687"/>
          </a:xfrm>
        </p:spPr>
        <p:txBody>
          <a:bodyPr>
            <a:normAutofit/>
          </a:bodyPr>
          <a:lstStyle/>
          <a:p>
            <a:r>
              <a:rPr lang="fr-FR" dirty="0"/>
              <a:t>PBH ? </a:t>
            </a:r>
          </a:p>
        </p:txBody>
      </p:sp>
      <p:cxnSp>
        <p:nvCxnSpPr>
          <p:cNvPr id="4" name="Connecteur droit 3"/>
          <p:cNvCxnSpPr/>
          <p:nvPr/>
        </p:nvCxnSpPr>
        <p:spPr>
          <a:xfrm>
            <a:off x="539552" y="1124744"/>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Espace réservé du contenu 2"/>
          <p:cNvSpPr txBox="1">
            <a:spLocks/>
          </p:cNvSpPr>
          <p:nvPr/>
        </p:nvSpPr>
        <p:spPr>
          <a:xfrm>
            <a:off x="685899" y="2924944"/>
            <a:ext cx="746317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a:t>Autres examens ? </a:t>
            </a:r>
          </a:p>
          <a:p>
            <a:pPr marL="0" indent="0">
              <a:buFont typeface="Arial" panose="020B0604020202020204" pitchFamily="34" charset="0"/>
              <a:buNone/>
            </a:pPr>
            <a:endParaRPr lang="fr-FR" dirty="0"/>
          </a:p>
        </p:txBody>
      </p:sp>
      <p:sp>
        <p:nvSpPr>
          <p:cNvPr id="6" name="Flèche droite 5"/>
          <p:cNvSpPr/>
          <p:nvPr/>
        </p:nvSpPr>
        <p:spPr>
          <a:xfrm>
            <a:off x="3584410" y="1922737"/>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220072" y="1768460"/>
            <a:ext cx="2961067" cy="584775"/>
          </a:xfrm>
          <a:prstGeom prst="rect">
            <a:avLst/>
          </a:prstGeom>
        </p:spPr>
        <p:txBody>
          <a:bodyPr wrap="none">
            <a:spAutoFit/>
          </a:bodyPr>
          <a:lstStyle/>
          <a:p>
            <a:r>
              <a:rPr lang="fr-FR" sz="3200" dirty="0"/>
              <a:t>Non nodule LR-5</a:t>
            </a:r>
          </a:p>
        </p:txBody>
      </p:sp>
      <p:sp>
        <p:nvSpPr>
          <p:cNvPr id="10" name="Rectangle 9"/>
          <p:cNvSpPr/>
          <p:nvPr/>
        </p:nvSpPr>
        <p:spPr>
          <a:xfrm>
            <a:off x="755576" y="4077072"/>
            <a:ext cx="7682712" cy="584776"/>
          </a:xfrm>
          <a:prstGeom prst="rect">
            <a:avLst/>
          </a:prstGeom>
        </p:spPr>
        <p:txBody>
          <a:bodyPr wrap="none">
            <a:spAutoFit/>
          </a:bodyPr>
          <a:lstStyle/>
          <a:p>
            <a:r>
              <a:rPr lang="fr-FR" sz="3200" dirty="0"/>
              <a:t>Intérêt du PET-choline: imagerie pronostique</a:t>
            </a:r>
          </a:p>
        </p:txBody>
      </p:sp>
    </p:spTree>
    <p:extLst>
      <p:ext uri="{BB962C8B-B14F-4D97-AF65-F5344CB8AC3E}">
        <p14:creationId xmlns:p14="http://schemas.microsoft.com/office/powerpoint/2010/main" val="401153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r 7"/>
          <p:cNvGrpSpPr/>
          <p:nvPr/>
        </p:nvGrpSpPr>
        <p:grpSpPr>
          <a:xfrm>
            <a:off x="431540" y="152636"/>
            <a:ext cx="8280920" cy="6552728"/>
            <a:chOff x="539552" y="116632"/>
            <a:chExt cx="8280920" cy="6552728"/>
          </a:xfrm>
        </p:grpSpPr>
        <p:sp>
          <p:nvSpPr>
            <p:cNvPr id="6" name="Rectangle 5"/>
            <p:cNvSpPr/>
            <p:nvPr/>
          </p:nvSpPr>
          <p:spPr>
            <a:xfrm>
              <a:off x="539552" y="116632"/>
              <a:ext cx="8280920" cy="6552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1560" y="3448071"/>
              <a:ext cx="3992228" cy="3087739"/>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221212"/>
              <a:ext cx="3987295" cy="3156609"/>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9656" y="3438602"/>
              <a:ext cx="4046640" cy="3132470"/>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26558" y="221214"/>
              <a:ext cx="4046640" cy="3175354"/>
            </a:xfrm>
            <a:prstGeom prst="rect">
              <a:avLst/>
            </a:prstGeom>
          </p:spPr>
        </p:pic>
      </p:grpSp>
      <p:sp>
        <p:nvSpPr>
          <p:cNvPr id="7" name="Rectangle 6"/>
          <p:cNvSpPr/>
          <p:nvPr/>
        </p:nvSpPr>
        <p:spPr>
          <a:xfrm>
            <a:off x="1259632" y="2492896"/>
            <a:ext cx="6624736" cy="18722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t>Quels sont les diagnostics possibles?</a:t>
            </a:r>
          </a:p>
        </p:txBody>
      </p:sp>
    </p:spTree>
    <p:extLst>
      <p:ext uri="{BB962C8B-B14F-4D97-AF65-F5344CB8AC3E}">
        <p14:creationId xmlns:p14="http://schemas.microsoft.com/office/powerpoint/2010/main" val="18525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4680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496" y="692696"/>
            <a:ext cx="2739323" cy="221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496" y="2899559"/>
            <a:ext cx="2751932" cy="2329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4068667" y="5801488"/>
            <a:ext cx="3198504" cy="369332"/>
          </a:xfrm>
          <a:prstGeom prst="rect">
            <a:avLst/>
          </a:prstGeom>
          <a:noFill/>
        </p:spPr>
        <p:txBody>
          <a:bodyPr wrap="none" rtlCol="0">
            <a:spAutoFit/>
          </a:bodyPr>
          <a:lstStyle/>
          <a:p>
            <a:r>
              <a:rPr lang="fr-FR" dirty="0"/>
              <a:t>Histologie : CHC bien différencié</a:t>
            </a:r>
          </a:p>
        </p:txBody>
      </p:sp>
      <p:pic>
        <p:nvPicPr>
          <p:cNvPr id="5" name="Imag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7847" y="2899559"/>
            <a:ext cx="3154195" cy="2250404"/>
          </a:xfrm>
          <a:prstGeom prst="rect">
            <a:avLst/>
          </a:prstGeom>
        </p:spPr>
      </p:pic>
      <p:pic>
        <p:nvPicPr>
          <p:cNvPr id="7" name="Imag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84948" y="692696"/>
            <a:ext cx="3051148" cy="2149500"/>
          </a:xfrm>
          <a:prstGeom prst="rect">
            <a:avLst/>
          </a:prstGeom>
        </p:spPr>
      </p:pic>
      <p:pic>
        <p:nvPicPr>
          <p:cNvPr id="8" name="Imag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55977" y="666129"/>
            <a:ext cx="2937162" cy="2184132"/>
          </a:xfrm>
          <a:prstGeom prst="rect">
            <a:avLst/>
          </a:prstGeom>
        </p:spPr>
      </p:pic>
      <p:pic>
        <p:nvPicPr>
          <p:cNvPr id="1027"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23113" y="2930041"/>
            <a:ext cx="3026917" cy="222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76079" y="2911262"/>
            <a:ext cx="3032425" cy="2234226"/>
          </a:xfrm>
          <a:prstGeom prst="rect">
            <a:avLst/>
          </a:prstGeom>
        </p:spPr>
      </p:pic>
      <p:pic>
        <p:nvPicPr>
          <p:cNvPr id="1028" name="Picture 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148087" y="681280"/>
            <a:ext cx="2960417" cy="216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157225" y="5662989"/>
            <a:ext cx="1979324" cy="646331"/>
          </a:xfrm>
          <a:prstGeom prst="rect">
            <a:avLst/>
          </a:prstGeom>
          <a:solidFill>
            <a:schemeClr val="bg1"/>
          </a:solidFill>
        </p:spPr>
        <p:txBody>
          <a:bodyPr wrap="none" rtlCol="0">
            <a:spAutoFit/>
          </a:bodyPr>
          <a:lstStyle/>
          <a:p>
            <a:r>
              <a:rPr lang="fr-FR" dirty="0"/>
              <a:t>Négativité FDG</a:t>
            </a:r>
          </a:p>
          <a:p>
            <a:r>
              <a:rPr lang="fr-FR" dirty="0"/>
              <a:t>Positivité F-Choline</a:t>
            </a:r>
          </a:p>
        </p:txBody>
      </p:sp>
      <p:sp>
        <p:nvSpPr>
          <p:cNvPr id="11" name="Flèche droite 10"/>
          <p:cNvSpPr/>
          <p:nvPr/>
        </p:nvSpPr>
        <p:spPr>
          <a:xfrm>
            <a:off x="3106105" y="5902552"/>
            <a:ext cx="360040" cy="1672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14853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48680"/>
            <a:ext cx="9144000" cy="51125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779912" y="6016485"/>
            <a:ext cx="4932548" cy="369332"/>
          </a:xfrm>
          <a:prstGeom prst="rect">
            <a:avLst/>
          </a:prstGeom>
          <a:noFill/>
        </p:spPr>
        <p:txBody>
          <a:bodyPr wrap="square" rtlCol="0">
            <a:spAutoFit/>
          </a:bodyPr>
          <a:lstStyle/>
          <a:p>
            <a:r>
              <a:rPr lang="fr-FR" dirty="0"/>
              <a:t>Histologie : CHC mal différencié, grade OMS III</a:t>
            </a:r>
          </a:p>
        </p:txBody>
      </p:sp>
      <p:pic>
        <p:nvPicPr>
          <p:cNvPr id="6" name="Imag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96384"/>
            <a:ext cx="3168352" cy="2259075"/>
          </a:xfrm>
          <a:prstGeom prst="rect">
            <a:avLst/>
          </a:prstGeom>
        </p:spPr>
      </p:pic>
      <p:sp>
        <p:nvSpPr>
          <p:cNvPr id="7" name="Flèche droite 6"/>
          <p:cNvSpPr/>
          <p:nvPr/>
        </p:nvSpPr>
        <p:spPr>
          <a:xfrm>
            <a:off x="2843808" y="6117127"/>
            <a:ext cx="360040" cy="1672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39552" y="6016063"/>
            <a:ext cx="1487202" cy="369332"/>
          </a:xfrm>
          <a:prstGeom prst="rect">
            <a:avLst/>
          </a:prstGeom>
          <a:solidFill>
            <a:schemeClr val="bg1"/>
          </a:solidFill>
        </p:spPr>
        <p:txBody>
          <a:bodyPr wrap="none" rtlCol="0">
            <a:spAutoFit/>
          </a:bodyPr>
          <a:lstStyle/>
          <a:p>
            <a:r>
              <a:rPr lang="fr-FR" dirty="0"/>
              <a:t>Positivité FDG</a:t>
            </a: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55258"/>
            <a:ext cx="3194188" cy="225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7744" y="670351"/>
            <a:ext cx="3234645" cy="2242116"/>
          </a:xfrm>
          <a:prstGeom prst="rect">
            <a:avLst/>
          </a:prstGeom>
        </p:spPr>
      </p:pic>
      <p:pic>
        <p:nvPicPr>
          <p:cNvPr id="15" name="Imag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64675" y="670351"/>
            <a:ext cx="3247685" cy="2255193"/>
          </a:xfrm>
          <a:prstGeom prst="rect">
            <a:avLst/>
          </a:prstGeom>
        </p:spPr>
      </p:pic>
      <p:pic>
        <p:nvPicPr>
          <p:cNvPr id="13" name="Imag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67744" y="3198151"/>
            <a:ext cx="3251166" cy="2280229"/>
          </a:xfrm>
          <a:prstGeom prst="rect">
            <a:avLst/>
          </a:prstGeom>
        </p:spPr>
      </p:pic>
      <p:pic>
        <p:nvPicPr>
          <p:cNvPr id="2051"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88444" y="670350"/>
            <a:ext cx="2361363" cy="225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499992" y="3183694"/>
            <a:ext cx="2689191" cy="23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788444" y="3196384"/>
            <a:ext cx="2355556" cy="2311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672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Prise en charge thérapeutique</a:t>
            </a:r>
          </a:p>
        </p:txBody>
      </p:sp>
      <p:sp>
        <p:nvSpPr>
          <p:cNvPr id="3" name="Espace réservé du contenu 2"/>
          <p:cNvSpPr>
            <a:spLocks noGrp="1"/>
          </p:cNvSpPr>
          <p:nvPr>
            <p:ph idx="1"/>
          </p:nvPr>
        </p:nvSpPr>
        <p:spPr/>
        <p:txBody>
          <a:bodyPr/>
          <a:lstStyle/>
          <a:p>
            <a:pPr marL="514350" indent="-514350">
              <a:buFont typeface="+mj-lt"/>
              <a:buAutoNum type="arabicPeriod"/>
            </a:pPr>
            <a:r>
              <a:rPr lang="fr-FR" dirty="0"/>
              <a:t>Toujours penser au traitement curatif</a:t>
            </a:r>
          </a:p>
          <a:p>
            <a:pPr marL="0" indent="0">
              <a:buNone/>
            </a:pPr>
            <a:r>
              <a:rPr lang="fr-FR" dirty="0"/>
              <a:t>Chirurgie ou transplantation ou ablation locale</a:t>
            </a:r>
          </a:p>
          <a:p>
            <a:pPr marL="0" indent="0">
              <a:buNone/>
            </a:pPr>
            <a:endParaRPr lang="fr-FR" dirty="0"/>
          </a:p>
          <a:p>
            <a:pPr marL="514350" indent="-514350">
              <a:buFont typeface="+mj-lt"/>
              <a:buAutoNum type="arabicPeriod" startAt="2"/>
            </a:pPr>
            <a:r>
              <a:rPr lang="fr-FR" dirty="0"/>
              <a:t>Autres</a:t>
            </a:r>
          </a:p>
          <a:p>
            <a:pPr marL="0" indent="0">
              <a:buNone/>
            </a:pPr>
            <a:r>
              <a:rPr lang="fr-FR" dirty="0"/>
              <a:t>Chimioembolisation, </a:t>
            </a:r>
            <a:r>
              <a:rPr lang="fr-FR" dirty="0" err="1"/>
              <a:t>radioembolisation</a:t>
            </a:r>
            <a:r>
              <a:rPr lang="fr-FR" dirty="0"/>
              <a:t>, radiothérapie, chimiothérapie</a:t>
            </a:r>
          </a:p>
        </p:txBody>
      </p:sp>
      <p:cxnSp>
        <p:nvCxnSpPr>
          <p:cNvPr id="4" name="Connecteur droit 3"/>
          <p:cNvCxnSpPr/>
          <p:nvPr/>
        </p:nvCxnSpPr>
        <p:spPr>
          <a:xfrm>
            <a:off x="539552" y="1340768"/>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507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p:cNvSpPr>
          <p:nvPr/>
        </p:nvSpPr>
        <p:spPr bwMode="auto">
          <a:xfrm>
            <a:off x="0" y="6487976"/>
            <a:ext cx="9144000" cy="3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38100" tIns="38100" rIns="38100" bIns="38100"/>
          <a:lstStyle>
            <a:lvl1pPr eaLnBrk="0" hangingPunct="0">
              <a:spcBef>
                <a:spcPts val="800"/>
              </a:spcBef>
              <a:buClr>
                <a:srgbClr val="000000"/>
              </a:buClr>
              <a:buSzPct val="100000"/>
              <a:buFont typeface="Arial" charset="0"/>
              <a:buChar char="•"/>
              <a:defRPr sz="3200">
                <a:solidFill>
                  <a:schemeClr val="tx1"/>
                </a:solidFill>
                <a:latin typeface="Calibri" pitchFamily="34" charset="0"/>
                <a:ea typeface="ヒラギノ角ゴ ProN W3" pitchFamily="92" charset="-128"/>
                <a:sym typeface="Calibri" pitchFamily="34" charset="0"/>
              </a:defRPr>
            </a:lvl1pPr>
            <a:lvl2pPr marL="742950" indent="-285750" eaLnBrk="0" hangingPunct="0">
              <a:spcBef>
                <a:spcPts val="700"/>
              </a:spcBef>
              <a:buClr>
                <a:srgbClr val="000000"/>
              </a:buClr>
              <a:buSzPct val="100000"/>
              <a:buFont typeface="Arial" charset="0"/>
              <a:buChar char="–"/>
              <a:defRPr sz="2800">
                <a:solidFill>
                  <a:schemeClr val="tx1"/>
                </a:solidFill>
                <a:latin typeface="Calibri" pitchFamily="34" charset="0"/>
                <a:ea typeface="ヒラギノ角ゴ ProN W3" pitchFamily="92" charset="-128"/>
                <a:sym typeface="Calibri" pitchFamily="34"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Calibri" pitchFamily="34" charset="0"/>
                <a:ea typeface="ヒラギノ角ゴ ProN W3" pitchFamily="92" charset="-128"/>
                <a:sym typeface="Calibri" pitchFamily="34"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Calibri" pitchFamily="34" charset="0"/>
                <a:ea typeface="ヒラギノ角ゴ ProN W3" pitchFamily="92" charset="-128"/>
                <a:sym typeface="Calibri" pitchFamily="34"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Calibri" pitchFamily="34" charset="0"/>
                <a:ea typeface="ヒラギノ角ゴ ProN W3" pitchFamily="92" charset="-128"/>
                <a:sym typeface="Calibri" pitchFamily="34"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Calibri" pitchFamily="34" charset="0"/>
                <a:ea typeface="ヒラギノ角ゴ ProN W3" pitchFamily="92" charset="-128"/>
                <a:sym typeface="Calibri" pitchFamily="34"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Calibri" pitchFamily="34" charset="0"/>
                <a:ea typeface="ヒラギノ角ゴ ProN W3" pitchFamily="92" charset="-128"/>
                <a:sym typeface="Calibri" pitchFamily="34"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Calibri" pitchFamily="34" charset="0"/>
                <a:ea typeface="ヒラギノ角ゴ ProN W3" pitchFamily="92" charset="-128"/>
                <a:sym typeface="Calibri" pitchFamily="34"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Calibri" pitchFamily="34" charset="0"/>
                <a:ea typeface="ヒラギノ角ゴ ProN W3" pitchFamily="92" charset="-128"/>
                <a:sym typeface="Calibri" pitchFamily="34" charset="0"/>
              </a:defRPr>
            </a:lvl9pPr>
          </a:lstStyle>
          <a:p>
            <a:pPr eaLnBrk="1" hangingPunct="1">
              <a:spcBef>
                <a:spcPts val="200"/>
              </a:spcBef>
              <a:buClrTx/>
              <a:buSzTx/>
              <a:buNone/>
            </a:pPr>
            <a:endParaRPr lang="en-US" altLang="fr-FR" sz="1000" dirty="0">
              <a:solidFill>
                <a:prstClr val="black"/>
              </a:solidFill>
              <a:latin typeface="Calibri"/>
            </a:endParaRPr>
          </a:p>
        </p:txBody>
      </p:sp>
      <p:sp>
        <p:nvSpPr>
          <p:cNvPr id="5" name="Rectangle 4"/>
          <p:cNvSpPr/>
          <p:nvPr/>
        </p:nvSpPr>
        <p:spPr>
          <a:xfrm>
            <a:off x="0" y="6497918"/>
            <a:ext cx="9144000" cy="246221"/>
          </a:xfrm>
          <a:prstGeom prst="rect">
            <a:avLst/>
          </a:prstGeom>
        </p:spPr>
        <p:txBody>
          <a:bodyPr wrap="square">
            <a:spAutoFit/>
          </a:bodyPr>
          <a:lstStyle/>
          <a:p>
            <a:pPr>
              <a:spcBef>
                <a:spcPts val="200"/>
              </a:spcBef>
            </a:pPr>
            <a:r>
              <a:rPr lang="en-US" altLang="fr-FR" sz="1000" dirty="0">
                <a:solidFill>
                  <a:prstClr val="black"/>
                </a:solidFill>
              </a:rPr>
              <a:t>EASL-EORTC Clinical practice guidelines</a:t>
            </a:r>
            <a:r>
              <a:rPr lang="en-US" altLang="fr-FR" sz="1000" dirty="0">
                <a:solidFill>
                  <a:prstClr val="black"/>
                </a:solidFill>
                <a:sym typeface="Calibri Italic" pitchFamily="34" charset="0"/>
              </a:rPr>
              <a:t>. </a:t>
            </a:r>
            <a:r>
              <a:rPr lang="en-US" altLang="fr-FR" sz="1000" i="1" dirty="0">
                <a:solidFill>
                  <a:prstClr val="black"/>
                </a:solidFill>
                <a:sym typeface="Calibri Italic" pitchFamily="34" charset="0"/>
              </a:rPr>
              <a:t>J </a:t>
            </a:r>
            <a:r>
              <a:rPr lang="en-US" altLang="fr-FR" sz="1000" i="1" dirty="0" err="1">
                <a:solidFill>
                  <a:prstClr val="black"/>
                </a:solidFill>
                <a:sym typeface="Calibri Italic" pitchFamily="34" charset="0"/>
              </a:rPr>
              <a:t>Hepatol</a:t>
            </a:r>
            <a:r>
              <a:rPr lang="en-US" altLang="fr-FR" sz="1000" i="1" dirty="0">
                <a:solidFill>
                  <a:prstClr val="black"/>
                </a:solidFill>
                <a:sym typeface="Calibri Italic" pitchFamily="34" charset="0"/>
              </a:rPr>
              <a:t>. </a:t>
            </a:r>
            <a:r>
              <a:rPr lang="en-US" altLang="fr-FR" sz="1000" dirty="0">
                <a:solidFill>
                  <a:prstClr val="black"/>
                </a:solidFill>
              </a:rPr>
              <a:t>2012; 56(4): 908-43.</a:t>
            </a:r>
          </a:p>
        </p:txBody>
      </p:sp>
      <p:sp>
        <p:nvSpPr>
          <p:cNvPr id="9" name="Titre 8"/>
          <p:cNvSpPr>
            <a:spLocks noGrp="1"/>
          </p:cNvSpPr>
          <p:nvPr>
            <p:ph type="title"/>
          </p:nvPr>
        </p:nvSpPr>
        <p:spPr>
          <a:xfrm>
            <a:off x="457200" y="188640"/>
            <a:ext cx="8229600" cy="792088"/>
          </a:xfrm>
        </p:spPr>
        <p:txBody>
          <a:bodyPr>
            <a:normAutofit fontScale="90000"/>
          </a:bodyPr>
          <a:lstStyle/>
          <a:p>
            <a:r>
              <a:rPr lang="fr-FR" dirty="0"/>
              <a:t>Classification BCLC </a:t>
            </a:r>
            <a:br>
              <a:rPr lang="fr-FR" dirty="0"/>
            </a:br>
            <a:endParaRPr lang="fr-FR" dirty="0"/>
          </a:p>
        </p:txBody>
      </p:sp>
      <p:sp>
        <p:nvSpPr>
          <p:cNvPr id="3" name="Rectangle 2"/>
          <p:cNvSpPr/>
          <p:nvPr/>
        </p:nvSpPr>
        <p:spPr>
          <a:xfrm>
            <a:off x="6764823" y="6453342"/>
            <a:ext cx="2367956" cy="246221"/>
          </a:xfrm>
          <a:prstGeom prst="rect">
            <a:avLst/>
          </a:prstGeom>
        </p:spPr>
        <p:txBody>
          <a:bodyPr wrap="none">
            <a:spAutoFit/>
          </a:bodyPr>
          <a:lstStyle/>
          <a:p>
            <a:r>
              <a:rPr lang="fr-FR" sz="1000" dirty="0"/>
              <a:t>BCLC : </a:t>
            </a:r>
            <a:r>
              <a:rPr lang="fr-FR" sz="1000" i="1" dirty="0"/>
              <a:t>Barcelona </a:t>
            </a:r>
            <a:r>
              <a:rPr lang="fr-FR" sz="1000" i="1" dirty="0" err="1"/>
              <a:t>Clinic</a:t>
            </a:r>
            <a:r>
              <a:rPr lang="fr-FR" sz="1000" i="1" dirty="0"/>
              <a:t> </a:t>
            </a:r>
            <a:r>
              <a:rPr lang="fr-FR" sz="1000" i="1" dirty="0" err="1"/>
              <a:t>Liver</a:t>
            </a:r>
            <a:r>
              <a:rPr lang="fr-FR" sz="1000" i="1" dirty="0"/>
              <a:t> Cancer Group</a:t>
            </a:r>
          </a:p>
        </p:txBody>
      </p:sp>
      <p:sp>
        <p:nvSpPr>
          <p:cNvPr id="17" name="Rectangle 16"/>
          <p:cNvSpPr/>
          <p:nvPr/>
        </p:nvSpPr>
        <p:spPr>
          <a:xfrm>
            <a:off x="0" y="6114782"/>
            <a:ext cx="9144000" cy="33855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fr-FR" sz="1600" dirty="0"/>
              <a:t>Un prérequis pour tous les patients : une fonction hépatique conservée</a:t>
            </a:r>
          </a:p>
        </p:txBody>
      </p:sp>
      <p:grpSp>
        <p:nvGrpSpPr>
          <p:cNvPr id="53" name="Groupe 52"/>
          <p:cNvGrpSpPr/>
          <p:nvPr/>
        </p:nvGrpSpPr>
        <p:grpSpPr>
          <a:xfrm>
            <a:off x="1043609" y="1282482"/>
            <a:ext cx="6961789" cy="4773675"/>
            <a:chOff x="1043608" y="1319621"/>
            <a:chExt cx="6961789" cy="4773675"/>
          </a:xfrm>
        </p:grpSpPr>
        <p:pic>
          <p:nvPicPr>
            <p:cNvPr id="5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43608" y="1647850"/>
              <a:ext cx="6961789" cy="4445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5" name="Groupe 54"/>
            <p:cNvGrpSpPr/>
            <p:nvPr/>
          </p:nvGrpSpPr>
          <p:grpSpPr>
            <a:xfrm>
              <a:off x="1091013" y="1319621"/>
              <a:ext cx="6897233" cy="4753554"/>
              <a:chOff x="1091013" y="1319621"/>
              <a:chExt cx="6897233" cy="4753554"/>
            </a:xfrm>
          </p:grpSpPr>
          <p:sp>
            <p:nvSpPr>
              <p:cNvPr id="56" name="Rectangle 55"/>
              <p:cNvSpPr/>
              <p:nvPr/>
            </p:nvSpPr>
            <p:spPr>
              <a:xfrm>
                <a:off x="3770387" y="1319621"/>
                <a:ext cx="1296144" cy="32822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CHC</a:t>
                </a:r>
              </a:p>
            </p:txBody>
          </p:sp>
          <p:sp>
            <p:nvSpPr>
              <p:cNvPr id="57" name="Rectangle 56"/>
              <p:cNvSpPr/>
              <p:nvPr/>
            </p:nvSpPr>
            <p:spPr>
              <a:xfrm>
                <a:off x="7004645" y="2070373"/>
                <a:ext cx="648072" cy="32822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Stade D</a:t>
                </a:r>
              </a:p>
            </p:txBody>
          </p:sp>
          <p:sp>
            <p:nvSpPr>
              <p:cNvPr id="58" name="Rectangle 57"/>
              <p:cNvSpPr/>
              <p:nvPr/>
            </p:nvSpPr>
            <p:spPr>
              <a:xfrm>
                <a:off x="4094423" y="2070373"/>
                <a:ext cx="648072" cy="32822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Stades A-C</a:t>
                </a:r>
              </a:p>
            </p:txBody>
          </p:sp>
          <p:sp>
            <p:nvSpPr>
              <p:cNvPr id="59" name="Rectangle 58"/>
              <p:cNvSpPr/>
              <p:nvPr/>
            </p:nvSpPr>
            <p:spPr>
              <a:xfrm>
                <a:off x="1432223" y="2070373"/>
                <a:ext cx="648072" cy="32822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Stade 0</a:t>
                </a:r>
              </a:p>
            </p:txBody>
          </p:sp>
          <p:sp>
            <p:nvSpPr>
              <p:cNvPr id="60" name="Rectangle 59"/>
              <p:cNvSpPr/>
              <p:nvPr/>
            </p:nvSpPr>
            <p:spPr>
              <a:xfrm>
                <a:off x="1144191" y="2809503"/>
                <a:ext cx="1224136"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Stade très précoce (0)</a:t>
                </a:r>
              </a:p>
            </p:txBody>
          </p:sp>
          <p:sp>
            <p:nvSpPr>
              <p:cNvPr id="61" name="Rectangle 60"/>
              <p:cNvSpPr/>
              <p:nvPr/>
            </p:nvSpPr>
            <p:spPr>
              <a:xfrm>
                <a:off x="2714650" y="2809503"/>
                <a:ext cx="1224136"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Stade précoce (A)</a:t>
                </a:r>
              </a:p>
            </p:txBody>
          </p:sp>
          <p:sp>
            <p:nvSpPr>
              <p:cNvPr id="62" name="Rectangle 61"/>
              <p:cNvSpPr/>
              <p:nvPr/>
            </p:nvSpPr>
            <p:spPr>
              <a:xfrm>
                <a:off x="5512112" y="2809503"/>
                <a:ext cx="1224136"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Stade avancé (C)</a:t>
                </a:r>
              </a:p>
            </p:txBody>
          </p:sp>
          <p:sp>
            <p:nvSpPr>
              <p:cNvPr id="63" name="Rectangle 62"/>
              <p:cNvSpPr/>
              <p:nvPr/>
            </p:nvSpPr>
            <p:spPr>
              <a:xfrm>
                <a:off x="6762211" y="2809503"/>
                <a:ext cx="1224136"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Stade terminal (D)</a:t>
                </a:r>
              </a:p>
            </p:txBody>
          </p:sp>
          <p:sp>
            <p:nvSpPr>
              <p:cNvPr id="64" name="Rectangle 63"/>
              <p:cNvSpPr/>
              <p:nvPr/>
            </p:nvSpPr>
            <p:spPr>
              <a:xfrm>
                <a:off x="4267029" y="2809503"/>
                <a:ext cx="1224136"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800" dirty="0">
                    <a:solidFill>
                      <a:schemeClr val="tx1"/>
                    </a:solidFill>
                  </a:rPr>
                  <a:t>Stade intermédiaire (B)</a:t>
                </a:r>
              </a:p>
            </p:txBody>
          </p:sp>
          <p:sp>
            <p:nvSpPr>
              <p:cNvPr id="65" name="Rectangle 64"/>
              <p:cNvSpPr/>
              <p:nvPr/>
            </p:nvSpPr>
            <p:spPr>
              <a:xfrm>
                <a:off x="1138511" y="3570933"/>
                <a:ext cx="1224136"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Unique </a:t>
                </a:r>
              </a:p>
            </p:txBody>
          </p:sp>
          <p:sp>
            <p:nvSpPr>
              <p:cNvPr id="66" name="Rectangle 65"/>
              <p:cNvSpPr/>
              <p:nvPr/>
            </p:nvSpPr>
            <p:spPr>
              <a:xfrm>
                <a:off x="2718495" y="3570933"/>
                <a:ext cx="1224136"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3 nodules  ≤ 3 cm</a:t>
                </a:r>
              </a:p>
            </p:txBody>
          </p:sp>
          <p:sp>
            <p:nvSpPr>
              <p:cNvPr id="67" name="Rectangle 66"/>
              <p:cNvSpPr/>
              <p:nvPr/>
            </p:nvSpPr>
            <p:spPr>
              <a:xfrm>
                <a:off x="2718495" y="4365104"/>
                <a:ext cx="1224136"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Maladies associées</a:t>
                </a:r>
              </a:p>
            </p:txBody>
          </p:sp>
          <p:sp>
            <p:nvSpPr>
              <p:cNvPr id="68" name="Rectangle 67"/>
              <p:cNvSpPr/>
              <p:nvPr/>
            </p:nvSpPr>
            <p:spPr>
              <a:xfrm>
                <a:off x="1115616" y="4744194"/>
                <a:ext cx="1224136"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Normal </a:t>
                </a:r>
              </a:p>
            </p:txBody>
          </p:sp>
          <p:sp>
            <p:nvSpPr>
              <p:cNvPr id="69" name="Rectangle 68"/>
              <p:cNvSpPr/>
              <p:nvPr/>
            </p:nvSpPr>
            <p:spPr>
              <a:xfrm>
                <a:off x="3597811" y="4744194"/>
                <a:ext cx="448987"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Oui </a:t>
                </a:r>
              </a:p>
            </p:txBody>
          </p:sp>
          <p:sp>
            <p:nvSpPr>
              <p:cNvPr id="70" name="Rectangle 69"/>
              <p:cNvSpPr/>
              <p:nvPr/>
            </p:nvSpPr>
            <p:spPr>
              <a:xfrm>
                <a:off x="2584351" y="4744194"/>
                <a:ext cx="448987"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Non </a:t>
                </a:r>
              </a:p>
            </p:txBody>
          </p:sp>
          <p:sp>
            <p:nvSpPr>
              <p:cNvPr id="71" name="Rectangle 70"/>
              <p:cNvSpPr/>
              <p:nvPr/>
            </p:nvSpPr>
            <p:spPr>
              <a:xfrm>
                <a:off x="1091234" y="4003908"/>
                <a:ext cx="1324718"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P portale / bilirubine</a:t>
                </a:r>
              </a:p>
            </p:txBody>
          </p:sp>
          <p:sp>
            <p:nvSpPr>
              <p:cNvPr id="72" name="Rectangle 71"/>
              <p:cNvSpPr/>
              <p:nvPr/>
            </p:nvSpPr>
            <p:spPr>
              <a:xfrm>
                <a:off x="1163241" y="5293544"/>
                <a:ext cx="87258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Résection </a:t>
                </a:r>
              </a:p>
            </p:txBody>
          </p:sp>
          <p:sp>
            <p:nvSpPr>
              <p:cNvPr id="73" name="Rectangle 72"/>
              <p:cNvSpPr/>
              <p:nvPr/>
            </p:nvSpPr>
            <p:spPr>
              <a:xfrm>
                <a:off x="4408405" y="5293544"/>
                <a:ext cx="1116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TACE</a:t>
                </a:r>
              </a:p>
            </p:txBody>
          </p:sp>
          <p:sp>
            <p:nvSpPr>
              <p:cNvPr id="74" name="Rectangle 73"/>
              <p:cNvSpPr/>
              <p:nvPr/>
            </p:nvSpPr>
            <p:spPr>
              <a:xfrm>
                <a:off x="5631120" y="5293544"/>
                <a:ext cx="1095983"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err="1">
                    <a:solidFill>
                      <a:schemeClr val="tx1"/>
                    </a:solidFill>
                  </a:rPr>
                  <a:t>Sorafénib</a:t>
                </a:r>
                <a:r>
                  <a:rPr lang="fr-FR" sz="900" dirty="0">
                    <a:solidFill>
                      <a:schemeClr val="tx1"/>
                    </a:solidFill>
                  </a:rPr>
                  <a:t> </a:t>
                </a:r>
              </a:p>
            </p:txBody>
          </p:sp>
          <p:sp>
            <p:nvSpPr>
              <p:cNvPr id="75" name="Rectangle 74"/>
              <p:cNvSpPr/>
              <p:nvPr/>
            </p:nvSpPr>
            <p:spPr>
              <a:xfrm>
                <a:off x="3425728" y="5293544"/>
                <a:ext cx="87258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RF / PEI</a:t>
                </a:r>
              </a:p>
            </p:txBody>
          </p:sp>
          <p:sp>
            <p:nvSpPr>
              <p:cNvPr id="76" name="Rectangle 75"/>
              <p:cNvSpPr/>
              <p:nvPr/>
            </p:nvSpPr>
            <p:spPr>
              <a:xfrm>
                <a:off x="6840958" y="5291188"/>
                <a:ext cx="1080000"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Meilleurs soins </a:t>
                </a:r>
                <a:br>
                  <a:rPr lang="fr-FR" sz="900" dirty="0">
                    <a:solidFill>
                      <a:schemeClr val="tx1"/>
                    </a:solidFill>
                  </a:rPr>
                </a:br>
                <a:r>
                  <a:rPr lang="fr-FR" sz="900" dirty="0">
                    <a:solidFill>
                      <a:schemeClr val="tx1"/>
                    </a:solidFill>
                  </a:rPr>
                  <a:t>de soutien</a:t>
                </a:r>
              </a:p>
            </p:txBody>
          </p:sp>
          <p:sp>
            <p:nvSpPr>
              <p:cNvPr id="77" name="Rectangle 76"/>
              <p:cNvSpPr/>
              <p:nvPr/>
            </p:nvSpPr>
            <p:spPr>
              <a:xfrm>
                <a:off x="2134916" y="5293544"/>
                <a:ext cx="1191802" cy="28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TH</a:t>
                </a:r>
              </a:p>
              <a:p>
                <a:pPr algn="ctr"/>
                <a:r>
                  <a:rPr lang="fr-FR" sz="900" dirty="0">
                    <a:solidFill>
                      <a:schemeClr val="tx1"/>
                    </a:solidFill>
                  </a:rPr>
                  <a:t>(CLT / LDLT)</a:t>
                </a:r>
              </a:p>
            </p:txBody>
          </p:sp>
          <p:sp>
            <p:nvSpPr>
              <p:cNvPr id="78" name="Rectangle 77"/>
              <p:cNvSpPr/>
              <p:nvPr/>
            </p:nvSpPr>
            <p:spPr>
              <a:xfrm>
                <a:off x="6838043" y="5677175"/>
                <a:ext cx="1080000" cy="396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Cible : 10 %</a:t>
                </a:r>
              </a:p>
              <a:p>
                <a:pPr algn="ctr"/>
                <a:r>
                  <a:rPr lang="fr-FR" sz="900" dirty="0">
                    <a:solidFill>
                      <a:schemeClr val="tx1"/>
                    </a:solidFill>
                  </a:rPr>
                  <a:t>SG : &lt; 3 mois</a:t>
                </a:r>
              </a:p>
            </p:txBody>
          </p:sp>
          <p:sp>
            <p:nvSpPr>
              <p:cNvPr id="79" name="Rectangle 78"/>
              <p:cNvSpPr/>
              <p:nvPr/>
            </p:nvSpPr>
            <p:spPr>
              <a:xfrm>
                <a:off x="5634105" y="5666950"/>
                <a:ext cx="1094400" cy="396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Cible : 40 %</a:t>
                </a:r>
              </a:p>
              <a:p>
                <a:pPr algn="ctr"/>
                <a:r>
                  <a:rPr lang="fr-FR" sz="900" dirty="0">
                    <a:solidFill>
                      <a:schemeClr val="tx1"/>
                    </a:solidFill>
                  </a:rPr>
                  <a:t>SG : 11 mois (6-14)</a:t>
                </a:r>
              </a:p>
            </p:txBody>
          </p:sp>
          <p:sp>
            <p:nvSpPr>
              <p:cNvPr id="80" name="Rectangle 79"/>
              <p:cNvSpPr/>
              <p:nvPr/>
            </p:nvSpPr>
            <p:spPr>
              <a:xfrm>
                <a:off x="4408405" y="5677175"/>
                <a:ext cx="1116000" cy="396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Cible : 20 %</a:t>
                </a:r>
              </a:p>
              <a:p>
                <a:pPr algn="ctr"/>
                <a:r>
                  <a:rPr lang="fr-FR" sz="900" dirty="0">
                    <a:solidFill>
                      <a:schemeClr val="tx1"/>
                    </a:solidFill>
                  </a:rPr>
                  <a:t>SG : 20 mois (45-14)</a:t>
                </a:r>
              </a:p>
            </p:txBody>
          </p:sp>
          <p:sp>
            <p:nvSpPr>
              <p:cNvPr id="81" name="Rectangle 80"/>
              <p:cNvSpPr/>
              <p:nvPr/>
            </p:nvSpPr>
            <p:spPr>
              <a:xfrm>
                <a:off x="1154097" y="5676094"/>
                <a:ext cx="3152257" cy="396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900" dirty="0">
                    <a:solidFill>
                      <a:schemeClr val="tx1"/>
                    </a:solidFill>
                  </a:rPr>
                  <a:t>Traitement curatif (30-40 %)</a:t>
                </a:r>
              </a:p>
              <a:p>
                <a:pPr algn="ctr"/>
                <a:r>
                  <a:rPr lang="fr-FR" sz="900" dirty="0">
                    <a:solidFill>
                      <a:schemeClr val="tx1"/>
                    </a:solidFill>
                  </a:rPr>
                  <a:t>SG médiane &gt; 60 mois; survie à 5 ans : 40-70 %</a:t>
                </a:r>
              </a:p>
            </p:txBody>
          </p:sp>
          <p:sp>
            <p:nvSpPr>
              <p:cNvPr id="82" name="ZoneTexte 81"/>
              <p:cNvSpPr txBox="1"/>
              <p:nvPr/>
            </p:nvSpPr>
            <p:spPr>
              <a:xfrm>
                <a:off x="6669115" y="2417652"/>
                <a:ext cx="1319131" cy="123111"/>
              </a:xfrm>
              <a:prstGeom prst="rect">
                <a:avLst/>
              </a:prstGeom>
              <a:solidFill>
                <a:schemeClr val="bg1"/>
              </a:solidFill>
            </p:spPr>
            <p:txBody>
              <a:bodyPr wrap="square" tIns="0" bIns="0" rtlCol="0">
                <a:spAutoFit/>
              </a:bodyPr>
              <a:lstStyle/>
              <a:p>
                <a:pPr algn="ctr"/>
                <a:r>
                  <a:rPr lang="fr-FR" sz="800" dirty="0"/>
                  <a:t>PST &gt; 2, Child </a:t>
                </a:r>
                <a:r>
                  <a:rPr lang="fr-FR" sz="800" dirty="0" err="1"/>
                  <a:t>Pugh</a:t>
                </a:r>
                <a:r>
                  <a:rPr lang="fr-FR" sz="800" dirty="0"/>
                  <a:t> C</a:t>
                </a:r>
              </a:p>
            </p:txBody>
          </p:sp>
          <p:sp>
            <p:nvSpPr>
              <p:cNvPr id="83" name="ZoneTexte 82"/>
              <p:cNvSpPr txBox="1"/>
              <p:nvPr/>
            </p:nvSpPr>
            <p:spPr>
              <a:xfrm>
                <a:off x="1096566" y="2417652"/>
                <a:ext cx="1319131" cy="123111"/>
              </a:xfrm>
              <a:prstGeom prst="rect">
                <a:avLst/>
              </a:prstGeom>
              <a:solidFill>
                <a:schemeClr val="bg1"/>
              </a:solidFill>
            </p:spPr>
            <p:txBody>
              <a:bodyPr wrap="square" tIns="0" bIns="0" rtlCol="0">
                <a:spAutoFit/>
              </a:bodyPr>
              <a:lstStyle/>
              <a:p>
                <a:pPr algn="ctr"/>
                <a:r>
                  <a:rPr lang="fr-FR" sz="800" dirty="0"/>
                  <a:t>PST 0, Child </a:t>
                </a:r>
                <a:r>
                  <a:rPr lang="fr-FR" sz="800" dirty="0" err="1"/>
                  <a:t>Pugh</a:t>
                </a:r>
                <a:r>
                  <a:rPr lang="fr-FR" sz="800" dirty="0"/>
                  <a:t> A</a:t>
                </a:r>
              </a:p>
            </p:txBody>
          </p:sp>
          <p:sp>
            <p:nvSpPr>
              <p:cNvPr id="84" name="ZoneTexte 83"/>
              <p:cNvSpPr txBox="1"/>
              <p:nvPr/>
            </p:nvSpPr>
            <p:spPr>
              <a:xfrm>
                <a:off x="3737875" y="2417652"/>
                <a:ext cx="1319131" cy="138499"/>
              </a:xfrm>
              <a:prstGeom prst="rect">
                <a:avLst/>
              </a:prstGeom>
            </p:spPr>
            <p:style>
              <a:lnRef idx="1">
                <a:schemeClr val="accent1"/>
              </a:lnRef>
              <a:fillRef idx="3">
                <a:schemeClr val="accent1"/>
              </a:fillRef>
              <a:effectRef idx="2">
                <a:schemeClr val="accent1"/>
              </a:effectRef>
              <a:fontRef idx="minor">
                <a:schemeClr val="lt1"/>
              </a:fontRef>
            </p:style>
            <p:txBody>
              <a:bodyPr wrap="square" tIns="0" bIns="0" rtlCol="0">
                <a:spAutoFit/>
              </a:bodyPr>
              <a:lstStyle/>
              <a:p>
                <a:pPr algn="ctr"/>
                <a:r>
                  <a:rPr lang="fr-FR" sz="900" b="1" dirty="0">
                    <a:solidFill>
                      <a:schemeClr val="bg1"/>
                    </a:solidFill>
                  </a:rPr>
                  <a:t>PST 0-2, Child </a:t>
                </a:r>
                <a:r>
                  <a:rPr lang="fr-FR" sz="900" b="1" dirty="0" err="1">
                    <a:solidFill>
                      <a:schemeClr val="bg1"/>
                    </a:solidFill>
                  </a:rPr>
                  <a:t>Pugh</a:t>
                </a:r>
                <a:r>
                  <a:rPr lang="fr-FR" sz="900" b="1" dirty="0">
                    <a:solidFill>
                      <a:schemeClr val="bg1"/>
                    </a:solidFill>
                  </a:rPr>
                  <a:t> A-B</a:t>
                </a:r>
              </a:p>
            </p:txBody>
          </p:sp>
          <p:sp>
            <p:nvSpPr>
              <p:cNvPr id="85" name="ZoneTexte 84"/>
              <p:cNvSpPr txBox="1"/>
              <p:nvPr/>
            </p:nvSpPr>
            <p:spPr>
              <a:xfrm>
                <a:off x="5504167" y="3095663"/>
                <a:ext cx="1319131" cy="246221"/>
              </a:xfrm>
              <a:prstGeom prst="rect">
                <a:avLst/>
              </a:prstGeom>
              <a:solidFill>
                <a:schemeClr val="bg1"/>
              </a:solidFill>
            </p:spPr>
            <p:txBody>
              <a:bodyPr wrap="square" tIns="0" bIns="0" rtlCol="0">
                <a:spAutoFit/>
              </a:bodyPr>
              <a:lstStyle/>
              <a:p>
                <a:pPr algn="ctr"/>
                <a:r>
                  <a:rPr lang="fr-FR" sz="800" dirty="0"/>
                  <a:t>Invasion portale,</a:t>
                </a:r>
              </a:p>
              <a:p>
                <a:pPr algn="ctr"/>
                <a:r>
                  <a:rPr lang="fr-FR" sz="800" dirty="0"/>
                  <a:t>N1, M1, PS 1-2</a:t>
                </a:r>
              </a:p>
            </p:txBody>
          </p:sp>
          <p:sp>
            <p:nvSpPr>
              <p:cNvPr id="86" name="ZoneTexte 85"/>
              <p:cNvSpPr txBox="1"/>
              <p:nvPr/>
            </p:nvSpPr>
            <p:spPr>
              <a:xfrm>
                <a:off x="4245889" y="3095663"/>
                <a:ext cx="1319131" cy="246221"/>
              </a:xfrm>
              <a:prstGeom prst="rect">
                <a:avLst/>
              </a:prstGeom>
              <a:solidFill>
                <a:schemeClr val="bg1"/>
              </a:solidFill>
            </p:spPr>
            <p:txBody>
              <a:bodyPr wrap="square" tIns="0" bIns="0" rtlCol="0">
                <a:spAutoFit/>
              </a:bodyPr>
              <a:lstStyle/>
              <a:p>
                <a:pPr algn="ctr"/>
                <a:r>
                  <a:rPr lang="fr-FR" sz="800" dirty="0" err="1"/>
                  <a:t>Multinodulaire</a:t>
                </a:r>
                <a:r>
                  <a:rPr lang="fr-FR" sz="800" dirty="0"/>
                  <a:t>,</a:t>
                </a:r>
              </a:p>
              <a:p>
                <a:pPr algn="ctr"/>
                <a:r>
                  <a:rPr lang="fr-FR" sz="800" dirty="0"/>
                  <a:t>PS 0</a:t>
                </a:r>
              </a:p>
            </p:txBody>
          </p:sp>
          <p:sp>
            <p:nvSpPr>
              <p:cNvPr id="87" name="ZoneTexte 86"/>
              <p:cNvSpPr txBox="1"/>
              <p:nvPr/>
            </p:nvSpPr>
            <p:spPr>
              <a:xfrm>
                <a:off x="1091013" y="3075006"/>
                <a:ext cx="1319131" cy="246221"/>
              </a:xfrm>
              <a:prstGeom prst="rect">
                <a:avLst/>
              </a:prstGeom>
              <a:solidFill>
                <a:schemeClr val="bg1"/>
              </a:solidFill>
            </p:spPr>
            <p:txBody>
              <a:bodyPr wrap="square" tIns="0" bIns="0" rtlCol="0">
                <a:spAutoFit/>
              </a:bodyPr>
              <a:lstStyle/>
              <a:p>
                <a:pPr algn="ctr"/>
                <a:r>
                  <a:rPr lang="fr-FR" sz="800" dirty="0"/>
                  <a:t>Unique &lt; 2 cm</a:t>
                </a:r>
              </a:p>
              <a:p>
                <a:pPr algn="ctr"/>
                <a:r>
                  <a:rPr lang="fr-FR" sz="800" dirty="0"/>
                  <a:t>Carcinome </a:t>
                </a:r>
                <a:r>
                  <a:rPr lang="fr-FR" sz="800" i="1" dirty="0"/>
                  <a:t>in situ</a:t>
                </a:r>
              </a:p>
            </p:txBody>
          </p:sp>
          <p:sp>
            <p:nvSpPr>
              <p:cNvPr id="88" name="ZoneTexte 87"/>
              <p:cNvSpPr txBox="1"/>
              <p:nvPr/>
            </p:nvSpPr>
            <p:spPr>
              <a:xfrm>
                <a:off x="2595379" y="3080553"/>
                <a:ext cx="1482090" cy="246221"/>
              </a:xfrm>
              <a:prstGeom prst="rect">
                <a:avLst/>
              </a:prstGeom>
              <a:solidFill>
                <a:schemeClr val="bg1"/>
              </a:solidFill>
            </p:spPr>
            <p:txBody>
              <a:bodyPr wrap="square" tIns="0" bIns="0" rtlCol="0">
                <a:spAutoFit/>
              </a:bodyPr>
              <a:lstStyle/>
              <a:p>
                <a:pPr algn="ctr"/>
                <a:r>
                  <a:rPr lang="fr-FR" sz="800" dirty="0"/>
                  <a:t>Unique ou 3 nodules ≤ 3 cm</a:t>
                </a:r>
              </a:p>
              <a:p>
                <a:pPr algn="ctr"/>
                <a:r>
                  <a:rPr lang="fr-FR" sz="800" dirty="0"/>
                  <a:t>PS 0</a:t>
                </a:r>
              </a:p>
            </p:txBody>
          </p:sp>
          <p:sp>
            <p:nvSpPr>
              <p:cNvPr id="89" name="ZoneTexte 88"/>
              <p:cNvSpPr txBox="1"/>
              <p:nvPr/>
            </p:nvSpPr>
            <p:spPr>
              <a:xfrm>
                <a:off x="1793854" y="4458123"/>
                <a:ext cx="792000" cy="123111"/>
              </a:xfrm>
              <a:prstGeom prst="rect">
                <a:avLst/>
              </a:prstGeom>
              <a:solidFill>
                <a:schemeClr val="bg1"/>
              </a:solidFill>
            </p:spPr>
            <p:txBody>
              <a:bodyPr wrap="square" tIns="0" bIns="0" rtlCol="0">
                <a:spAutoFit/>
              </a:bodyPr>
              <a:lstStyle/>
              <a:p>
                <a:pPr algn="ctr"/>
                <a:r>
                  <a:rPr lang="fr-FR" sz="800" dirty="0"/>
                  <a:t>Augmentation </a:t>
                </a:r>
              </a:p>
            </p:txBody>
          </p:sp>
        </p:grpSp>
      </p:grpSp>
    </p:spTree>
    <p:extLst>
      <p:ext uri="{BB962C8B-B14F-4D97-AF65-F5344CB8AC3E}">
        <p14:creationId xmlns:p14="http://schemas.microsoft.com/office/powerpoint/2010/main" val="731766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Child C</a:t>
            </a:r>
          </a:p>
        </p:txBody>
      </p:sp>
      <p:sp>
        <p:nvSpPr>
          <p:cNvPr id="3" name="Espace réservé du contenu 2"/>
          <p:cNvSpPr>
            <a:spLocks noGrp="1"/>
          </p:cNvSpPr>
          <p:nvPr>
            <p:ph idx="1"/>
          </p:nvPr>
        </p:nvSpPr>
        <p:spPr/>
        <p:txBody>
          <a:bodyPr/>
          <a:lstStyle/>
          <a:p>
            <a:pPr marL="514350" indent="-514350">
              <a:buFont typeface="+mj-lt"/>
              <a:buAutoNum type="arabicPeriod"/>
            </a:pPr>
            <a:r>
              <a:rPr lang="fr-FR" dirty="0"/>
              <a:t>Toujours penser au traitement curatif</a:t>
            </a:r>
          </a:p>
          <a:p>
            <a:pPr marL="0" indent="0">
              <a:buNone/>
            </a:pPr>
            <a:r>
              <a:rPr lang="fr-FR" dirty="0">
                <a:solidFill>
                  <a:schemeClr val="bg1">
                    <a:lumMod val="75000"/>
                  </a:schemeClr>
                </a:solidFill>
              </a:rPr>
              <a:t>Chirurgie ou </a:t>
            </a:r>
            <a:r>
              <a:rPr lang="fr-FR" dirty="0"/>
              <a:t>transplantation </a:t>
            </a:r>
            <a:r>
              <a:rPr lang="fr-FR" dirty="0">
                <a:solidFill>
                  <a:srgbClr val="BFBFBF"/>
                </a:solidFill>
              </a:rPr>
              <a:t>ou ablation locale</a:t>
            </a:r>
          </a:p>
          <a:p>
            <a:pPr marL="0" indent="0">
              <a:buNone/>
            </a:pPr>
            <a:endParaRPr lang="fr-FR" dirty="0"/>
          </a:p>
          <a:p>
            <a:pPr marL="514350" indent="-514350">
              <a:buFont typeface="+mj-lt"/>
              <a:buAutoNum type="arabicPeriod" startAt="2"/>
            </a:pPr>
            <a:r>
              <a:rPr lang="fr-FR" dirty="0"/>
              <a:t>Autres</a:t>
            </a:r>
          </a:p>
          <a:p>
            <a:pPr marL="0" indent="0">
              <a:buNone/>
            </a:pPr>
            <a:r>
              <a:rPr lang="fr-FR" dirty="0">
                <a:solidFill>
                  <a:srgbClr val="BFBFBF"/>
                </a:solidFill>
              </a:rPr>
              <a:t>Chimioembolisation, </a:t>
            </a:r>
            <a:r>
              <a:rPr lang="fr-FR" dirty="0" err="1">
                <a:solidFill>
                  <a:srgbClr val="BFBFBF"/>
                </a:solidFill>
              </a:rPr>
              <a:t>radioembolisation</a:t>
            </a:r>
            <a:r>
              <a:rPr lang="fr-FR" dirty="0">
                <a:solidFill>
                  <a:srgbClr val="BFBFBF"/>
                </a:solidFill>
              </a:rPr>
              <a:t>, </a:t>
            </a:r>
            <a:r>
              <a:rPr lang="fr-FR" dirty="0"/>
              <a:t>radiothérapie</a:t>
            </a:r>
            <a:r>
              <a:rPr lang="fr-FR" dirty="0">
                <a:solidFill>
                  <a:srgbClr val="BFBFBF"/>
                </a:solidFill>
              </a:rPr>
              <a:t>, chimiothérapie</a:t>
            </a:r>
          </a:p>
        </p:txBody>
      </p:sp>
      <p:cxnSp>
        <p:nvCxnSpPr>
          <p:cNvPr id="4" name="Connecteur droit 3"/>
          <p:cNvCxnSpPr/>
          <p:nvPr/>
        </p:nvCxnSpPr>
        <p:spPr>
          <a:xfrm>
            <a:off x="539552" y="1340768"/>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057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364352" y="1772816"/>
            <a:ext cx="7848871" cy="936104"/>
          </a:xfrm>
        </p:spPr>
        <p:txBody>
          <a:bodyPr/>
          <a:lstStyle/>
          <a:p>
            <a:r>
              <a:rPr lang="fr-FR" dirty="0"/>
              <a:t>Pour eux (et seulement eux), la durée sur la liste d’attente compte et rapporte des points, en plus de la gravité</a:t>
            </a:r>
          </a:p>
        </p:txBody>
      </p:sp>
      <p:sp>
        <p:nvSpPr>
          <p:cNvPr id="3" name="Titre 2"/>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fr-FR" dirty="0"/>
              <a:t>ACCES à la GREFFE</a:t>
            </a:r>
          </a:p>
        </p:txBody>
      </p:sp>
      <p:sp>
        <p:nvSpPr>
          <p:cNvPr id="4" name="Espace réservé du contenu 3"/>
          <p:cNvSpPr>
            <a:spLocks noGrp="1"/>
          </p:cNvSpPr>
          <p:nvPr>
            <p:ph sz="quarter" idx="18"/>
          </p:nvPr>
        </p:nvSpPr>
        <p:spPr/>
        <p:txBody>
          <a:bodyPr/>
          <a:lstStyle/>
          <a:p>
            <a:r>
              <a:rPr lang="fr-FR" dirty="0"/>
              <a:t>POUR CHC</a:t>
            </a:r>
          </a:p>
        </p:txBody>
      </p:sp>
      <p:sp>
        <p:nvSpPr>
          <p:cNvPr id="5" name="Rectangle 4"/>
          <p:cNvSpPr/>
          <p:nvPr/>
        </p:nvSpPr>
        <p:spPr>
          <a:xfrm>
            <a:off x="395536" y="2924944"/>
            <a:ext cx="4572000" cy="3046988"/>
          </a:xfrm>
          <a:prstGeom prst="rect">
            <a:avLst/>
          </a:prstGeom>
        </p:spPr>
        <p:txBody>
          <a:bodyPr>
            <a:spAutoFit/>
          </a:bodyPr>
          <a:lstStyle/>
          <a:p>
            <a:r>
              <a:rPr lang="fr-FR" sz="2400" dirty="0">
                <a:solidFill>
                  <a:prstClr val="black"/>
                </a:solidFill>
              </a:rPr>
              <a:t>Attention ! Tous les patients ayant un CHC ne sont pas candidats à la greffe:</a:t>
            </a:r>
          </a:p>
          <a:p>
            <a:pPr marL="800100" lvl="1" indent="-342900">
              <a:buFont typeface="Arial"/>
              <a:buChar char="•"/>
            </a:pPr>
            <a:r>
              <a:rPr lang="fr-FR" sz="2400" dirty="0">
                <a:solidFill>
                  <a:prstClr val="black"/>
                </a:solidFill>
              </a:rPr>
              <a:t>Le CHC doit faire plus de 2 cm</a:t>
            </a:r>
          </a:p>
          <a:p>
            <a:pPr marL="800100" lvl="1" indent="-342900">
              <a:buFont typeface="Arial"/>
              <a:buChar char="•"/>
            </a:pPr>
            <a:r>
              <a:rPr lang="fr-FR" sz="2400" dirty="0">
                <a:solidFill>
                  <a:prstClr val="black"/>
                </a:solidFill>
              </a:rPr>
              <a:t>Mais il ne doit pas être trop avancé non plus (score AFP&lt;3)</a:t>
            </a:r>
          </a:p>
        </p:txBody>
      </p:sp>
      <p:graphicFrame>
        <p:nvGraphicFramePr>
          <p:cNvPr id="6" name="Group 27"/>
          <p:cNvGraphicFramePr>
            <a:graphicFrameLocks noGrp="1"/>
          </p:cNvGraphicFramePr>
          <p:nvPr>
            <p:extLst>
              <p:ext uri="{D42A27DB-BD31-4B8C-83A1-F6EECF244321}">
                <p14:modId xmlns:p14="http://schemas.microsoft.com/office/powerpoint/2010/main" val="2151441582"/>
              </p:ext>
            </p:extLst>
          </p:nvPr>
        </p:nvGraphicFramePr>
        <p:xfrm>
          <a:off x="5652120" y="2564904"/>
          <a:ext cx="2952750" cy="4202164"/>
        </p:xfrm>
        <a:graphic>
          <a:graphicData uri="http://schemas.openxmlformats.org/drawingml/2006/table">
            <a:tbl>
              <a:tblPr/>
              <a:tblGrid>
                <a:gridCol w="2305050">
                  <a:extLst>
                    <a:ext uri="{9D8B030D-6E8A-4147-A177-3AD203B41FA5}">
                      <a16:colId xmlns:a16="http://schemas.microsoft.com/office/drawing/2014/main" xmlns="" val="20000"/>
                    </a:ext>
                  </a:extLst>
                </a:gridCol>
                <a:gridCol w="647700">
                  <a:extLst>
                    <a:ext uri="{9D8B030D-6E8A-4147-A177-3AD203B41FA5}">
                      <a16:colId xmlns:a16="http://schemas.microsoft.com/office/drawing/2014/main" xmlns="" val="20001"/>
                    </a:ext>
                  </a:extLst>
                </a:gridCol>
              </a:tblGrid>
              <a:tr h="47436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600" b="0" i="0" u="none" strike="noStrike" cap="none" normalizeH="0" baseline="0" dirty="0">
                          <a:ln>
                            <a:noFill/>
                          </a:ln>
                          <a:solidFill>
                            <a:srgbClr val="000000"/>
                          </a:solidFill>
                          <a:effectLst/>
                          <a:latin typeface="+mn-lt"/>
                        </a:rPr>
                        <a:t>Score AFP</a:t>
                      </a:r>
                    </a:p>
                  </a:txBody>
                  <a:tcPr marL="91438" marR="91438" marT="45709" marB="45709" anchor="ctr" horzOverflow="overflow">
                    <a:lnL w="12700" cap="flat" cmpd="sng" algn="ctr">
                      <a:solidFill>
                        <a:srgbClr val="4F81BD"/>
                      </a:solidFill>
                      <a:prstDash val="solid"/>
                      <a:round/>
                      <a:headEnd type="none" w="med" len="med"/>
                      <a:tailEnd type="none" w="med" len="med"/>
                    </a:lnL>
                    <a:lnR w="12700" cap="flat" cmpd="sng" algn="ctr">
                      <a:solidFill>
                        <a:srgbClr val="2A972E"/>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2A972E"/>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rPr>
                        <a:t>Pts</a:t>
                      </a:r>
                    </a:p>
                  </a:txBody>
                  <a:tcPr marL="91438" marR="91438" marT="45709" marB="45709" anchor="ctr" horzOverflow="overflow">
                    <a:lnL w="12700" cap="flat" cmpd="sng" algn="ctr">
                      <a:solidFill>
                        <a:srgbClr val="2A972E"/>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2A972E"/>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0000"/>
                  </a:ext>
                </a:extLst>
              </a:tr>
              <a:tr h="1264462">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dirty="0">
                          <a:ln>
                            <a:noFill/>
                          </a:ln>
                          <a:solidFill>
                            <a:srgbClr val="000000"/>
                          </a:solidFill>
                          <a:effectLst/>
                          <a:latin typeface="+mn-lt"/>
                        </a:rPr>
                        <a:t>Diamètre (cm)</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sym typeface="Symbol" pitchFamily="18" charset="2"/>
                        </a:rPr>
                        <a:t>3</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rPr>
                        <a:t>3-6</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rPr>
                        <a:t>&gt;6</a:t>
                      </a:r>
                    </a:p>
                  </a:txBody>
                  <a:tcPr marL="91438" marR="91438" marT="45709" marB="45709" anchor="ctr" horzOverflow="overflow">
                    <a:lnL w="12700" cap="flat" cmpd="sng" algn="ctr">
                      <a:solidFill>
                        <a:srgbClr val="4F81BD"/>
                      </a:solidFill>
                      <a:prstDash val="solid"/>
                      <a:round/>
                      <a:headEnd type="none" w="med" len="med"/>
                      <a:tailEnd type="none" w="med" len="med"/>
                    </a:lnL>
                    <a:lnR w="12700" cap="flat" cmpd="sng" algn="ctr">
                      <a:solidFill>
                        <a:srgbClr val="2A972E"/>
                      </a:solidFill>
                      <a:prstDash val="solid"/>
                      <a:round/>
                      <a:headEnd type="none" w="med" len="med"/>
                      <a:tailEnd type="none" w="med" len="med"/>
                    </a:lnR>
                    <a:lnT w="12700" cap="flat" cmpd="sng" algn="ctr">
                      <a:solidFill>
                        <a:srgbClr val="2A972E"/>
                      </a:solidFill>
                      <a:prstDash val="solid"/>
                      <a:round/>
                      <a:headEnd type="none" w="med" len="med"/>
                      <a:tailEnd type="none" w="med" len="med"/>
                    </a:lnT>
                    <a:lnB w="12700" cap="flat" cmpd="sng" algn="ctr">
                      <a:solidFill>
                        <a:srgbClr val="2A972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fr-FR" sz="1800" b="0" i="0" u="none" strike="noStrike" cap="none" normalizeH="0" baseline="0" dirty="0">
                        <a:ln>
                          <a:noFill/>
                        </a:ln>
                        <a:solidFill>
                          <a:srgbClr val="000000"/>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rPr>
                        <a:t>0</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rPr>
                        <a:t>1</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rPr>
                        <a:t>4</a:t>
                      </a:r>
                    </a:p>
                  </a:txBody>
                  <a:tcPr marL="91438" marR="91438" marT="45709" marB="45709" anchor="ctr" horzOverflow="overflow">
                    <a:lnL w="12700" cap="flat" cmpd="sng" algn="ctr">
                      <a:solidFill>
                        <a:srgbClr val="2A972E"/>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2A972E"/>
                      </a:solidFill>
                      <a:prstDash val="solid"/>
                      <a:round/>
                      <a:headEnd type="none" w="med" len="med"/>
                      <a:tailEnd type="none" w="med" len="med"/>
                    </a:lnT>
                    <a:lnB w="12700" cap="flat" cmpd="sng" algn="ctr">
                      <a:solidFill>
                        <a:srgbClr val="2A972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20040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dirty="0">
                          <a:ln>
                            <a:noFill/>
                          </a:ln>
                          <a:solidFill>
                            <a:srgbClr val="000000"/>
                          </a:solidFill>
                          <a:effectLst/>
                          <a:latin typeface="+mn-lt"/>
                        </a:rPr>
                        <a:t>Nombre de nodules</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rPr>
                        <a:t>1-3</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rPr>
                        <a:t>≥4</a:t>
                      </a:r>
                    </a:p>
                  </a:txBody>
                  <a:tcPr marL="91438" marR="91438" marT="45709" marB="45709" anchor="ctr" horzOverflow="overflow">
                    <a:lnL w="12700" cap="flat" cmpd="sng" algn="ctr">
                      <a:solidFill>
                        <a:srgbClr val="4F81BD"/>
                      </a:solidFill>
                      <a:prstDash val="solid"/>
                      <a:round/>
                      <a:headEnd type="none" w="med" len="med"/>
                      <a:tailEnd type="none" w="med" len="med"/>
                    </a:lnL>
                    <a:lnR w="12700" cap="flat" cmpd="sng" algn="ctr">
                      <a:solidFill>
                        <a:srgbClr val="2A972E"/>
                      </a:solidFill>
                      <a:prstDash val="solid"/>
                      <a:round/>
                      <a:headEnd type="none" w="med" len="med"/>
                      <a:tailEnd type="none" w="med" len="med"/>
                    </a:lnR>
                    <a:lnT w="12700" cap="flat" cmpd="sng" algn="ctr">
                      <a:solidFill>
                        <a:srgbClr val="2A972E"/>
                      </a:solidFill>
                      <a:prstDash val="solid"/>
                      <a:round/>
                      <a:headEnd type="none" w="med" len="med"/>
                      <a:tailEnd type="none" w="med" len="med"/>
                    </a:lnT>
                    <a:lnB w="12700" cap="flat" cmpd="sng" algn="ctr">
                      <a:solidFill>
                        <a:srgbClr val="2A972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rPr>
                        <a:t> </a:t>
                      </a:r>
                    </a:p>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fr-FR" sz="1800" b="0" i="0" u="none" strike="noStrike" cap="none" normalizeH="0" baseline="0" dirty="0">
                        <a:ln>
                          <a:noFill/>
                        </a:ln>
                        <a:solidFill>
                          <a:srgbClr val="000000"/>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rPr>
                        <a:t>0</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rPr>
                        <a:t>2</a:t>
                      </a:r>
                    </a:p>
                  </a:txBody>
                  <a:tcPr marL="91438" marR="91438" marT="45709" marB="45709" anchor="ctr" horzOverflow="overflow">
                    <a:lnL w="12700" cap="flat" cmpd="sng" algn="ctr">
                      <a:solidFill>
                        <a:srgbClr val="2A972E"/>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2A972E"/>
                      </a:solidFill>
                      <a:prstDash val="solid"/>
                      <a:round/>
                      <a:headEnd type="none" w="med" len="med"/>
                      <a:tailEnd type="none" w="med" len="med"/>
                    </a:lnT>
                    <a:lnB w="12700" cap="flat" cmpd="sng" algn="ctr">
                      <a:solidFill>
                        <a:srgbClr val="2A972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262937">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dirty="0">
                          <a:ln>
                            <a:noFill/>
                          </a:ln>
                          <a:solidFill>
                            <a:srgbClr val="000000"/>
                          </a:solidFill>
                          <a:effectLst/>
                          <a:latin typeface="+mn-lt"/>
                        </a:rPr>
                        <a:t>AFP (µg/L)</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sym typeface="Symbol" pitchFamily="18" charset="2"/>
                        </a:rPr>
                        <a:t>100</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rPr>
                        <a:t>100-1000</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rPr>
                        <a:t>&gt;1000</a:t>
                      </a:r>
                    </a:p>
                  </a:txBody>
                  <a:tcPr marL="91438" marR="91438" marT="45709" marB="45709" anchor="ctr" horzOverflow="overflow">
                    <a:lnL w="12700" cap="flat" cmpd="sng" algn="ctr">
                      <a:solidFill>
                        <a:srgbClr val="4F81BD"/>
                      </a:solidFill>
                      <a:prstDash val="solid"/>
                      <a:round/>
                      <a:headEnd type="none" w="med" len="med"/>
                      <a:tailEnd type="none" w="med" len="med"/>
                    </a:lnL>
                    <a:lnR w="12700" cap="flat" cmpd="sng" algn="ctr">
                      <a:solidFill>
                        <a:srgbClr val="2A972E"/>
                      </a:solidFill>
                      <a:prstDash val="solid"/>
                      <a:round/>
                      <a:headEnd type="none" w="med" len="med"/>
                      <a:tailEnd type="none" w="med" len="med"/>
                    </a:lnR>
                    <a:lnT w="12700" cap="flat" cmpd="sng" algn="ctr">
                      <a:solidFill>
                        <a:srgbClr val="2A972E"/>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fr-FR" sz="1800" b="0" i="0" u="none" strike="noStrike" cap="none" normalizeH="0" baseline="0" dirty="0">
                        <a:ln>
                          <a:noFill/>
                        </a:ln>
                        <a:solidFill>
                          <a:srgbClr val="000000"/>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rPr>
                        <a:t>0</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rPr>
                        <a:t>2</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0" i="0" u="none" strike="noStrike" cap="none" normalizeH="0" baseline="0" dirty="0">
                          <a:ln>
                            <a:noFill/>
                          </a:ln>
                          <a:solidFill>
                            <a:srgbClr val="000000"/>
                          </a:solidFill>
                          <a:effectLst/>
                          <a:latin typeface="+mn-lt"/>
                        </a:rPr>
                        <a:t>3</a:t>
                      </a:r>
                    </a:p>
                  </a:txBody>
                  <a:tcPr marL="91438" marR="91438" marT="45709" marB="45709" anchor="ctr" horzOverflow="overflow">
                    <a:lnL w="12700" cap="flat" cmpd="sng" algn="ctr">
                      <a:solidFill>
                        <a:srgbClr val="2A972E"/>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2A972E"/>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63860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856" y="188640"/>
            <a:ext cx="8229600" cy="1143000"/>
          </a:xfrm>
        </p:spPr>
        <p:txBody>
          <a:bodyPr/>
          <a:lstStyle/>
          <a:p>
            <a:r>
              <a:rPr lang="fr-FR" dirty="0"/>
              <a:t>QUIZ 1</a:t>
            </a:r>
          </a:p>
        </p:txBody>
      </p:sp>
      <p:sp>
        <p:nvSpPr>
          <p:cNvPr id="3" name="Espace réservé du contenu 2"/>
          <p:cNvSpPr>
            <a:spLocks noGrp="1"/>
          </p:cNvSpPr>
          <p:nvPr>
            <p:ph idx="1"/>
          </p:nvPr>
        </p:nvSpPr>
        <p:spPr>
          <a:xfrm>
            <a:off x="755576" y="1628800"/>
            <a:ext cx="8496944" cy="4525963"/>
          </a:xfrm>
        </p:spPr>
        <p:txBody>
          <a:bodyPr>
            <a:normAutofit/>
          </a:bodyPr>
          <a:lstStyle/>
          <a:p>
            <a:r>
              <a:rPr lang="fr-FR" sz="2800" dirty="0"/>
              <a:t>Patient de 68 ans</a:t>
            </a:r>
          </a:p>
          <a:p>
            <a:r>
              <a:rPr lang="fr-FR" sz="2800" dirty="0"/>
              <a:t>ATCD de </a:t>
            </a:r>
            <a:r>
              <a:rPr lang="fr-FR" sz="2800" dirty="0" err="1"/>
              <a:t>sleeve</a:t>
            </a:r>
            <a:r>
              <a:rPr lang="fr-FR" sz="2800" dirty="0"/>
              <a:t> gastrectomie</a:t>
            </a:r>
          </a:p>
          <a:p>
            <a:r>
              <a:rPr lang="fr-FR" sz="2800" dirty="0" err="1"/>
              <a:t>Hepatopathie</a:t>
            </a:r>
            <a:r>
              <a:rPr lang="fr-FR" sz="2800" dirty="0"/>
              <a:t> </a:t>
            </a:r>
            <a:r>
              <a:rPr lang="fr-FR" sz="2800" dirty="0" err="1"/>
              <a:t>dysmétabolique</a:t>
            </a:r>
            <a:r>
              <a:rPr lang="fr-FR" sz="2800" dirty="0"/>
              <a:t> non cirrhotique: NASH</a:t>
            </a:r>
          </a:p>
          <a:p>
            <a:r>
              <a:rPr lang="fr-FR" sz="2800" dirty="0"/>
              <a:t>Surveillance: découverte de nodule en échographie</a:t>
            </a:r>
          </a:p>
          <a:p>
            <a:r>
              <a:rPr lang="fr-FR" sz="2800" dirty="0" err="1"/>
              <a:t>Elastométrie</a:t>
            </a:r>
            <a:r>
              <a:rPr lang="fr-FR" sz="2800" dirty="0"/>
              <a:t> : 8kPa</a:t>
            </a:r>
          </a:p>
          <a:p>
            <a:r>
              <a:rPr lang="fr-FR" sz="2800" dirty="0"/>
              <a:t>AFP: 2,6 </a:t>
            </a:r>
            <a:r>
              <a:rPr lang="fr-FR" sz="2800" dirty="0" err="1"/>
              <a:t>ng</a:t>
            </a:r>
            <a:r>
              <a:rPr lang="fr-FR" sz="2800" dirty="0"/>
              <a:t>/ml</a:t>
            </a:r>
          </a:p>
          <a:p>
            <a:r>
              <a:rPr lang="fr-FR" sz="2800" dirty="0"/>
              <a:t>Plaquettes: 200 000</a:t>
            </a:r>
          </a:p>
        </p:txBody>
      </p:sp>
      <p:cxnSp>
        <p:nvCxnSpPr>
          <p:cNvPr id="4" name="Connecteur droit 3"/>
          <p:cNvCxnSpPr/>
          <p:nvPr/>
        </p:nvCxnSpPr>
        <p:spPr>
          <a:xfrm>
            <a:off x="539552" y="1124744"/>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307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Étiologies du CHC en France</a:t>
            </a:r>
          </a:p>
        </p:txBody>
      </p:sp>
      <p:sp>
        <p:nvSpPr>
          <p:cNvPr id="8" name="Rectangle 7"/>
          <p:cNvSpPr/>
          <p:nvPr/>
        </p:nvSpPr>
        <p:spPr>
          <a:xfrm>
            <a:off x="0" y="5723964"/>
            <a:ext cx="9144000" cy="338554"/>
          </a:xfrm>
          <a:prstGeom prst="rect">
            <a:avLst/>
          </a:prstGeom>
          <a:solidFill>
            <a:srgbClr val="F4A8AB"/>
          </a:solidFill>
        </p:spPr>
        <p:txBody>
          <a:bodyPr wrap="square">
            <a:spAutoFit/>
          </a:bodyPr>
          <a:lstStyle/>
          <a:p>
            <a:pPr algn="ctr"/>
            <a:r>
              <a:rPr lang="fr-FR" sz="1600" dirty="0"/>
              <a:t>En France, l’étiologie la plus fréquente pour le CHC est l’alcool</a:t>
            </a:r>
          </a:p>
        </p:txBody>
      </p:sp>
      <p:sp>
        <p:nvSpPr>
          <p:cNvPr id="277" name="Rectangle 3"/>
          <p:cNvSpPr txBox="1">
            <a:spLocks noChangeArrowheads="1"/>
          </p:cNvSpPr>
          <p:nvPr/>
        </p:nvSpPr>
        <p:spPr>
          <a:xfrm>
            <a:off x="107504" y="2268003"/>
            <a:ext cx="4232817" cy="274517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altLang="fr-FR" sz="1600" dirty="0"/>
              <a:t>Analyse des nouveaux cas de carcinome hépatocellulaire (CHC) en France (2009 – 2012) : </a:t>
            </a:r>
          </a:p>
          <a:p>
            <a:pPr lvl="1"/>
            <a:endParaRPr lang="fr-FR" altLang="fr-FR" sz="1000" dirty="0"/>
          </a:p>
          <a:p>
            <a:pPr marL="265113" indent="-173038">
              <a:buClr>
                <a:srgbClr val="D46A6A"/>
              </a:buClr>
            </a:pPr>
            <a:r>
              <a:rPr lang="fr-FR" altLang="fr-FR" sz="1500" b="1" dirty="0"/>
              <a:t>Étiologies</a:t>
            </a:r>
            <a:r>
              <a:rPr lang="fr-FR" altLang="fr-FR" sz="1500" dirty="0"/>
              <a:t> : alcool seul 43 %, VHC seul 9 %, VHB seul 3 %, mixtes 7 %, autres ou non rapportées </a:t>
            </a:r>
            <a:br>
              <a:rPr lang="fr-FR" altLang="fr-FR" sz="1500" dirty="0"/>
            </a:br>
            <a:r>
              <a:rPr lang="fr-FR" altLang="fr-FR" sz="1500" dirty="0"/>
              <a:t>38 %</a:t>
            </a:r>
          </a:p>
          <a:p>
            <a:pPr marL="265113" indent="-173038">
              <a:buClr>
                <a:srgbClr val="D46A6A"/>
              </a:buClr>
            </a:pPr>
            <a:r>
              <a:rPr lang="fr-FR" altLang="fr-FR" sz="1500" dirty="0"/>
              <a:t>Âge 68 ans, hommes 81 %</a:t>
            </a:r>
          </a:p>
          <a:p>
            <a:pPr marL="265113" indent="-173038">
              <a:buClr>
                <a:srgbClr val="D46A6A"/>
              </a:buClr>
            </a:pPr>
            <a:r>
              <a:rPr lang="fr-FR" altLang="fr-FR" sz="1500" dirty="0"/>
              <a:t>Cirrhose décompensée au diagnostic : 28 %</a:t>
            </a:r>
          </a:p>
          <a:p>
            <a:pPr marL="265113" indent="-173038">
              <a:buClr>
                <a:srgbClr val="D46A6A"/>
              </a:buClr>
            </a:pPr>
            <a:r>
              <a:rPr lang="fr-FR" altLang="fr-FR" sz="1500" dirty="0" err="1"/>
              <a:t>Co-morbidités</a:t>
            </a:r>
            <a:r>
              <a:rPr lang="fr-FR" altLang="fr-FR" sz="1500" dirty="0"/>
              <a:t> : diabète 29 %, obésité 8 %, </a:t>
            </a:r>
            <a:br>
              <a:rPr lang="fr-FR" altLang="fr-FR" sz="1500" dirty="0"/>
            </a:br>
            <a:r>
              <a:rPr lang="fr-FR" altLang="fr-FR" sz="1500" dirty="0"/>
              <a:t>HTA 34 %</a:t>
            </a:r>
          </a:p>
          <a:p>
            <a:pPr marL="0" indent="0">
              <a:buNone/>
            </a:pPr>
            <a:endParaRPr lang="fr-FR" altLang="fr-FR" sz="1500" dirty="0"/>
          </a:p>
          <a:p>
            <a:pPr marL="0" indent="0">
              <a:buFont typeface="Arial" panose="020B0604020202020204" pitchFamily="34" charset="0"/>
              <a:buNone/>
            </a:pPr>
            <a:endParaRPr lang="fr-FR" altLang="fr-FR" sz="1500" dirty="0"/>
          </a:p>
        </p:txBody>
      </p:sp>
      <p:sp>
        <p:nvSpPr>
          <p:cNvPr id="278" name="Rectangle 277"/>
          <p:cNvSpPr/>
          <p:nvPr/>
        </p:nvSpPr>
        <p:spPr>
          <a:xfrm>
            <a:off x="0" y="6488774"/>
            <a:ext cx="9144000" cy="246221"/>
          </a:xfrm>
          <a:prstGeom prst="rect">
            <a:avLst/>
          </a:prstGeom>
        </p:spPr>
        <p:txBody>
          <a:bodyPr wrap="square">
            <a:spAutoFit/>
          </a:bodyPr>
          <a:lstStyle/>
          <a:p>
            <a:r>
              <a:rPr lang="fr-FR" sz="1000" b="1" dirty="0"/>
              <a:t>1)</a:t>
            </a:r>
            <a:r>
              <a:rPr lang="fr-FR" sz="1000" dirty="0"/>
              <a:t> Goutté </a:t>
            </a:r>
            <a:r>
              <a:rPr lang="fr-FR" sz="1000" i="1" dirty="0"/>
              <a:t>et al</a:t>
            </a:r>
            <a:r>
              <a:rPr lang="fr-FR" sz="1000" dirty="0"/>
              <a:t>. AASLD 2014. Abstract 1572. </a:t>
            </a:r>
            <a:r>
              <a:rPr lang="fr-FR" sz="1000" b="1" dirty="0"/>
              <a:t>2)</a:t>
            </a:r>
            <a:r>
              <a:rPr lang="fr-FR" sz="1000" dirty="0"/>
              <a:t> Rosa </a:t>
            </a:r>
            <a:r>
              <a:rPr lang="fr-FR" sz="1000" i="1" dirty="0"/>
              <a:t>et al.</a:t>
            </a:r>
            <a:r>
              <a:rPr lang="fr-FR" sz="1000" dirty="0"/>
              <a:t> </a:t>
            </a:r>
            <a:r>
              <a:rPr lang="fr-FR" sz="1000" i="1" dirty="0" err="1"/>
              <a:t>Hepatology</a:t>
            </a:r>
            <a:r>
              <a:rPr lang="fr-FR" sz="1000" dirty="0"/>
              <a:t>. 2010.1144A.</a:t>
            </a:r>
          </a:p>
        </p:txBody>
      </p:sp>
      <p:sp>
        <p:nvSpPr>
          <p:cNvPr id="282" name="Rectangle 281"/>
          <p:cNvSpPr/>
          <p:nvPr/>
        </p:nvSpPr>
        <p:spPr>
          <a:xfrm>
            <a:off x="4548727" y="1484784"/>
            <a:ext cx="4497730" cy="553998"/>
          </a:xfrm>
          <a:prstGeom prst="rect">
            <a:avLst/>
          </a:prstGeom>
          <a:noFill/>
        </p:spPr>
        <p:txBody>
          <a:bodyPr wrap="square">
            <a:spAutoFit/>
          </a:bodyPr>
          <a:lstStyle/>
          <a:p>
            <a:r>
              <a:rPr lang="fr-FR" altLang="fr-FR" sz="1000" dirty="0"/>
              <a:t>Méthodologie </a:t>
            </a:r>
            <a:r>
              <a:rPr lang="fr-FR" altLang="fr-FR" sz="1000" baseline="30000" dirty="0"/>
              <a:t>2</a:t>
            </a:r>
            <a:r>
              <a:rPr lang="fr-FR" altLang="fr-FR" sz="1000" dirty="0"/>
              <a:t> : Étude observationnelle prospective, menée en France dans 103 hôpitaux, entre le 1</a:t>
            </a:r>
            <a:r>
              <a:rPr lang="fr-FR" altLang="fr-FR" sz="1000" baseline="30000" dirty="0"/>
              <a:t>er</a:t>
            </a:r>
            <a:r>
              <a:rPr lang="fr-FR" altLang="fr-FR" sz="1000" dirty="0"/>
              <a:t> mai 2008 et le 31 Octobre 2009. 1287 cas de CHC ont été inclus</a:t>
            </a:r>
            <a:endParaRPr lang="fr-FR" sz="1000" dirty="0"/>
          </a:p>
        </p:txBody>
      </p:sp>
      <p:sp>
        <p:nvSpPr>
          <p:cNvPr id="283" name="Rectangle 282"/>
          <p:cNvSpPr/>
          <p:nvPr/>
        </p:nvSpPr>
        <p:spPr>
          <a:xfrm>
            <a:off x="1199" y="1484784"/>
            <a:ext cx="4497730" cy="400110"/>
          </a:xfrm>
          <a:prstGeom prst="rect">
            <a:avLst/>
          </a:prstGeom>
          <a:noFill/>
        </p:spPr>
        <p:txBody>
          <a:bodyPr wrap="square">
            <a:spAutoFit/>
          </a:bodyPr>
          <a:lstStyle/>
          <a:p>
            <a:r>
              <a:rPr lang="fr-FR" altLang="fr-FR" sz="1000" dirty="0"/>
              <a:t>Méthodologie </a:t>
            </a:r>
            <a:r>
              <a:rPr lang="fr-FR" altLang="fr-FR" sz="1000" baseline="30000" dirty="0"/>
              <a:t>1</a:t>
            </a:r>
            <a:r>
              <a:rPr lang="fr-FR" altLang="fr-FR" sz="1000" dirty="0"/>
              <a:t> : </a:t>
            </a:r>
            <a:r>
              <a:rPr lang="fr-FR" sz="1000" dirty="0"/>
              <a:t>Analyse des bases de données françaises, entre 2007 et 2012.</a:t>
            </a:r>
          </a:p>
          <a:p>
            <a:r>
              <a:rPr lang="fr-FR" sz="1000" dirty="0"/>
              <a:t>33 407 cas de CHC ont été identifiés</a:t>
            </a:r>
          </a:p>
        </p:txBody>
      </p:sp>
      <p:grpSp>
        <p:nvGrpSpPr>
          <p:cNvPr id="5" name="Groupe 4"/>
          <p:cNvGrpSpPr/>
          <p:nvPr/>
        </p:nvGrpSpPr>
        <p:grpSpPr>
          <a:xfrm>
            <a:off x="4420870" y="2132857"/>
            <a:ext cx="4565668" cy="3136177"/>
            <a:chOff x="4420868" y="2132856"/>
            <a:chExt cx="4565671" cy="3136177"/>
          </a:xfrm>
        </p:grpSpPr>
        <p:grpSp>
          <p:nvGrpSpPr>
            <p:cNvPr id="7" name="Groupe 6"/>
            <p:cNvGrpSpPr/>
            <p:nvPr/>
          </p:nvGrpSpPr>
          <p:grpSpPr>
            <a:xfrm>
              <a:off x="4420868" y="2464282"/>
              <a:ext cx="4565671" cy="2804751"/>
              <a:chOff x="220211" y="1268413"/>
              <a:chExt cx="8599939" cy="4365893"/>
            </a:xfrm>
          </p:grpSpPr>
          <p:sp>
            <p:nvSpPr>
              <p:cNvPr id="10" name="Text Box 3"/>
              <p:cNvSpPr txBox="1">
                <a:spLocks noChangeArrowheads="1"/>
              </p:cNvSpPr>
              <p:nvPr/>
            </p:nvSpPr>
            <p:spPr bwMode="auto">
              <a:xfrm>
                <a:off x="1187449" y="4260850"/>
                <a:ext cx="892175" cy="40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50000"/>
                  </a:spcBef>
                  <a:buClrTx/>
                  <a:buSzTx/>
                  <a:buFontTx/>
                  <a:buNone/>
                </a:pPr>
                <a:r>
                  <a:rPr lang="fr-FR" altLang="fr-FR" sz="1100">
                    <a:solidFill>
                      <a:schemeClr val="bg1"/>
                    </a:solidFill>
                    <a:latin typeface="Times New Roman" pitchFamily="18" charset="0"/>
                    <a:cs typeface="Times New Roman" pitchFamily="18" charset="0"/>
                  </a:rPr>
                  <a:t>18%</a:t>
                </a:r>
              </a:p>
            </p:txBody>
          </p:sp>
          <p:sp>
            <p:nvSpPr>
              <p:cNvPr id="11" name="Rectangle 4"/>
              <p:cNvSpPr>
                <a:spLocks noChangeArrowheads="1"/>
              </p:cNvSpPr>
              <p:nvPr/>
            </p:nvSpPr>
            <p:spPr bwMode="auto">
              <a:xfrm>
                <a:off x="1250950" y="1471613"/>
                <a:ext cx="7567613"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2" name="Rectangle 5"/>
              <p:cNvSpPr>
                <a:spLocks noChangeArrowheads="1"/>
              </p:cNvSpPr>
              <p:nvPr/>
            </p:nvSpPr>
            <p:spPr bwMode="auto">
              <a:xfrm>
                <a:off x="1622425"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3" name="Rectangle 6"/>
              <p:cNvSpPr>
                <a:spLocks noChangeArrowheads="1"/>
              </p:cNvSpPr>
              <p:nvPr/>
            </p:nvSpPr>
            <p:spPr bwMode="auto">
              <a:xfrm>
                <a:off x="1635125" y="1824038"/>
                <a:ext cx="14288"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4" name="Rectangle 7"/>
              <p:cNvSpPr>
                <a:spLocks noChangeArrowheads="1"/>
              </p:cNvSpPr>
              <p:nvPr/>
            </p:nvSpPr>
            <p:spPr bwMode="auto">
              <a:xfrm>
                <a:off x="1649413"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5" name="Rectangle 8"/>
              <p:cNvSpPr>
                <a:spLocks noChangeArrowheads="1"/>
              </p:cNvSpPr>
              <p:nvPr/>
            </p:nvSpPr>
            <p:spPr bwMode="auto">
              <a:xfrm>
                <a:off x="1662113" y="1824038"/>
                <a:ext cx="14287"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6" name="Rectangle 9"/>
              <p:cNvSpPr>
                <a:spLocks noChangeArrowheads="1"/>
              </p:cNvSpPr>
              <p:nvPr/>
            </p:nvSpPr>
            <p:spPr bwMode="auto">
              <a:xfrm>
                <a:off x="1676400"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7" name="Rectangle 10"/>
              <p:cNvSpPr>
                <a:spLocks noChangeArrowheads="1"/>
              </p:cNvSpPr>
              <p:nvPr/>
            </p:nvSpPr>
            <p:spPr bwMode="auto">
              <a:xfrm>
                <a:off x="1689100"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8" name="Rectangle 11"/>
              <p:cNvSpPr>
                <a:spLocks noChangeArrowheads="1"/>
              </p:cNvSpPr>
              <p:nvPr/>
            </p:nvSpPr>
            <p:spPr bwMode="auto">
              <a:xfrm>
                <a:off x="1701800" y="1824038"/>
                <a:ext cx="14288"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9" name="Rectangle 12"/>
              <p:cNvSpPr>
                <a:spLocks noChangeArrowheads="1"/>
              </p:cNvSpPr>
              <p:nvPr/>
            </p:nvSpPr>
            <p:spPr bwMode="auto">
              <a:xfrm>
                <a:off x="1716088"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0" name="Rectangle 13"/>
              <p:cNvSpPr>
                <a:spLocks noChangeArrowheads="1"/>
              </p:cNvSpPr>
              <p:nvPr/>
            </p:nvSpPr>
            <p:spPr bwMode="auto">
              <a:xfrm>
                <a:off x="1728788"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1" name="Rectangle 14"/>
              <p:cNvSpPr>
                <a:spLocks noChangeArrowheads="1"/>
              </p:cNvSpPr>
              <p:nvPr/>
            </p:nvSpPr>
            <p:spPr bwMode="auto">
              <a:xfrm>
                <a:off x="1741488" y="1824038"/>
                <a:ext cx="14287"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2" name="Rectangle 15"/>
              <p:cNvSpPr>
                <a:spLocks noChangeArrowheads="1"/>
              </p:cNvSpPr>
              <p:nvPr/>
            </p:nvSpPr>
            <p:spPr bwMode="auto">
              <a:xfrm>
                <a:off x="1755775"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3" name="Rectangle 16"/>
              <p:cNvSpPr>
                <a:spLocks noChangeArrowheads="1"/>
              </p:cNvSpPr>
              <p:nvPr/>
            </p:nvSpPr>
            <p:spPr bwMode="auto">
              <a:xfrm>
                <a:off x="1768475"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4" name="Rectangle 17"/>
              <p:cNvSpPr>
                <a:spLocks noChangeArrowheads="1"/>
              </p:cNvSpPr>
              <p:nvPr/>
            </p:nvSpPr>
            <p:spPr bwMode="auto">
              <a:xfrm>
                <a:off x="1781175" y="1824038"/>
                <a:ext cx="14288"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5" name="Rectangle 18"/>
              <p:cNvSpPr>
                <a:spLocks noChangeArrowheads="1"/>
              </p:cNvSpPr>
              <p:nvPr/>
            </p:nvSpPr>
            <p:spPr bwMode="auto">
              <a:xfrm>
                <a:off x="1795463"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6" name="Rectangle 19"/>
              <p:cNvSpPr>
                <a:spLocks noChangeArrowheads="1"/>
              </p:cNvSpPr>
              <p:nvPr/>
            </p:nvSpPr>
            <p:spPr bwMode="auto">
              <a:xfrm>
                <a:off x="1808163" y="1824038"/>
                <a:ext cx="14287"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7" name="Rectangle 20"/>
              <p:cNvSpPr>
                <a:spLocks noChangeArrowheads="1"/>
              </p:cNvSpPr>
              <p:nvPr/>
            </p:nvSpPr>
            <p:spPr bwMode="auto">
              <a:xfrm>
                <a:off x="1822450"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8" name="Rectangle 21"/>
              <p:cNvSpPr>
                <a:spLocks noChangeArrowheads="1"/>
              </p:cNvSpPr>
              <p:nvPr/>
            </p:nvSpPr>
            <p:spPr bwMode="auto">
              <a:xfrm>
                <a:off x="1835150"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9" name="Rectangle 22"/>
              <p:cNvSpPr>
                <a:spLocks noChangeArrowheads="1"/>
              </p:cNvSpPr>
              <p:nvPr/>
            </p:nvSpPr>
            <p:spPr bwMode="auto">
              <a:xfrm>
                <a:off x="1847850" y="1824038"/>
                <a:ext cx="14288"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30" name="Rectangle 23"/>
              <p:cNvSpPr>
                <a:spLocks noChangeArrowheads="1"/>
              </p:cNvSpPr>
              <p:nvPr/>
            </p:nvSpPr>
            <p:spPr bwMode="auto">
              <a:xfrm>
                <a:off x="1862138" y="1824038"/>
                <a:ext cx="254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31" name="Rectangle 24"/>
              <p:cNvSpPr>
                <a:spLocks noChangeArrowheads="1"/>
              </p:cNvSpPr>
              <p:nvPr/>
            </p:nvSpPr>
            <p:spPr bwMode="auto">
              <a:xfrm>
                <a:off x="1887538" y="1824038"/>
                <a:ext cx="14287"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32" name="Rectangle 25"/>
              <p:cNvSpPr>
                <a:spLocks noChangeArrowheads="1"/>
              </p:cNvSpPr>
              <p:nvPr/>
            </p:nvSpPr>
            <p:spPr bwMode="auto">
              <a:xfrm>
                <a:off x="1901825"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33" name="Rectangle 26"/>
              <p:cNvSpPr>
                <a:spLocks noChangeArrowheads="1"/>
              </p:cNvSpPr>
              <p:nvPr/>
            </p:nvSpPr>
            <p:spPr bwMode="auto">
              <a:xfrm>
                <a:off x="1914525"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34" name="Rectangle 27"/>
              <p:cNvSpPr>
                <a:spLocks noChangeArrowheads="1"/>
              </p:cNvSpPr>
              <p:nvPr/>
            </p:nvSpPr>
            <p:spPr bwMode="auto">
              <a:xfrm>
                <a:off x="1927225" y="1824038"/>
                <a:ext cx="14288"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35" name="Rectangle 28"/>
              <p:cNvSpPr>
                <a:spLocks noChangeArrowheads="1"/>
              </p:cNvSpPr>
              <p:nvPr/>
            </p:nvSpPr>
            <p:spPr bwMode="auto">
              <a:xfrm>
                <a:off x="1941513"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36" name="Rectangle 29"/>
              <p:cNvSpPr>
                <a:spLocks noChangeArrowheads="1"/>
              </p:cNvSpPr>
              <p:nvPr/>
            </p:nvSpPr>
            <p:spPr bwMode="auto">
              <a:xfrm>
                <a:off x="1954213" y="1824038"/>
                <a:ext cx="14287"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37" name="Rectangle 30"/>
              <p:cNvSpPr>
                <a:spLocks noChangeArrowheads="1"/>
              </p:cNvSpPr>
              <p:nvPr/>
            </p:nvSpPr>
            <p:spPr bwMode="auto">
              <a:xfrm>
                <a:off x="1968500"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38" name="Rectangle 31"/>
              <p:cNvSpPr>
                <a:spLocks noChangeArrowheads="1"/>
              </p:cNvSpPr>
              <p:nvPr/>
            </p:nvSpPr>
            <p:spPr bwMode="auto">
              <a:xfrm>
                <a:off x="1981200"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39" name="Rectangle 32"/>
              <p:cNvSpPr>
                <a:spLocks noChangeArrowheads="1"/>
              </p:cNvSpPr>
              <p:nvPr/>
            </p:nvSpPr>
            <p:spPr bwMode="auto">
              <a:xfrm>
                <a:off x="1993900" y="1824038"/>
                <a:ext cx="14288"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40" name="Rectangle 33"/>
              <p:cNvSpPr>
                <a:spLocks noChangeArrowheads="1"/>
              </p:cNvSpPr>
              <p:nvPr/>
            </p:nvSpPr>
            <p:spPr bwMode="auto">
              <a:xfrm>
                <a:off x="2008188"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41" name="Rectangle 34"/>
              <p:cNvSpPr>
                <a:spLocks noChangeArrowheads="1"/>
              </p:cNvSpPr>
              <p:nvPr/>
            </p:nvSpPr>
            <p:spPr bwMode="auto">
              <a:xfrm>
                <a:off x="2020888"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42" name="Rectangle 35"/>
              <p:cNvSpPr>
                <a:spLocks noChangeArrowheads="1"/>
              </p:cNvSpPr>
              <p:nvPr/>
            </p:nvSpPr>
            <p:spPr bwMode="auto">
              <a:xfrm>
                <a:off x="2033588" y="1824038"/>
                <a:ext cx="14287"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43" name="Rectangle 36"/>
              <p:cNvSpPr>
                <a:spLocks noChangeArrowheads="1"/>
              </p:cNvSpPr>
              <p:nvPr/>
            </p:nvSpPr>
            <p:spPr bwMode="auto">
              <a:xfrm>
                <a:off x="2047875"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44" name="Rectangle 37"/>
              <p:cNvSpPr>
                <a:spLocks noChangeArrowheads="1"/>
              </p:cNvSpPr>
              <p:nvPr/>
            </p:nvSpPr>
            <p:spPr bwMode="auto">
              <a:xfrm>
                <a:off x="2060575"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45" name="Rectangle 38"/>
              <p:cNvSpPr>
                <a:spLocks noChangeArrowheads="1"/>
              </p:cNvSpPr>
              <p:nvPr/>
            </p:nvSpPr>
            <p:spPr bwMode="auto">
              <a:xfrm>
                <a:off x="2073275" y="1824038"/>
                <a:ext cx="14288"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46" name="Rectangle 39"/>
              <p:cNvSpPr>
                <a:spLocks noChangeArrowheads="1"/>
              </p:cNvSpPr>
              <p:nvPr/>
            </p:nvSpPr>
            <p:spPr bwMode="auto">
              <a:xfrm>
                <a:off x="2087563"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47" name="Rectangle 40"/>
              <p:cNvSpPr>
                <a:spLocks noChangeArrowheads="1"/>
              </p:cNvSpPr>
              <p:nvPr/>
            </p:nvSpPr>
            <p:spPr bwMode="auto">
              <a:xfrm>
                <a:off x="2100263" y="1824038"/>
                <a:ext cx="14287"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48" name="Rectangle 41"/>
              <p:cNvSpPr>
                <a:spLocks noChangeArrowheads="1"/>
              </p:cNvSpPr>
              <p:nvPr/>
            </p:nvSpPr>
            <p:spPr bwMode="auto">
              <a:xfrm>
                <a:off x="2114550" y="1824038"/>
                <a:ext cx="12700" cy="3636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49" name="Rectangle 42"/>
              <p:cNvSpPr>
                <a:spLocks noChangeArrowheads="1"/>
              </p:cNvSpPr>
              <p:nvPr/>
            </p:nvSpPr>
            <p:spPr bwMode="auto">
              <a:xfrm>
                <a:off x="1622426" y="1824037"/>
                <a:ext cx="504824" cy="3652928"/>
              </a:xfrm>
              <a:prstGeom prst="rect">
                <a:avLst/>
              </a:prstGeom>
              <a:solidFill>
                <a:srgbClr val="651241"/>
              </a:solidFill>
              <a:ln w="9525">
                <a:noFill/>
                <a:miter lim="800000"/>
                <a:headEnd/>
                <a:tailEnd/>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50" name="Rectangle 43"/>
              <p:cNvSpPr>
                <a:spLocks noChangeArrowheads="1"/>
              </p:cNvSpPr>
              <p:nvPr/>
            </p:nvSpPr>
            <p:spPr bwMode="auto">
              <a:xfrm>
                <a:off x="2884488"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51" name="Rectangle 44"/>
              <p:cNvSpPr>
                <a:spLocks noChangeArrowheads="1"/>
              </p:cNvSpPr>
              <p:nvPr/>
            </p:nvSpPr>
            <p:spPr bwMode="auto">
              <a:xfrm>
                <a:off x="2897188"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52" name="Rectangle 45"/>
              <p:cNvSpPr>
                <a:spLocks noChangeArrowheads="1"/>
              </p:cNvSpPr>
              <p:nvPr/>
            </p:nvSpPr>
            <p:spPr bwMode="auto">
              <a:xfrm>
                <a:off x="2909888" y="4570413"/>
                <a:ext cx="14287"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53" name="Rectangle 46"/>
              <p:cNvSpPr>
                <a:spLocks noChangeArrowheads="1"/>
              </p:cNvSpPr>
              <p:nvPr/>
            </p:nvSpPr>
            <p:spPr bwMode="auto">
              <a:xfrm>
                <a:off x="2924175"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54" name="Rectangle 47"/>
              <p:cNvSpPr>
                <a:spLocks noChangeArrowheads="1"/>
              </p:cNvSpPr>
              <p:nvPr/>
            </p:nvSpPr>
            <p:spPr bwMode="auto">
              <a:xfrm>
                <a:off x="2936875"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55" name="Rectangle 48"/>
              <p:cNvSpPr>
                <a:spLocks noChangeArrowheads="1"/>
              </p:cNvSpPr>
              <p:nvPr/>
            </p:nvSpPr>
            <p:spPr bwMode="auto">
              <a:xfrm>
                <a:off x="2949575" y="4570413"/>
                <a:ext cx="14288"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56" name="Rectangle 49"/>
              <p:cNvSpPr>
                <a:spLocks noChangeArrowheads="1"/>
              </p:cNvSpPr>
              <p:nvPr/>
            </p:nvSpPr>
            <p:spPr bwMode="auto">
              <a:xfrm>
                <a:off x="2963863"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57" name="Rectangle 50"/>
              <p:cNvSpPr>
                <a:spLocks noChangeArrowheads="1"/>
              </p:cNvSpPr>
              <p:nvPr/>
            </p:nvSpPr>
            <p:spPr bwMode="auto">
              <a:xfrm>
                <a:off x="2976563"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58" name="Rectangle 51"/>
              <p:cNvSpPr>
                <a:spLocks noChangeArrowheads="1"/>
              </p:cNvSpPr>
              <p:nvPr/>
            </p:nvSpPr>
            <p:spPr bwMode="auto">
              <a:xfrm>
                <a:off x="2989263" y="4570413"/>
                <a:ext cx="14287"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59" name="Rectangle 52"/>
              <p:cNvSpPr>
                <a:spLocks noChangeArrowheads="1"/>
              </p:cNvSpPr>
              <p:nvPr/>
            </p:nvSpPr>
            <p:spPr bwMode="auto">
              <a:xfrm>
                <a:off x="3003550"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60" name="Rectangle 53"/>
              <p:cNvSpPr>
                <a:spLocks noChangeArrowheads="1"/>
              </p:cNvSpPr>
              <p:nvPr/>
            </p:nvSpPr>
            <p:spPr bwMode="auto">
              <a:xfrm>
                <a:off x="3016250" y="4570413"/>
                <a:ext cx="14288"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61" name="Rectangle 54"/>
              <p:cNvSpPr>
                <a:spLocks noChangeArrowheads="1"/>
              </p:cNvSpPr>
              <p:nvPr/>
            </p:nvSpPr>
            <p:spPr bwMode="auto">
              <a:xfrm>
                <a:off x="3030538"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62" name="Rectangle 55"/>
              <p:cNvSpPr>
                <a:spLocks noChangeArrowheads="1"/>
              </p:cNvSpPr>
              <p:nvPr/>
            </p:nvSpPr>
            <p:spPr bwMode="auto">
              <a:xfrm>
                <a:off x="3043238"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63" name="Rectangle 56"/>
              <p:cNvSpPr>
                <a:spLocks noChangeArrowheads="1"/>
              </p:cNvSpPr>
              <p:nvPr/>
            </p:nvSpPr>
            <p:spPr bwMode="auto">
              <a:xfrm>
                <a:off x="3055938" y="4570413"/>
                <a:ext cx="14287"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64" name="Rectangle 57"/>
              <p:cNvSpPr>
                <a:spLocks noChangeArrowheads="1"/>
              </p:cNvSpPr>
              <p:nvPr/>
            </p:nvSpPr>
            <p:spPr bwMode="auto">
              <a:xfrm>
                <a:off x="3070225"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65" name="Rectangle 58"/>
              <p:cNvSpPr>
                <a:spLocks noChangeArrowheads="1"/>
              </p:cNvSpPr>
              <p:nvPr/>
            </p:nvSpPr>
            <p:spPr bwMode="auto">
              <a:xfrm>
                <a:off x="3082925"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66" name="Rectangle 59"/>
              <p:cNvSpPr>
                <a:spLocks noChangeArrowheads="1"/>
              </p:cNvSpPr>
              <p:nvPr/>
            </p:nvSpPr>
            <p:spPr bwMode="auto">
              <a:xfrm>
                <a:off x="3095625" y="4570413"/>
                <a:ext cx="14288"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67" name="Rectangle 60"/>
              <p:cNvSpPr>
                <a:spLocks noChangeArrowheads="1"/>
              </p:cNvSpPr>
              <p:nvPr/>
            </p:nvSpPr>
            <p:spPr bwMode="auto">
              <a:xfrm>
                <a:off x="3109913"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68" name="Rectangle 61"/>
              <p:cNvSpPr>
                <a:spLocks noChangeArrowheads="1"/>
              </p:cNvSpPr>
              <p:nvPr/>
            </p:nvSpPr>
            <p:spPr bwMode="auto">
              <a:xfrm>
                <a:off x="3122613" y="4570413"/>
                <a:ext cx="26987"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69" name="Rectangle 62"/>
              <p:cNvSpPr>
                <a:spLocks noChangeArrowheads="1"/>
              </p:cNvSpPr>
              <p:nvPr/>
            </p:nvSpPr>
            <p:spPr bwMode="auto">
              <a:xfrm>
                <a:off x="3149600"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70" name="Rectangle 63"/>
              <p:cNvSpPr>
                <a:spLocks noChangeArrowheads="1"/>
              </p:cNvSpPr>
              <p:nvPr/>
            </p:nvSpPr>
            <p:spPr bwMode="auto">
              <a:xfrm>
                <a:off x="3162300" y="4570413"/>
                <a:ext cx="14288"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71" name="Rectangle 64"/>
              <p:cNvSpPr>
                <a:spLocks noChangeArrowheads="1"/>
              </p:cNvSpPr>
              <p:nvPr/>
            </p:nvSpPr>
            <p:spPr bwMode="auto">
              <a:xfrm>
                <a:off x="3176588"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72" name="Rectangle 65"/>
              <p:cNvSpPr>
                <a:spLocks noChangeArrowheads="1"/>
              </p:cNvSpPr>
              <p:nvPr/>
            </p:nvSpPr>
            <p:spPr bwMode="auto">
              <a:xfrm>
                <a:off x="3189288"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73" name="Rectangle 66"/>
              <p:cNvSpPr>
                <a:spLocks noChangeArrowheads="1"/>
              </p:cNvSpPr>
              <p:nvPr/>
            </p:nvSpPr>
            <p:spPr bwMode="auto">
              <a:xfrm>
                <a:off x="3201988" y="4570413"/>
                <a:ext cx="14287"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74" name="Rectangle 67"/>
              <p:cNvSpPr>
                <a:spLocks noChangeArrowheads="1"/>
              </p:cNvSpPr>
              <p:nvPr/>
            </p:nvSpPr>
            <p:spPr bwMode="auto">
              <a:xfrm>
                <a:off x="3216275"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75" name="Rectangle 68"/>
              <p:cNvSpPr>
                <a:spLocks noChangeArrowheads="1"/>
              </p:cNvSpPr>
              <p:nvPr/>
            </p:nvSpPr>
            <p:spPr bwMode="auto">
              <a:xfrm>
                <a:off x="3228975"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76" name="Rectangle 69"/>
              <p:cNvSpPr>
                <a:spLocks noChangeArrowheads="1"/>
              </p:cNvSpPr>
              <p:nvPr/>
            </p:nvSpPr>
            <p:spPr bwMode="auto">
              <a:xfrm>
                <a:off x="3241675" y="4570413"/>
                <a:ext cx="14288"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77" name="Rectangle 70"/>
              <p:cNvSpPr>
                <a:spLocks noChangeArrowheads="1"/>
              </p:cNvSpPr>
              <p:nvPr/>
            </p:nvSpPr>
            <p:spPr bwMode="auto">
              <a:xfrm>
                <a:off x="3255963"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78" name="Rectangle 71"/>
              <p:cNvSpPr>
                <a:spLocks noChangeArrowheads="1"/>
              </p:cNvSpPr>
              <p:nvPr/>
            </p:nvSpPr>
            <p:spPr bwMode="auto">
              <a:xfrm>
                <a:off x="3268663"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79" name="Rectangle 72"/>
              <p:cNvSpPr>
                <a:spLocks noChangeArrowheads="1"/>
              </p:cNvSpPr>
              <p:nvPr/>
            </p:nvSpPr>
            <p:spPr bwMode="auto">
              <a:xfrm>
                <a:off x="3281363" y="4570413"/>
                <a:ext cx="14287"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80" name="Rectangle 73"/>
              <p:cNvSpPr>
                <a:spLocks noChangeArrowheads="1"/>
              </p:cNvSpPr>
              <p:nvPr/>
            </p:nvSpPr>
            <p:spPr bwMode="auto">
              <a:xfrm>
                <a:off x="3295650"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81" name="Rectangle 74"/>
              <p:cNvSpPr>
                <a:spLocks noChangeArrowheads="1"/>
              </p:cNvSpPr>
              <p:nvPr/>
            </p:nvSpPr>
            <p:spPr bwMode="auto">
              <a:xfrm>
                <a:off x="3308350"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82" name="Rectangle 75"/>
              <p:cNvSpPr>
                <a:spLocks noChangeArrowheads="1"/>
              </p:cNvSpPr>
              <p:nvPr/>
            </p:nvSpPr>
            <p:spPr bwMode="auto">
              <a:xfrm>
                <a:off x="3321050" y="4570413"/>
                <a:ext cx="14288"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83" name="Rectangle 76"/>
              <p:cNvSpPr>
                <a:spLocks noChangeArrowheads="1"/>
              </p:cNvSpPr>
              <p:nvPr/>
            </p:nvSpPr>
            <p:spPr bwMode="auto">
              <a:xfrm>
                <a:off x="3335338"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84" name="Rectangle 77"/>
              <p:cNvSpPr>
                <a:spLocks noChangeArrowheads="1"/>
              </p:cNvSpPr>
              <p:nvPr/>
            </p:nvSpPr>
            <p:spPr bwMode="auto">
              <a:xfrm>
                <a:off x="3348038" y="4570413"/>
                <a:ext cx="14287"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85" name="Rectangle 78"/>
              <p:cNvSpPr>
                <a:spLocks noChangeArrowheads="1"/>
              </p:cNvSpPr>
              <p:nvPr/>
            </p:nvSpPr>
            <p:spPr bwMode="auto">
              <a:xfrm>
                <a:off x="3362325"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86" name="Rectangle 79"/>
              <p:cNvSpPr>
                <a:spLocks noChangeArrowheads="1"/>
              </p:cNvSpPr>
              <p:nvPr/>
            </p:nvSpPr>
            <p:spPr bwMode="auto">
              <a:xfrm>
                <a:off x="3375025" y="4570413"/>
                <a:ext cx="12700" cy="89058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87" name="Rectangle 80"/>
              <p:cNvSpPr>
                <a:spLocks noChangeArrowheads="1"/>
              </p:cNvSpPr>
              <p:nvPr/>
            </p:nvSpPr>
            <p:spPr bwMode="auto">
              <a:xfrm>
                <a:off x="2884487" y="4570413"/>
                <a:ext cx="503236" cy="906552"/>
              </a:xfrm>
              <a:prstGeom prst="rect">
                <a:avLst/>
              </a:prstGeom>
              <a:solidFill>
                <a:srgbClr val="D39A6A"/>
              </a:solidFill>
              <a:ln>
                <a:noFill/>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88" name="Rectangle 81"/>
              <p:cNvSpPr>
                <a:spLocks noChangeArrowheads="1"/>
              </p:cNvSpPr>
              <p:nvPr/>
            </p:nvSpPr>
            <p:spPr bwMode="auto">
              <a:xfrm>
                <a:off x="4144963"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89" name="Rectangle 82"/>
              <p:cNvSpPr>
                <a:spLocks noChangeArrowheads="1"/>
              </p:cNvSpPr>
              <p:nvPr/>
            </p:nvSpPr>
            <p:spPr bwMode="auto">
              <a:xfrm>
                <a:off x="4157663" y="4606925"/>
                <a:ext cx="14287"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90" name="Rectangle 83"/>
              <p:cNvSpPr>
                <a:spLocks noChangeArrowheads="1"/>
              </p:cNvSpPr>
              <p:nvPr/>
            </p:nvSpPr>
            <p:spPr bwMode="auto">
              <a:xfrm>
                <a:off x="4171950"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91" name="Rectangle 84"/>
              <p:cNvSpPr>
                <a:spLocks noChangeArrowheads="1"/>
              </p:cNvSpPr>
              <p:nvPr/>
            </p:nvSpPr>
            <p:spPr bwMode="auto">
              <a:xfrm>
                <a:off x="4184650"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92" name="Rectangle 85"/>
              <p:cNvSpPr>
                <a:spLocks noChangeArrowheads="1"/>
              </p:cNvSpPr>
              <p:nvPr/>
            </p:nvSpPr>
            <p:spPr bwMode="auto">
              <a:xfrm>
                <a:off x="4197350" y="4606925"/>
                <a:ext cx="14288"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93" name="Rectangle 86"/>
              <p:cNvSpPr>
                <a:spLocks noChangeArrowheads="1"/>
              </p:cNvSpPr>
              <p:nvPr/>
            </p:nvSpPr>
            <p:spPr bwMode="auto">
              <a:xfrm>
                <a:off x="4211638"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94" name="Rectangle 87"/>
              <p:cNvSpPr>
                <a:spLocks noChangeArrowheads="1"/>
              </p:cNvSpPr>
              <p:nvPr/>
            </p:nvSpPr>
            <p:spPr bwMode="auto">
              <a:xfrm>
                <a:off x="4224338" y="4606925"/>
                <a:ext cx="14287"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95" name="Rectangle 88"/>
              <p:cNvSpPr>
                <a:spLocks noChangeArrowheads="1"/>
              </p:cNvSpPr>
              <p:nvPr/>
            </p:nvSpPr>
            <p:spPr bwMode="auto">
              <a:xfrm>
                <a:off x="4238625"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96" name="Rectangle 89"/>
              <p:cNvSpPr>
                <a:spLocks noChangeArrowheads="1"/>
              </p:cNvSpPr>
              <p:nvPr/>
            </p:nvSpPr>
            <p:spPr bwMode="auto">
              <a:xfrm>
                <a:off x="4251325"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97" name="Rectangle 90"/>
              <p:cNvSpPr>
                <a:spLocks noChangeArrowheads="1"/>
              </p:cNvSpPr>
              <p:nvPr/>
            </p:nvSpPr>
            <p:spPr bwMode="auto">
              <a:xfrm>
                <a:off x="4264025" y="4606925"/>
                <a:ext cx="14288"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98" name="Rectangle 91"/>
              <p:cNvSpPr>
                <a:spLocks noChangeArrowheads="1"/>
              </p:cNvSpPr>
              <p:nvPr/>
            </p:nvSpPr>
            <p:spPr bwMode="auto">
              <a:xfrm>
                <a:off x="4278313"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99" name="Rectangle 92"/>
              <p:cNvSpPr>
                <a:spLocks noChangeArrowheads="1"/>
              </p:cNvSpPr>
              <p:nvPr/>
            </p:nvSpPr>
            <p:spPr bwMode="auto">
              <a:xfrm>
                <a:off x="4291013"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00" name="Rectangle 93"/>
              <p:cNvSpPr>
                <a:spLocks noChangeArrowheads="1"/>
              </p:cNvSpPr>
              <p:nvPr/>
            </p:nvSpPr>
            <p:spPr bwMode="auto">
              <a:xfrm>
                <a:off x="4303713" y="4606925"/>
                <a:ext cx="14287"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01" name="Rectangle 94"/>
              <p:cNvSpPr>
                <a:spLocks noChangeArrowheads="1"/>
              </p:cNvSpPr>
              <p:nvPr/>
            </p:nvSpPr>
            <p:spPr bwMode="auto">
              <a:xfrm>
                <a:off x="4318000"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02" name="Rectangle 95"/>
              <p:cNvSpPr>
                <a:spLocks noChangeArrowheads="1"/>
              </p:cNvSpPr>
              <p:nvPr/>
            </p:nvSpPr>
            <p:spPr bwMode="auto">
              <a:xfrm>
                <a:off x="4330700"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03" name="Rectangle 96"/>
              <p:cNvSpPr>
                <a:spLocks noChangeArrowheads="1"/>
              </p:cNvSpPr>
              <p:nvPr/>
            </p:nvSpPr>
            <p:spPr bwMode="auto">
              <a:xfrm>
                <a:off x="4343400" y="4606925"/>
                <a:ext cx="14288"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04" name="Rectangle 97"/>
              <p:cNvSpPr>
                <a:spLocks noChangeArrowheads="1"/>
              </p:cNvSpPr>
              <p:nvPr/>
            </p:nvSpPr>
            <p:spPr bwMode="auto">
              <a:xfrm>
                <a:off x="4357688"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05" name="Rectangle 98"/>
              <p:cNvSpPr>
                <a:spLocks noChangeArrowheads="1"/>
              </p:cNvSpPr>
              <p:nvPr/>
            </p:nvSpPr>
            <p:spPr bwMode="auto">
              <a:xfrm>
                <a:off x="4370388"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06" name="Rectangle 99"/>
              <p:cNvSpPr>
                <a:spLocks noChangeArrowheads="1"/>
              </p:cNvSpPr>
              <p:nvPr/>
            </p:nvSpPr>
            <p:spPr bwMode="auto">
              <a:xfrm>
                <a:off x="4383088" y="4606925"/>
                <a:ext cx="26987"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07" name="Rectangle 100"/>
              <p:cNvSpPr>
                <a:spLocks noChangeArrowheads="1"/>
              </p:cNvSpPr>
              <p:nvPr/>
            </p:nvSpPr>
            <p:spPr bwMode="auto">
              <a:xfrm>
                <a:off x="4410075" y="4606925"/>
                <a:ext cx="14288"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08" name="Rectangle 101"/>
              <p:cNvSpPr>
                <a:spLocks noChangeArrowheads="1"/>
              </p:cNvSpPr>
              <p:nvPr/>
            </p:nvSpPr>
            <p:spPr bwMode="auto">
              <a:xfrm>
                <a:off x="4424363"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09" name="Rectangle 102"/>
              <p:cNvSpPr>
                <a:spLocks noChangeArrowheads="1"/>
              </p:cNvSpPr>
              <p:nvPr/>
            </p:nvSpPr>
            <p:spPr bwMode="auto">
              <a:xfrm>
                <a:off x="4437063"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10" name="Rectangle 103"/>
              <p:cNvSpPr>
                <a:spLocks noChangeArrowheads="1"/>
              </p:cNvSpPr>
              <p:nvPr/>
            </p:nvSpPr>
            <p:spPr bwMode="auto">
              <a:xfrm>
                <a:off x="4449763" y="4606925"/>
                <a:ext cx="14287"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11" name="Rectangle 104"/>
              <p:cNvSpPr>
                <a:spLocks noChangeArrowheads="1"/>
              </p:cNvSpPr>
              <p:nvPr/>
            </p:nvSpPr>
            <p:spPr bwMode="auto">
              <a:xfrm>
                <a:off x="4464050"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12" name="Rectangle 105"/>
              <p:cNvSpPr>
                <a:spLocks noChangeArrowheads="1"/>
              </p:cNvSpPr>
              <p:nvPr/>
            </p:nvSpPr>
            <p:spPr bwMode="auto">
              <a:xfrm>
                <a:off x="4476750"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13" name="Rectangle 106"/>
              <p:cNvSpPr>
                <a:spLocks noChangeArrowheads="1"/>
              </p:cNvSpPr>
              <p:nvPr/>
            </p:nvSpPr>
            <p:spPr bwMode="auto">
              <a:xfrm>
                <a:off x="4489450" y="4606925"/>
                <a:ext cx="14288"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14" name="Rectangle 107"/>
              <p:cNvSpPr>
                <a:spLocks noChangeArrowheads="1"/>
              </p:cNvSpPr>
              <p:nvPr/>
            </p:nvSpPr>
            <p:spPr bwMode="auto">
              <a:xfrm>
                <a:off x="4503738"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15" name="Rectangle 108"/>
              <p:cNvSpPr>
                <a:spLocks noChangeArrowheads="1"/>
              </p:cNvSpPr>
              <p:nvPr/>
            </p:nvSpPr>
            <p:spPr bwMode="auto">
              <a:xfrm>
                <a:off x="4516438"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16" name="Rectangle 109"/>
              <p:cNvSpPr>
                <a:spLocks noChangeArrowheads="1"/>
              </p:cNvSpPr>
              <p:nvPr/>
            </p:nvSpPr>
            <p:spPr bwMode="auto">
              <a:xfrm>
                <a:off x="4529138" y="4606925"/>
                <a:ext cx="14287"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17" name="Rectangle 110"/>
              <p:cNvSpPr>
                <a:spLocks noChangeArrowheads="1"/>
              </p:cNvSpPr>
              <p:nvPr/>
            </p:nvSpPr>
            <p:spPr bwMode="auto">
              <a:xfrm>
                <a:off x="4543425"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18" name="Rectangle 111"/>
              <p:cNvSpPr>
                <a:spLocks noChangeArrowheads="1"/>
              </p:cNvSpPr>
              <p:nvPr/>
            </p:nvSpPr>
            <p:spPr bwMode="auto">
              <a:xfrm>
                <a:off x="4556125" y="4606925"/>
                <a:ext cx="14288"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19" name="Rectangle 112"/>
              <p:cNvSpPr>
                <a:spLocks noChangeArrowheads="1"/>
              </p:cNvSpPr>
              <p:nvPr/>
            </p:nvSpPr>
            <p:spPr bwMode="auto">
              <a:xfrm>
                <a:off x="4570413"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20" name="Rectangle 113"/>
              <p:cNvSpPr>
                <a:spLocks noChangeArrowheads="1"/>
              </p:cNvSpPr>
              <p:nvPr/>
            </p:nvSpPr>
            <p:spPr bwMode="auto">
              <a:xfrm>
                <a:off x="4583113"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21" name="Rectangle 114"/>
              <p:cNvSpPr>
                <a:spLocks noChangeArrowheads="1"/>
              </p:cNvSpPr>
              <p:nvPr/>
            </p:nvSpPr>
            <p:spPr bwMode="auto">
              <a:xfrm>
                <a:off x="4595813" y="4606925"/>
                <a:ext cx="14287"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22" name="Rectangle 115"/>
              <p:cNvSpPr>
                <a:spLocks noChangeArrowheads="1"/>
              </p:cNvSpPr>
              <p:nvPr/>
            </p:nvSpPr>
            <p:spPr bwMode="auto">
              <a:xfrm>
                <a:off x="4610100"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23" name="Rectangle 116"/>
              <p:cNvSpPr>
                <a:spLocks noChangeArrowheads="1"/>
              </p:cNvSpPr>
              <p:nvPr/>
            </p:nvSpPr>
            <p:spPr bwMode="auto">
              <a:xfrm>
                <a:off x="4622800" y="4606925"/>
                <a:ext cx="12700"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24" name="Rectangle 117"/>
              <p:cNvSpPr>
                <a:spLocks noChangeArrowheads="1"/>
              </p:cNvSpPr>
              <p:nvPr/>
            </p:nvSpPr>
            <p:spPr bwMode="auto">
              <a:xfrm>
                <a:off x="4635500" y="4606925"/>
                <a:ext cx="14288" cy="8540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25" name="Rectangle 118"/>
              <p:cNvSpPr>
                <a:spLocks noChangeArrowheads="1"/>
              </p:cNvSpPr>
              <p:nvPr/>
            </p:nvSpPr>
            <p:spPr bwMode="auto">
              <a:xfrm>
                <a:off x="4144963" y="4606925"/>
                <a:ext cx="504824" cy="870040"/>
              </a:xfrm>
              <a:prstGeom prst="rect">
                <a:avLst/>
              </a:prstGeom>
              <a:solidFill>
                <a:srgbClr val="D46A6A"/>
              </a:solidFill>
              <a:ln>
                <a:noFill/>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26" name="Rectangle 119"/>
              <p:cNvSpPr>
                <a:spLocks noChangeArrowheads="1"/>
              </p:cNvSpPr>
              <p:nvPr/>
            </p:nvSpPr>
            <p:spPr bwMode="auto">
              <a:xfrm>
                <a:off x="5405438" y="4959350"/>
                <a:ext cx="14287"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27" name="Rectangle 120"/>
              <p:cNvSpPr>
                <a:spLocks noChangeArrowheads="1"/>
              </p:cNvSpPr>
              <p:nvPr/>
            </p:nvSpPr>
            <p:spPr bwMode="auto">
              <a:xfrm>
                <a:off x="5419725"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28" name="Rectangle 121"/>
              <p:cNvSpPr>
                <a:spLocks noChangeArrowheads="1"/>
              </p:cNvSpPr>
              <p:nvPr/>
            </p:nvSpPr>
            <p:spPr bwMode="auto">
              <a:xfrm>
                <a:off x="5432425"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29" name="Rectangle 122"/>
              <p:cNvSpPr>
                <a:spLocks noChangeArrowheads="1"/>
              </p:cNvSpPr>
              <p:nvPr/>
            </p:nvSpPr>
            <p:spPr bwMode="auto">
              <a:xfrm>
                <a:off x="5445125" y="4959350"/>
                <a:ext cx="14288"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30" name="Rectangle 123"/>
              <p:cNvSpPr>
                <a:spLocks noChangeArrowheads="1"/>
              </p:cNvSpPr>
              <p:nvPr/>
            </p:nvSpPr>
            <p:spPr bwMode="auto">
              <a:xfrm>
                <a:off x="5459413"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31" name="Rectangle 124"/>
              <p:cNvSpPr>
                <a:spLocks noChangeArrowheads="1"/>
              </p:cNvSpPr>
              <p:nvPr/>
            </p:nvSpPr>
            <p:spPr bwMode="auto">
              <a:xfrm>
                <a:off x="5472113" y="4959350"/>
                <a:ext cx="14287"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32" name="Rectangle 125"/>
              <p:cNvSpPr>
                <a:spLocks noChangeArrowheads="1"/>
              </p:cNvSpPr>
              <p:nvPr/>
            </p:nvSpPr>
            <p:spPr bwMode="auto">
              <a:xfrm>
                <a:off x="5486400"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33" name="Rectangle 126"/>
              <p:cNvSpPr>
                <a:spLocks noChangeArrowheads="1"/>
              </p:cNvSpPr>
              <p:nvPr/>
            </p:nvSpPr>
            <p:spPr bwMode="auto">
              <a:xfrm>
                <a:off x="5499100"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34" name="Rectangle 127"/>
              <p:cNvSpPr>
                <a:spLocks noChangeArrowheads="1"/>
              </p:cNvSpPr>
              <p:nvPr/>
            </p:nvSpPr>
            <p:spPr bwMode="auto">
              <a:xfrm>
                <a:off x="5511800" y="4959350"/>
                <a:ext cx="14288"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35" name="Rectangle 128"/>
              <p:cNvSpPr>
                <a:spLocks noChangeArrowheads="1"/>
              </p:cNvSpPr>
              <p:nvPr/>
            </p:nvSpPr>
            <p:spPr bwMode="auto">
              <a:xfrm>
                <a:off x="5526088"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36" name="Rectangle 129"/>
              <p:cNvSpPr>
                <a:spLocks noChangeArrowheads="1"/>
              </p:cNvSpPr>
              <p:nvPr/>
            </p:nvSpPr>
            <p:spPr bwMode="auto">
              <a:xfrm>
                <a:off x="5538788"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37" name="Rectangle 130"/>
              <p:cNvSpPr>
                <a:spLocks noChangeArrowheads="1"/>
              </p:cNvSpPr>
              <p:nvPr/>
            </p:nvSpPr>
            <p:spPr bwMode="auto">
              <a:xfrm>
                <a:off x="5551488" y="4959350"/>
                <a:ext cx="14287"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38" name="Rectangle 131"/>
              <p:cNvSpPr>
                <a:spLocks noChangeArrowheads="1"/>
              </p:cNvSpPr>
              <p:nvPr/>
            </p:nvSpPr>
            <p:spPr bwMode="auto">
              <a:xfrm>
                <a:off x="5565775"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39" name="Rectangle 132"/>
              <p:cNvSpPr>
                <a:spLocks noChangeArrowheads="1"/>
              </p:cNvSpPr>
              <p:nvPr/>
            </p:nvSpPr>
            <p:spPr bwMode="auto">
              <a:xfrm>
                <a:off x="5578475"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40" name="Rectangle 133"/>
              <p:cNvSpPr>
                <a:spLocks noChangeArrowheads="1"/>
              </p:cNvSpPr>
              <p:nvPr/>
            </p:nvSpPr>
            <p:spPr bwMode="auto">
              <a:xfrm>
                <a:off x="5591175" y="4959350"/>
                <a:ext cx="14288"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41" name="Rectangle 134"/>
              <p:cNvSpPr>
                <a:spLocks noChangeArrowheads="1"/>
              </p:cNvSpPr>
              <p:nvPr/>
            </p:nvSpPr>
            <p:spPr bwMode="auto">
              <a:xfrm>
                <a:off x="5605463"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42" name="Rectangle 135"/>
              <p:cNvSpPr>
                <a:spLocks noChangeArrowheads="1"/>
              </p:cNvSpPr>
              <p:nvPr/>
            </p:nvSpPr>
            <p:spPr bwMode="auto">
              <a:xfrm>
                <a:off x="5618163" y="4959350"/>
                <a:ext cx="14287"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43" name="Rectangle 136"/>
              <p:cNvSpPr>
                <a:spLocks noChangeArrowheads="1"/>
              </p:cNvSpPr>
              <p:nvPr/>
            </p:nvSpPr>
            <p:spPr bwMode="auto">
              <a:xfrm>
                <a:off x="5632450"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44" name="Rectangle 137"/>
              <p:cNvSpPr>
                <a:spLocks noChangeArrowheads="1"/>
              </p:cNvSpPr>
              <p:nvPr/>
            </p:nvSpPr>
            <p:spPr bwMode="auto">
              <a:xfrm>
                <a:off x="5645150" y="4959350"/>
                <a:ext cx="26988"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45" name="Rectangle 138"/>
              <p:cNvSpPr>
                <a:spLocks noChangeArrowheads="1"/>
              </p:cNvSpPr>
              <p:nvPr/>
            </p:nvSpPr>
            <p:spPr bwMode="auto">
              <a:xfrm>
                <a:off x="5672138"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46" name="Rectangle 139"/>
              <p:cNvSpPr>
                <a:spLocks noChangeArrowheads="1"/>
              </p:cNvSpPr>
              <p:nvPr/>
            </p:nvSpPr>
            <p:spPr bwMode="auto">
              <a:xfrm>
                <a:off x="5684838"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47" name="Rectangle 140"/>
              <p:cNvSpPr>
                <a:spLocks noChangeArrowheads="1"/>
              </p:cNvSpPr>
              <p:nvPr/>
            </p:nvSpPr>
            <p:spPr bwMode="auto">
              <a:xfrm>
                <a:off x="5697538" y="4959350"/>
                <a:ext cx="14287"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48" name="Rectangle 141"/>
              <p:cNvSpPr>
                <a:spLocks noChangeArrowheads="1"/>
              </p:cNvSpPr>
              <p:nvPr/>
            </p:nvSpPr>
            <p:spPr bwMode="auto">
              <a:xfrm>
                <a:off x="5711825"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49" name="Rectangle 142"/>
              <p:cNvSpPr>
                <a:spLocks noChangeArrowheads="1"/>
              </p:cNvSpPr>
              <p:nvPr/>
            </p:nvSpPr>
            <p:spPr bwMode="auto">
              <a:xfrm>
                <a:off x="5724525"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50" name="Rectangle 143"/>
              <p:cNvSpPr>
                <a:spLocks noChangeArrowheads="1"/>
              </p:cNvSpPr>
              <p:nvPr/>
            </p:nvSpPr>
            <p:spPr bwMode="auto">
              <a:xfrm>
                <a:off x="5737225" y="4959350"/>
                <a:ext cx="14288"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51" name="Rectangle 144"/>
              <p:cNvSpPr>
                <a:spLocks noChangeArrowheads="1"/>
              </p:cNvSpPr>
              <p:nvPr/>
            </p:nvSpPr>
            <p:spPr bwMode="auto">
              <a:xfrm>
                <a:off x="5751513"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52" name="Rectangle 145"/>
              <p:cNvSpPr>
                <a:spLocks noChangeArrowheads="1"/>
              </p:cNvSpPr>
              <p:nvPr/>
            </p:nvSpPr>
            <p:spPr bwMode="auto">
              <a:xfrm>
                <a:off x="5764213" y="4959350"/>
                <a:ext cx="14287"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53" name="Rectangle 146"/>
              <p:cNvSpPr>
                <a:spLocks noChangeArrowheads="1"/>
              </p:cNvSpPr>
              <p:nvPr/>
            </p:nvSpPr>
            <p:spPr bwMode="auto">
              <a:xfrm>
                <a:off x="5778500"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54" name="Rectangle 147"/>
              <p:cNvSpPr>
                <a:spLocks noChangeArrowheads="1"/>
              </p:cNvSpPr>
              <p:nvPr/>
            </p:nvSpPr>
            <p:spPr bwMode="auto">
              <a:xfrm>
                <a:off x="5791200"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55" name="Rectangle 148"/>
              <p:cNvSpPr>
                <a:spLocks noChangeArrowheads="1"/>
              </p:cNvSpPr>
              <p:nvPr/>
            </p:nvSpPr>
            <p:spPr bwMode="auto">
              <a:xfrm>
                <a:off x="5803900" y="4959350"/>
                <a:ext cx="14288"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56" name="Rectangle 149"/>
              <p:cNvSpPr>
                <a:spLocks noChangeArrowheads="1"/>
              </p:cNvSpPr>
              <p:nvPr/>
            </p:nvSpPr>
            <p:spPr bwMode="auto">
              <a:xfrm>
                <a:off x="5818188"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57" name="Rectangle 150"/>
              <p:cNvSpPr>
                <a:spLocks noChangeArrowheads="1"/>
              </p:cNvSpPr>
              <p:nvPr/>
            </p:nvSpPr>
            <p:spPr bwMode="auto">
              <a:xfrm>
                <a:off x="5830888"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58" name="Rectangle 151"/>
              <p:cNvSpPr>
                <a:spLocks noChangeArrowheads="1"/>
              </p:cNvSpPr>
              <p:nvPr/>
            </p:nvSpPr>
            <p:spPr bwMode="auto">
              <a:xfrm>
                <a:off x="5843588" y="4959350"/>
                <a:ext cx="14287"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59" name="Rectangle 152"/>
              <p:cNvSpPr>
                <a:spLocks noChangeArrowheads="1"/>
              </p:cNvSpPr>
              <p:nvPr/>
            </p:nvSpPr>
            <p:spPr bwMode="auto">
              <a:xfrm>
                <a:off x="5857875"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60" name="Rectangle 153"/>
              <p:cNvSpPr>
                <a:spLocks noChangeArrowheads="1"/>
              </p:cNvSpPr>
              <p:nvPr/>
            </p:nvSpPr>
            <p:spPr bwMode="auto">
              <a:xfrm>
                <a:off x="5870575"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61" name="Rectangle 154"/>
              <p:cNvSpPr>
                <a:spLocks noChangeArrowheads="1"/>
              </p:cNvSpPr>
              <p:nvPr/>
            </p:nvSpPr>
            <p:spPr bwMode="auto">
              <a:xfrm>
                <a:off x="5883275" y="4959350"/>
                <a:ext cx="14288"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62" name="Rectangle 155"/>
              <p:cNvSpPr>
                <a:spLocks noChangeArrowheads="1"/>
              </p:cNvSpPr>
              <p:nvPr/>
            </p:nvSpPr>
            <p:spPr bwMode="auto">
              <a:xfrm>
                <a:off x="5897563" y="4959350"/>
                <a:ext cx="12700" cy="5016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63" name="Rectangle 156"/>
              <p:cNvSpPr>
                <a:spLocks noChangeArrowheads="1"/>
              </p:cNvSpPr>
              <p:nvPr/>
            </p:nvSpPr>
            <p:spPr bwMode="auto">
              <a:xfrm>
                <a:off x="5405438" y="4959350"/>
                <a:ext cx="504824" cy="517615"/>
              </a:xfrm>
              <a:prstGeom prst="rect">
                <a:avLst/>
              </a:prstGeom>
              <a:solidFill>
                <a:srgbClr val="801717"/>
              </a:solidFill>
              <a:ln>
                <a:noFill/>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64" name="Rectangle 157"/>
              <p:cNvSpPr>
                <a:spLocks noChangeArrowheads="1"/>
              </p:cNvSpPr>
              <p:nvPr/>
            </p:nvSpPr>
            <p:spPr bwMode="auto">
              <a:xfrm>
                <a:off x="6667500"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65" name="Rectangle 158"/>
              <p:cNvSpPr>
                <a:spLocks noChangeArrowheads="1"/>
              </p:cNvSpPr>
              <p:nvPr/>
            </p:nvSpPr>
            <p:spPr bwMode="auto">
              <a:xfrm>
                <a:off x="6680200" y="5311775"/>
                <a:ext cx="14288"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66" name="Rectangle 159"/>
              <p:cNvSpPr>
                <a:spLocks noChangeArrowheads="1"/>
              </p:cNvSpPr>
              <p:nvPr/>
            </p:nvSpPr>
            <p:spPr bwMode="auto">
              <a:xfrm>
                <a:off x="6694488"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67" name="Rectangle 160"/>
              <p:cNvSpPr>
                <a:spLocks noChangeArrowheads="1"/>
              </p:cNvSpPr>
              <p:nvPr/>
            </p:nvSpPr>
            <p:spPr bwMode="auto">
              <a:xfrm>
                <a:off x="6707188"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68" name="Rectangle 161"/>
              <p:cNvSpPr>
                <a:spLocks noChangeArrowheads="1"/>
              </p:cNvSpPr>
              <p:nvPr/>
            </p:nvSpPr>
            <p:spPr bwMode="auto">
              <a:xfrm>
                <a:off x="6719888" y="5311775"/>
                <a:ext cx="14287"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69" name="Rectangle 162"/>
              <p:cNvSpPr>
                <a:spLocks noChangeArrowheads="1"/>
              </p:cNvSpPr>
              <p:nvPr/>
            </p:nvSpPr>
            <p:spPr bwMode="auto">
              <a:xfrm>
                <a:off x="6734175"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70" name="Rectangle 163"/>
              <p:cNvSpPr>
                <a:spLocks noChangeArrowheads="1"/>
              </p:cNvSpPr>
              <p:nvPr/>
            </p:nvSpPr>
            <p:spPr bwMode="auto">
              <a:xfrm>
                <a:off x="6746875"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71" name="Rectangle 164"/>
              <p:cNvSpPr>
                <a:spLocks noChangeArrowheads="1"/>
              </p:cNvSpPr>
              <p:nvPr/>
            </p:nvSpPr>
            <p:spPr bwMode="auto">
              <a:xfrm>
                <a:off x="6759575" y="5311775"/>
                <a:ext cx="14288"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72" name="Rectangle 165"/>
              <p:cNvSpPr>
                <a:spLocks noChangeArrowheads="1"/>
              </p:cNvSpPr>
              <p:nvPr/>
            </p:nvSpPr>
            <p:spPr bwMode="auto">
              <a:xfrm>
                <a:off x="6773863"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73" name="Rectangle 166"/>
              <p:cNvSpPr>
                <a:spLocks noChangeArrowheads="1"/>
              </p:cNvSpPr>
              <p:nvPr/>
            </p:nvSpPr>
            <p:spPr bwMode="auto">
              <a:xfrm>
                <a:off x="6786563"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74" name="Rectangle 167"/>
              <p:cNvSpPr>
                <a:spLocks noChangeArrowheads="1"/>
              </p:cNvSpPr>
              <p:nvPr/>
            </p:nvSpPr>
            <p:spPr bwMode="auto">
              <a:xfrm>
                <a:off x="6799263" y="5311775"/>
                <a:ext cx="14287"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75" name="Rectangle 168"/>
              <p:cNvSpPr>
                <a:spLocks noChangeArrowheads="1"/>
              </p:cNvSpPr>
              <p:nvPr/>
            </p:nvSpPr>
            <p:spPr bwMode="auto">
              <a:xfrm>
                <a:off x="6813550"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76" name="Rectangle 169"/>
              <p:cNvSpPr>
                <a:spLocks noChangeArrowheads="1"/>
              </p:cNvSpPr>
              <p:nvPr/>
            </p:nvSpPr>
            <p:spPr bwMode="auto">
              <a:xfrm>
                <a:off x="6826250" y="5311775"/>
                <a:ext cx="14288"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77" name="Rectangle 170"/>
              <p:cNvSpPr>
                <a:spLocks noChangeArrowheads="1"/>
              </p:cNvSpPr>
              <p:nvPr/>
            </p:nvSpPr>
            <p:spPr bwMode="auto">
              <a:xfrm>
                <a:off x="6840538"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78" name="Rectangle 171"/>
              <p:cNvSpPr>
                <a:spLocks noChangeArrowheads="1"/>
              </p:cNvSpPr>
              <p:nvPr/>
            </p:nvSpPr>
            <p:spPr bwMode="auto">
              <a:xfrm>
                <a:off x="6853238"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79" name="Rectangle 172"/>
              <p:cNvSpPr>
                <a:spLocks noChangeArrowheads="1"/>
              </p:cNvSpPr>
              <p:nvPr/>
            </p:nvSpPr>
            <p:spPr bwMode="auto">
              <a:xfrm>
                <a:off x="6865938" y="5311775"/>
                <a:ext cx="14287"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80" name="Rectangle 173"/>
              <p:cNvSpPr>
                <a:spLocks noChangeArrowheads="1"/>
              </p:cNvSpPr>
              <p:nvPr/>
            </p:nvSpPr>
            <p:spPr bwMode="auto">
              <a:xfrm>
                <a:off x="6880225"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81" name="Rectangle 174"/>
              <p:cNvSpPr>
                <a:spLocks noChangeArrowheads="1"/>
              </p:cNvSpPr>
              <p:nvPr/>
            </p:nvSpPr>
            <p:spPr bwMode="auto">
              <a:xfrm>
                <a:off x="6892925"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82" name="Rectangle 175"/>
              <p:cNvSpPr>
                <a:spLocks noChangeArrowheads="1"/>
              </p:cNvSpPr>
              <p:nvPr/>
            </p:nvSpPr>
            <p:spPr bwMode="auto">
              <a:xfrm>
                <a:off x="6905625" y="5311775"/>
                <a:ext cx="26988"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83" name="Rectangle 176"/>
              <p:cNvSpPr>
                <a:spLocks noChangeArrowheads="1"/>
              </p:cNvSpPr>
              <p:nvPr/>
            </p:nvSpPr>
            <p:spPr bwMode="auto">
              <a:xfrm>
                <a:off x="6932613"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84" name="Rectangle 177"/>
              <p:cNvSpPr>
                <a:spLocks noChangeArrowheads="1"/>
              </p:cNvSpPr>
              <p:nvPr/>
            </p:nvSpPr>
            <p:spPr bwMode="auto">
              <a:xfrm>
                <a:off x="6945313" y="5311775"/>
                <a:ext cx="14287"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85" name="Rectangle 178"/>
              <p:cNvSpPr>
                <a:spLocks noChangeArrowheads="1"/>
              </p:cNvSpPr>
              <p:nvPr/>
            </p:nvSpPr>
            <p:spPr bwMode="auto">
              <a:xfrm>
                <a:off x="6959600"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86" name="Rectangle 179"/>
              <p:cNvSpPr>
                <a:spLocks noChangeArrowheads="1"/>
              </p:cNvSpPr>
              <p:nvPr/>
            </p:nvSpPr>
            <p:spPr bwMode="auto">
              <a:xfrm>
                <a:off x="6972300" y="5311775"/>
                <a:ext cx="14288"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87" name="Rectangle 180"/>
              <p:cNvSpPr>
                <a:spLocks noChangeArrowheads="1"/>
              </p:cNvSpPr>
              <p:nvPr/>
            </p:nvSpPr>
            <p:spPr bwMode="auto">
              <a:xfrm>
                <a:off x="6986588"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88" name="Rectangle 181"/>
              <p:cNvSpPr>
                <a:spLocks noChangeArrowheads="1"/>
              </p:cNvSpPr>
              <p:nvPr/>
            </p:nvSpPr>
            <p:spPr bwMode="auto">
              <a:xfrm>
                <a:off x="6999288"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89" name="Rectangle 182"/>
              <p:cNvSpPr>
                <a:spLocks noChangeArrowheads="1"/>
              </p:cNvSpPr>
              <p:nvPr/>
            </p:nvSpPr>
            <p:spPr bwMode="auto">
              <a:xfrm>
                <a:off x="7011988" y="5311775"/>
                <a:ext cx="14287"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90" name="Rectangle 183"/>
              <p:cNvSpPr>
                <a:spLocks noChangeArrowheads="1"/>
              </p:cNvSpPr>
              <p:nvPr/>
            </p:nvSpPr>
            <p:spPr bwMode="auto">
              <a:xfrm>
                <a:off x="7026275"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91" name="Rectangle 184"/>
              <p:cNvSpPr>
                <a:spLocks noChangeArrowheads="1"/>
              </p:cNvSpPr>
              <p:nvPr/>
            </p:nvSpPr>
            <p:spPr bwMode="auto">
              <a:xfrm>
                <a:off x="7038975"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92" name="Rectangle 185"/>
              <p:cNvSpPr>
                <a:spLocks noChangeArrowheads="1"/>
              </p:cNvSpPr>
              <p:nvPr/>
            </p:nvSpPr>
            <p:spPr bwMode="auto">
              <a:xfrm>
                <a:off x="7051675" y="5311775"/>
                <a:ext cx="14288"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93" name="Rectangle 186"/>
              <p:cNvSpPr>
                <a:spLocks noChangeArrowheads="1"/>
              </p:cNvSpPr>
              <p:nvPr/>
            </p:nvSpPr>
            <p:spPr bwMode="auto">
              <a:xfrm>
                <a:off x="7065963"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94" name="Rectangle 187"/>
              <p:cNvSpPr>
                <a:spLocks noChangeArrowheads="1"/>
              </p:cNvSpPr>
              <p:nvPr/>
            </p:nvSpPr>
            <p:spPr bwMode="auto">
              <a:xfrm>
                <a:off x="7078663"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95" name="Rectangle 188"/>
              <p:cNvSpPr>
                <a:spLocks noChangeArrowheads="1"/>
              </p:cNvSpPr>
              <p:nvPr/>
            </p:nvSpPr>
            <p:spPr bwMode="auto">
              <a:xfrm>
                <a:off x="7091363" y="5311775"/>
                <a:ext cx="14287"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96" name="Rectangle 189"/>
              <p:cNvSpPr>
                <a:spLocks noChangeArrowheads="1"/>
              </p:cNvSpPr>
              <p:nvPr/>
            </p:nvSpPr>
            <p:spPr bwMode="auto">
              <a:xfrm>
                <a:off x="7105650"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97" name="Rectangle 190"/>
              <p:cNvSpPr>
                <a:spLocks noChangeArrowheads="1"/>
              </p:cNvSpPr>
              <p:nvPr/>
            </p:nvSpPr>
            <p:spPr bwMode="auto">
              <a:xfrm>
                <a:off x="7118350" y="5311775"/>
                <a:ext cx="14288"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98" name="Rectangle 191"/>
              <p:cNvSpPr>
                <a:spLocks noChangeArrowheads="1"/>
              </p:cNvSpPr>
              <p:nvPr/>
            </p:nvSpPr>
            <p:spPr bwMode="auto">
              <a:xfrm>
                <a:off x="7132638"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199" name="Rectangle 192"/>
              <p:cNvSpPr>
                <a:spLocks noChangeArrowheads="1"/>
              </p:cNvSpPr>
              <p:nvPr/>
            </p:nvSpPr>
            <p:spPr bwMode="auto">
              <a:xfrm>
                <a:off x="7145338" y="5311775"/>
                <a:ext cx="12700"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00" name="Rectangle 193"/>
              <p:cNvSpPr>
                <a:spLocks noChangeArrowheads="1"/>
              </p:cNvSpPr>
              <p:nvPr/>
            </p:nvSpPr>
            <p:spPr bwMode="auto">
              <a:xfrm>
                <a:off x="7158038" y="5311775"/>
                <a:ext cx="14287" cy="1492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01" name="Rectangle 194"/>
              <p:cNvSpPr>
                <a:spLocks noChangeArrowheads="1"/>
              </p:cNvSpPr>
              <p:nvPr/>
            </p:nvSpPr>
            <p:spPr bwMode="auto">
              <a:xfrm>
                <a:off x="6667499" y="5311775"/>
                <a:ext cx="504824" cy="165190"/>
              </a:xfrm>
              <a:prstGeom prst="rect">
                <a:avLst/>
              </a:prstGeom>
              <a:solidFill>
                <a:srgbClr val="CD88AF"/>
              </a:solidFill>
              <a:ln>
                <a:noFill/>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02" name="Rectangle 195"/>
              <p:cNvSpPr>
                <a:spLocks noChangeArrowheads="1"/>
              </p:cNvSpPr>
              <p:nvPr/>
            </p:nvSpPr>
            <p:spPr bwMode="auto">
              <a:xfrm>
                <a:off x="7927975" y="4459288"/>
                <a:ext cx="14288"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03" name="Rectangle 196"/>
              <p:cNvSpPr>
                <a:spLocks noChangeArrowheads="1"/>
              </p:cNvSpPr>
              <p:nvPr/>
            </p:nvSpPr>
            <p:spPr bwMode="auto">
              <a:xfrm>
                <a:off x="7942263"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04" name="Rectangle 197"/>
              <p:cNvSpPr>
                <a:spLocks noChangeArrowheads="1"/>
              </p:cNvSpPr>
              <p:nvPr/>
            </p:nvSpPr>
            <p:spPr bwMode="auto">
              <a:xfrm>
                <a:off x="7954963"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05" name="Rectangle 198"/>
              <p:cNvSpPr>
                <a:spLocks noChangeArrowheads="1"/>
              </p:cNvSpPr>
              <p:nvPr/>
            </p:nvSpPr>
            <p:spPr bwMode="auto">
              <a:xfrm>
                <a:off x="7967663" y="4459288"/>
                <a:ext cx="14287"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06" name="Rectangle 199"/>
              <p:cNvSpPr>
                <a:spLocks noChangeArrowheads="1"/>
              </p:cNvSpPr>
              <p:nvPr/>
            </p:nvSpPr>
            <p:spPr bwMode="auto">
              <a:xfrm>
                <a:off x="7981950"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07" name="Rectangle 200"/>
              <p:cNvSpPr>
                <a:spLocks noChangeArrowheads="1"/>
              </p:cNvSpPr>
              <p:nvPr/>
            </p:nvSpPr>
            <p:spPr bwMode="auto">
              <a:xfrm>
                <a:off x="7994650"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08" name="Rectangle 201"/>
              <p:cNvSpPr>
                <a:spLocks noChangeArrowheads="1"/>
              </p:cNvSpPr>
              <p:nvPr/>
            </p:nvSpPr>
            <p:spPr bwMode="auto">
              <a:xfrm>
                <a:off x="8007350" y="4459288"/>
                <a:ext cx="14288"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09" name="Rectangle 202"/>
              <p:cNvSpPr>
                <a:spLocks noChangeArrowheads="1"/>
              </p:cNvSpPr>
              <p:nvPr/>
            </p:nvSpPr>
            <p:spPr bwMode="auto">
              <a:xfrm>
                <a:off x="8021638"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10" name="Rectangle 203"/>
              <p:cNvSpPr>
                <a:spLocks noChangeArrowheads="1"/>
              </p:cNvSpPr>
              <p:nvPr/>
            </p:nvSpPr>
            <p:spPr bwMode="auto">
              <a:xfrm>
                <a:off x="8034338" y="4459288"/>
                <a:ext cx="14287"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11" name="Rectangle 204"/>
              <p:cNvSpPr>
                <a:spLocks noChangeArrowheads="1"/>
              </p:cNvSpPr>
              <p:nvPr/>
            </p:nvSpPr>
            <p:spPr bwMode="auto">
              <a:xfrm>
                <a:off x="8048625"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12" name="Rectangle 205"/>
              <p:cNvSpPr>
                <a:spLocks noChangeArrowheads="1"/>
              </p:cNvSpPr>
              <p:nvPr/>
            </p:nvSpPr>
            <p:spPr bwMode="auto">
              <a:xfrm>
                <a:off x="8061325"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13" name="Rectangle 206"/>
              <p:cNvSpPr>
                <a:spLocks noChangeArrowheads="1"/>
              </p:cNvSpPr>
              <p:nvPr/>
            </p:nvSpPr>
            <p:spPr bwMode="auto">
              <a:xfrm>
                <a:off x="8074025" y="4459288"/>
                <a:ext cx="14288"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14" name="Rectangle 207"/>
              <p:cNvSpPr>
                <a:spLocks noChangeArrowheads="1"/>
              </p:cNvSpPr>
              <p:nvPr/>
            </p:nvSpPr>
            <p:spPr bwMode="auto">
              <a:xfrm>
                <a:off x="8088313"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15" name="Rectangle 208"/>
              <p:cNvSpPr>
                <a:spLocks noChangeArrowheads="1"/>
              </p:cNvSpPr>
              <p:nvPr/>
            </p:nvSpPr>
            <p:spPr bwMode="auto">
              <a:xfrm>
                <a:off x="8101013"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16" name="Rectangle 209"/>
              <p:cNvSpPr>
                <a:spLocks noChangeArrowheads="1"/>
              </p:cNvSpPr>
              <p:nvPr/>
            </p:nvSpPr>
            <p:spPr bwMode="auto">
              <a:xfrm>
                <a:off x="8113713" y="4459288"/>
                <a:ext cx="14287"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17" name="Rectangle 210"/>
              <p:cNvSpPr>
                <a:spLocks noChangeArrowheads="1"/>
              </p:cNvSpPr>
              <p:nvPr/>
            </p:nvSpPr>
            <p:spPr bwMode="auto">
              <a:xfrm>
                <a:off x="8128000"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18" name="Rectangle 211"/>
              <p:cNvSpPr>
                <a:spLocks noChangeArrowheads="1"/>
              </p:cNvSpPr>
              <p:nvPr/>
            </p:nvSpPr>
            <p:spPr bwMode="auto">
              <a:xfrm>
                <a:off x="8140700"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19" name="Rectangle 212"/>
              <p:cNvSpPr>
                <a:spLocks noChangeArrowheads="1"/>
              </p:cNvSpPr>
              <p:nvPr/>
            </p:nvSpPr>
            <p:spPr bwMode="auto">
              <a:xfrm>
                <a:off x="8153400" y="4459288"/>
                <a:ext cx="14288"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20" name="Rectangle 213"/>
              <p:cNvSpPr>
                <a:spLocks noChangeArrowheads="1"/>
              </p:cNvSpPr>
              <p:nvPr/>
            </p:nvSpPr>
            <p:spPr bwMode="auto">
              <a:xfrm>
                <a:off x="8167688" y="4459288"/>
                <a:ext cx="26987"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21" name="Rectangle 214"/>
              <p:cNvSpPr>
                <a:spLocks noChangeArrowheads="1"/>
              </p:cNvSpPr>
              <p:nvPr/>
            </p:nvSpPr>
            <p:spPr bwMode="auto">
              <a:xfrm>
                <a:off x="8194675"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22" name="Rectangle 215"/>
              <p:cNvSpPr>
                <a:spLocks noChangeArrowheads="1"/>
              </p:cNvSpPr>
              <p:nvPr/>
            </p:nvSpPr>
            <p:spPr bwMode="auto">
              <a:xfrm>
                <a:off x="8207375"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23" name="Rectangle 216"/>
              <p:cNvSpPr>
                <a:spLocks noChangeArrowheads="1"/>
              </p:cNvSpPr>
              <p:nvPr/>
            </p:nvSpPr>
            <p:spPr bwMode="auto">
              <a:xfrm>
                <a:off x="8220075" y="4459288"/>
                <a:ext cx="14288"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24" name="Rectangle 217"/>
              <p:cNvSpPr>
                <a:spLocks noChangeArrowheads="1"/>
              </p:cNvSpPr>
              <p:nvPr/>
            </p:nvSpPr>
            <p:spPr bwMode="auto">
              <a:xfrm>
                <a:off x="8234363"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25" name="Rectangle 218"/>
              <p:cNvSpPr>
                <a:spLocks noChangeArrowheads="1"/>
              </p:cNvSpPr>
              <p:nvPr/>
            </p:nvSpPr>
            <p:spPr bwMode="auto">
              <a:xfrm>
                <a:off x="8247063"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26" name="Rectangle 219"/>
              <p:cNvSpPr>
                <a:spLocks noChangeArrowheads="1"/>
              </p:cNvSpPr>
              <p:nvPr/>
            </p:nvSpPr>
            <p:spPr bwMode="auto">
              <a:xfrm>
                <a:off x="8259763" y="4459288"/>
                <a:ext cx="14287"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27" name="Rectangle 220"/>
              <p:cNvSpPr>
                <a:spLocks noChangeArrowheads="1"/>
              </p:cNvSpPr>
              <p:nvPr/>
            </p:nvSpPr>
            <p:spPr bwMode="auto">
              <a:xfrm>
                <a:off x="8274050"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28" name="Rectangle 221"/>
              <p:cNvSpPr>
                <a:spLocks noChangeArrowheads="1"/>
              </p:cNvSpPr>
              <p:nvPr/>
            </p:nvSpPr>
            <p:spPr bwMode="auto">
              <a:xfrm>
                <a:off x="8286750"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29" name="Rectangle 222"/>
              <p:cNvSpPr>
                <a:spLocks noChangeArrowheads="1"/>
              </p:cNvSpPr>
              <p:nvPr/>
            </p:nvSpPr>
            <p:spPr bwMode="auto">
              <a:xfrm>
                <a:off x="8299450" y="4459288"/>
                <a:ext cx="14288"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30" name="Rectangle 223"/>
              <p:cNvSpPr>
                <a:spLocks noChangeArrowheads="1"/>
              </p:cNvSpPr>
              <p:nvPr/>
            </p:nvSpPr>
            <p:spPr bwMode="auto">
              <a:xfrm>
                <a:off x="8313738"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31" name="Rectangle 224"/>
              <p:cNvSpPr>
                <a:spLocks noChangeArrowheads="1"/>
              </p:cNvSpPr>
              <p:nvPr/>
            </p:nvSpPr>
            <p:spPr bwMode="auto">
              <a:xfrm>
                <a:off x="8326438" y="4459288"/>
                <a:ext cx="14287"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32" name="Rectangle 225"/>
              <p:cNvSpPr>
                <a:spLocks noChangeArrowheads="1"/>
              </p:cNvSpPr>
              <p:nvPr/>
            </p:nvSpPr>
            <p:spPr bwMode="auto">
              <a:xfrm>
                <a:off x="8340725"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33" name="Rectangle 226"/>
              <p:cNvSpPr>
                <a:spLocks noChangeArrowheads="1"/>
              </p:cNvSpPr>
              <p:nvPr/>
            </p:nvSpPr>
            <p:spPr bwMode="auto">
              <a:xfrm>
                <a:off x="8353425"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34" name="Rectangle 227"/>
              <p:cNvSpPr>
                <a:spLocks noChangeArrowheads="1"/>
              </p:cNvSpPr>
              <p:nvPr/>
            </p:nvSpPr>
            <p:spPr bwMode="auto">
              <a:xfrm>
                <a:off x="8366125" y="4459288"/>
                <a:ext cx="14288"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35" name="Rectangle 228"/>
              <p:cNvSpPr>
                <a:spLocks noChangeArrowheads="1"/>
              </p:cNvSpPr>
              <p:nvPr/>
            </p:nvSpPr>
            <p:spPr bwMode="auto">
              <a:xfrm>
                <a:off x="8380413"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36" name="Rectangle 229"/>
              <p:cNvSpPr>
                <a:spLocks noChangeArrowheads="1"/>
              </p:cNvSpPr>
              <p:nvPr/>
            </p:nvSpPr>
            <p:spPr bwMode="auto">
              <a:xfrm>
                <a:off x="8393113"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37" name="Rectangle 230"/>
              <p:cNvSpPr>
                <a:spLocks noChangeArrowheads="1"/>
              </p:cNvSpPr>
              <p:nvPr/>
            </p:nvSpPr>
            <p:spPr bwMode="auto">
              <a:xfrm>
                <a:off x="8405813" y="4459288"/>
                <a:ext cx="14287"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38" name="Rectangle 231"/>
              <p:cNvSpPr>
                <a:spLocks noChangeArrowheads="1"/>
              </p:cNvSpPr>
              <p:nvPr/>
            </p:nvSpPr>
            <p:spPr bwMode="auto">
              <a:xfrm>
                <a:off x="8420100" y="4459288"/>
                <a:ext cx="12700" cy="10017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39" name="Rectangle 232"/>
              <p:cNvSpPr>
                <a:spLocks noChangeArrowheads="1"/>
              </p:cNvSpPr>
              <p:nvPr/>
            </p:nvSpPr>
            <p:spPr bwMode="auto">
              <a:xfrm>
                <a:off x="7927975" y="4459287"/>
                <a:ext cx="504824" cy="1017678"/>
              </a:xfrm>
              <a:prstGeom prst="rect">
                <a:avLst/>
              </a:prstGeom>
              <a:solidFill>
                <a:srgbClr val="AB5585"/>
              </a:solidFill>
              <a:ln>
                <a:noFill/>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endParaRPr lang="fr-FR" altLang="fr-FR" sz="1050"/>
              </a:p>
            </p:txBody>
          </p:sp>
          <p:sp>
            <p:nvSpPr>
              <p:cNvPr id="240" name="Line 233"/>
              <p:cNvSpPr>
                <a:spLocks noChangeShapeType="1"/>
              </p:cNvSpPr>
              <p:nvPr/>
            </p:nvSpPr>
            <p:spPr bwMode="auto">
              <a:xfrm>
                <a:off x="1250950" y="1471613"/>
                <a:ext cx="1588" cy="39893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sz="1050"/>
              </a:p>
            </p:txBody>
          </p:sp>
          <p:sp>
            <p:nvSpPr>
              <p:cNvPr id="242" name="Line 235"/>
              <p:cNvSpPr>
                <a:spLocks noChangeShapeType="1"/>
              </p:cNvSpPr>
              <p:nvPr/>
            </p:nvSpPr>
            <p:spPr bwMode="auto">
              <a:xfrm>
                <a:off x="1171575" y="4459288"/>
                <a:ext cx="79375"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050"/>
              </a:p>
            </p:txBody>
          </p:sp>
          <p:sp>
            <p:nvSpPr>
              <p:cNvPr id="243" name="Line 236"/>
              <p:cNvSpPr>
                <a:spLocks noChangeShapeType="1"/>
              </p:cNvSpPr>
              <p:nvPr/>
            </p:nvSpPr>
            <p:spPr bwMode="auto">
              <a:xfrm>
                <a:off x="1171575" y="3475038"/>
                <a:ext cx="79375"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050"/>
              </a:p>
            </p:txBody>
          </p:sp>
          <p:sp>
            <p:nvSpPr>
              <p:cNvPr id="244" name="Line 237"/>
              <p:cNvSpPr>
                <a:spLocks noChangeShapeType="1"/>
              </p:cNvSpPr>
              <p:nvPr/>
            </p:nvSpPr>
            <p:spPr bwMode="auto">
              <a:xfrm>
                <a:off x="1171575" y="2473325"/>
                <a:ext cx="79375"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050"/>
              </a:p>
            </p:txBody>
          </p:sp>
          <p:sp>
            <p:nvSpPr>
              <p:cNvPr id="245" name="Line 238"/>
              <p:cNvSpPr>
                <a:spLocks noChangeShapeType="1"/>
              </p:cNvSpPr>
              <p:nvPr/>
            </p:nvSpPr>
            <p:spPr bwMode="auto">
              <a:xfrm>
                <a:off x="1171575" y="1471613"/>
                <a:ext cx="79375"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050"/>
              </a:p>
            </p:txBody>
          </p:sp>
          <p:sp>
            <p:nvSpPr>
              <p:cNvPr id="247" name="Line 240"/>
              <p:cNvSpPr>
                <a:spLocks noChangeShapeType="1"/>
              </p:cNvSpPr>
              <p:nvPr/>
            </p:nvSpPr>
            <p:spPr bwMode="auto">
              <a:xfrm flipV="1">
                <a:off x="1250950" y="5461000"/>
                <a:ext cx="1588" cy="1301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050"/>
              </a:p>
            </p:txBody>
          </p:sp>
          <p:sp>
            <p:nvSpPr>
              <p:cNvPr id="248" name="Line 241"/>
              <p:cNvSpPr>
                <a:spLocks noChangeShapeType="1"/>
              </p:cNvSpPr>
              <p:nvPr/>
            </p:nvSpPr>
            <p:spPr bwMode="auto">
              <a:xfrm flipV="1">
                <a:off x="2511425" y="5504130"/>
                <a:ext cx="1588" cy="13017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050"/>
              </a:p>
            </p:txBody>
          </p:sp>
          <p:sp>
            <p:nvSpPr>
              <p:cNvPr id="249" name="Line 242"/>
              <p:cNvSpPr>
                <a:spLocks noChangeShapeType="1"/>
              </p:cNvSpPr>
              <p:nvPr/>
            </p:nvSpPr>
            <p:spPr bwMode="auto">
              <a:xfrm flipV="1">
                <a:off x="3773489" y="5504130"/>
                <a:ext cx="1588" cy="13017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050"/>
              </a:p>
            </p:txBody>
          </p:sp>
          <p:sp>
            <p:nvSpPr>
              <p:cNvPr id="250" name="Line 243"/>
              <p:cNvSpPr>
                <a:spLocks noChangeShapeType="1"/>
              </p:cNvSpPr>
              <p:nvPr/>
            </p:nvSpPr>
            <p:spPr bwMode="auto">
              <a:xfrm flipV="1">
                <a:off x="5033962" y="5504130"/>
                <a:ext cx="1588" cy="13017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050"/>
              </a:p>
            </p:txBody>
          </p:sp>
          <p:sp>
            <p:nvSpPr>
              <p:cNvPr id="251" name="Line 244"/>
              <p:cNvSpPr>
                <a:spLocks noChangeShapeType="1"/>
              </p:cNvSpPr>
              <p:nvPr/>
            </p:nvSpPr>
            <p:spPr bwMode="auto">
              <a:xfrm flipV="1">
                <a:off x="6296025" y="5504130"/>
                <a:ext cx="1588" cy="13017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050"/>
              </a:p>
            </p:txBody>
          </p:sp>
          <p:sp>
            <p:nvSpPr>
              <p:cNvPr id="252" name="Line 245"/>
              <p:cNvSpPr>
                <a:spLocks noChangeShapeType="1"/>
              </p:cNvSpPr>
              <p:nvPr/>
            </p:nvSpPr>
            <p:spPr bwMode="auto">
              <a:xfrm flipV="1">
                <a:off x="7556501" y="5504132"/>
                <a:ext cx="1588" cy="13017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050"/>
              </a:p>
            </p:txBody>
          </p:sp>
          <p:sp>
            <p:nvSpPr>
              <p:cNvPr id="253" name="Line 246"/>
              <p:cNvSpPr>
                <a:spLocks noChangeShapeType="1"/>
              </p:cNvSpPr>
              <p:nvPr/>
            </p:nvSpPr>
            <p:spPr bwMode="auto">
              <a:xfrm flipV="1">
                <a:off x="8818562" y="5489753"/>
                <a:ext cx="1588" cy="13017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050"/>
              </a:p>
            </p:txBody>
          </p:sp>
          <p:sp>
            <p:nvSpPr>
              <p:cNvPr id="254" name="Rectangle 247"/>
              <p:cNvSpPr>
                <a:spLocks noChangeArrowheads="1"/>
              </p:cNvSpPr>
              <p:nvPr/>
            </p:nvSpPr>
            <p:spPr bwMode="auto">
              <a:xfrm>
                <a:off x="906465" y="5256214"/>
                <a:ext cx="147954" cy="26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r>
                  <a:rPr lang="fr-FR" altLang="fr-FR" sz="1100" b="1">
                    <a:latin typeface="Arial" pitchFamily="34" charset="0"/>
                    <a:cs typeface="Times New Roman" pitchFamily="18" charset="0"/>
                  </a:rPr>
                  <a:t>0</a:t>
                </a:r>
              </a:p>
            </p:txBody>
          </p:sp>
          <p:sp>
            <p:nvSpPr>
              <p:cNvPr id="255" name="Rectangle 248"/>
              <p:cNvSpPr>
                <a:spLocks noChangeArrowheads="1"/>
              </p:cNvSpPr>
              <p:nvPr/>
            </p:nvSpPr>
            <p:spPr bwMode="auto">
              <a:xfrm>
                <a:off x="760413" y="4254501"/>
                <a:ext cx="295904" cy="26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r>
                  <a:rPr lang="fr-FR" altLang="fr-FR" sz="1100" b="1">
                    <a:latin typeface="Arial" pitchFamily="34" charset="0"/>
                    <a:cs typeface="Times New Roman" pitchFamily="18" charset="0"/>
                  </a:rPr>
                  <a:t>20</a:t>
                </a:r>
                <a:endParaRPr lang="fr-FR" altLang="fr-FR" sz="1100">
                  <a:latin typeface="Arial" pitchFamily="34" charset="0"/>
                  <a:cs typeface="Times New Roman" pitchFamily="18" charset="0"/>
                </a:endParaRPr>
              </a:p>
            </p:txBody>
          </p:sp>
          <p:sp>
            <p:nvSpPr>
              <p:cNvPr id="256" name="Rectangle 249"/>
              <p:cNvSpPr>
                <a:spLocks noChangeArrowheads="1"/>
              </p:cNvSpPr>
              <p:nvPr/>
            </p:nvSpPr>
            <p:spPr bwMode="auto">
              <a:xfrm>
                <a:off x="760413" y="3271838"/>
                <a:ext cx="295904" cy="26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r>
                  <a:rPr lang="fr-FR" altLang="fr-FR" sz="1100" b="1" dirty="0">
                    <a:latin typeface="Arial" pitchFamily="34" charset="0"/>
                    <a:cs typeface="Times New Roman" pitchFamily="18" charset="0"/>
                  </a:rPr>
                  <a:t>40</a:t>
                </a:r>
                <a:endParaRPr lang="fr-FR" altLang="fr-FR" sz="1100" dirty="0">
                  <a:latin typeface="Arial" pitchFamily="34" charset="0"/>
                  <a:cs typeface="Times New Roman" pitchFamily="18" charset="0"/>
                </a:endParaRPr>
              </a:p>
            </p:txBody>
          </p:sp>
          <p:sp>
            <p:nvSpPr>
              <p:cNvPr id="257" name="Rectangle 250"/>
              <p:cNvSpPr>
                <a:spLocks noChangeArrowheads="1"/>
              </p:cNvSpPr>
              <p:nvPr/>
            </p:nvSpPr>
            <p:spPr bwMode="auto">
              <a:xfrm>
                <a:off x="760413" y="2270126"/>
                <a:ext cx="295904" cy="26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r>
                  <a:rPr lang="fr-FR" altLang="fr-FR" sz="1100" b="1" dirty="0">
                    <a:latin typeface="Arial" pitchFamily="34" charset="0"/>
                    <a:cs typeface="Times New Roman" pitchFamily="18" charset="0"/>
                  </a:rPr>
                  <a:t>60</a:t>
                </a:r>
                <a:endParaRPr lang="fr-FR" altLang="fr-FR" sz="1100" dirty="0">
                  <a:latin typeface="Arial" pitchFamily="34" charset="0"/>
                  <a:cs typeface="Times New Roman" pitchFamily="18" charset="0"/>
                </a:endParaRPr>
              </a:p>
            </p:txBody>
          </p:sp>
          <p:sp>
            <p:nvSpPr>
              <p:cNvPr id="258" name="Rectangle 251"/>
              <p:cNvSpPr>
                <a:spLocks noChangeArrowheads="1"/>
              </p:cNvSpPr>
              <p:nvPr/>
            </p:nvSpPr>
            <p:spPr bwMode="auto">
              <a:xfrm>
                <a:off x="760413" y="1268413"/>
                <a:ext cx="295904" cy="26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r>
                  <a:rPr lang="fr-FR" altLang="fr-FR" sz="1100" b="1">
                    <a:latin typeface="Arial" pitchFamily="34" charset="0"/>
                    <a:cs typeface="Times New Roman" pitchFamily="18" charset="0"/>
                  </a:rPr>
                  <a:t>80</a:t>
                </a:r>
              </a:p>
            </p:txBody>
          </p:sp>
          <p:sp>
            <p:nvSpPr>
              <p:cNvPr id="260" name="Text Box 253"/>
              <p:cNvSpPr txBox="1">
                <a:spLocks noChangeArrowheads="1"/>
              </p:cNvSpPr>
              <p:nvPr/>
            </p:nvSpPr>
            <p:spPr bwMode="auto">
              <a:xfrm>
                <a:off x="1465615" y="1466169"/>
                <a:ext cx="951726" cy="40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r>
                  <a:rPr lang="fr-FR" altLang="fr-FR" sz="1100" b="1" dirty="0">
                    <a:latin typeface="Arial" pitchFamily="34" charset="0"/>
                    <a:cs typeface="Times New Roman" pitchFamily="18" charset="0"/>
                  </a:rPr>
                  <a:t>73 %</a:t>
                </a:r>
              </a:p>
            </p:txBody>
          </p:sp>
          <p:sp>
            <p:nvSpPr>
              <p:cNvPr id="261" name="Text Box 254"/>
              <p:cNvSpPr txBox="1">
                <a:spLocks noChangeArrowheads="1"/>
              </p:cNvSpPr>
              <p:nvPr/>
            </p:nvSpPr>
            <p:spPr bwMode="auto">
              <a:xfrm>
                <a:off x="2723444" y="4209115"/>
                <a:ext cx="951726" cy="40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r>
                  <a:rPr lang="fr-FR" altLang="fr-FR" sz="1100" b="1" dirty="0">
                    <a:latin typeface="Arial" pitchFamily="34" charset="0"/>
                    <a:cs typeface="Times New Roman" pitchFamily="18" charset="0"/>
                  </a:rPr>
                  <a:t>18 %</a:t>
                </a:r>
              </a:p>
            </p:txBody>
          </p:sp>
          <p:sp>
            <p:nvSpPr>
              <p:cNvPr id="262" name="Text Box 255"/>
              <p:cNvSpPr txBox="1">
                <a:spLocks noChangeArrowheads="1"/>
              </p:cNvSpPr>
              <p:nvPr/>
            </p:nvSpPr>
            <p:spPr bwMode="auto">
              <a:xfrm>
                <a:off x="4010093" y="4244973"/>
                <a:ext cx="951726" cy="40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r>
                  <a:rPr lang="fr-FR" altLang="fr-FR" sz="1100" b="1" dirty="0">
                    <a:latin typeface="Arial" pitchFamily="34" charset="0"/>
                    <a:cs typeface="Times New Roman" pitchFamily="18" charset="0"/>
                  </a:rPr>
                  <a:t>17 %</a:t>
                </a:r>
              </a:p>
            </p:txBody>
          </p:sp>
          <p:sp>
            <p:nvSpPr>
              <p:cNvPr id="263" name="Text Box 256"/>
              <p:cNvSpPr txBox="1">
                <a:spLocks noChangeArrowheads="1"/>
              </p:cNvSpPr>
              <p:nvPr/>
            </p:nvSpPr>
            <p:spPr bwMode="auto">
              <a:xfrm>
                <a:off x="5240803" y="4570412"/>
                <a:ext cx="951726" cy="40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r>
                  <a:rPr lang="fr-FR" altLang="fr-FR" sz="1100" b="1" dirty="0">
                    <a:latin typeface="Arial" pitchFamily="34" charset="0"/>
                    <a:cs typeface="Times New Roman" pitchFamily="18" charset="0"/>
                  </a:rPr>
                  <a:t>10 %</a:t>
                </a:r>
              </a:p>
            </p:txBody>
          </p:sp>
          <p:sp>
            <p:nvSpPr>
              <p:cNvPr id="265" name="Text Box 258"/>
              <p:cNvSpPr txBox="1">
                <a:spLocks noChangeArrowheads="1"/>
              </p:cNvSpPr>
              <p:nvPr/>
            </p:nvSpPr>
            <p:spPr bwMode="auto">
              <a:xfrm>
                <a:off x="7787638" y="4065588"/>
                <a:ext cx="951726" cy="40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r>
                  <a:rPr lang="fr-FR" altLang="fr-FR" sz="1100" b="1" dirty="0">
                    <a:latin typeface="Arial" pitchFamily="34" charset="0"/>
                    <a:cs typeface="Times New Roman" pitchFamily="18" charset="0"/>
                  </a:rPr>
                  <a:t>20 %</a:t>
                </a:r>
              </a:p>
            </p:txBody>
          </p:sp>
          <p:sp>
            <p:nvSpPr>
              <p:cNvPr id="266" name="Text Box 259"/>
              <p:cNvSpPr txBox="1">
                <a:spLocks noChangeArrowheads="1"/>
              </p:cNvSpPr>
              <p:nvPr/>
            </p:nvSpPr>
            <p:spPr bwMode="auto">
              <a:xfrm rot="16200000">
                <a:off x="-201609" y="2951308"/>
                <a:ext cx="1365397" cy="52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r>
                  <a:rPr lang="fr-FR" altLang="fr-FR" sz="1200" b="1" dirty="0">
                    <a:latin typeface="Calibri" panose="020F0502020204030204" pitchFamily="34" charset="0"/>
                    <a:cs typeface="Times New Roman" pitchFamily="18" charset="0"/>
                  </a:rPr>
                  <a:t>Malades %</a:t>
                </a:r>
              </a:p>
            </p:txBody>
          </p:sp>
        </p:grpSp>
        <p:sp>
          <p:nvSpPr>
            <p:cNvPr id="279" name="ZoneTexte 278"/>
            <p:cNvSpPr txBox="1"/>
            <p:nvPr/>
          </p:nvSpPr>
          <p:spPr>
            <a:xfrm>
              <a:off x="5151194" y="2132856"/>
              <a:ext cx="3145188" cy="307777"/>
            </a:xfrm>
            <a:prstGeom prst="rect">
              <a:avLst/>
            </a:prstGeom>
            <a:solidFill>
              <a:schemeClr val="bg1"/>
            </a:solidFill>
          </p:spPr>
          <p:txBody>
            <a:bodyPr wrap="square" rtlCol="0">
              <a:spAutoFit/>
            </a:bodyPr>
            <a:lstStyle/>
            <a:p>
              <a:pPr algn="ctr"/>
              <a:r>
                <a:rPr lang="fr-FR" sz="1400" b="1" dirty="0"/>
                <a:t>Principales étiologies du CHC en France</a:t>
              </a:r>
            </a:p>
          </p:txBody>
        </p:sp>
      </p:grpSp>
      <p:sp>
        <p:nvSpPr>
          <p:cNvPr id="280" name="Text Box 257"/>
          <p:cNvSpPr txBox="1">
            <a:spLocks noChangeArrowheads="1"/>
          </p:cNvSpPr>
          <p:nvPr/>
        </p:nvSpPr>
        <p:spPr bwMode="auto">
          <a:xfrm>
            <a:off x="7790674" y="4816048"/>
            <a:ext cx="42672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eaLnBrk="1" hangingPunct="1">
              <a:spcBef>
                <a:spcPct val="0"/>
              </a:spcBef>
              <a:buClrTx/>
              <a:buSzTx/>
              <a:buFontTx/>
              <a:buNone/>
            </a:pPr>
            <a:r>
              <a:rPr lang="fr-FR" altLang="fr-FR" sz="1100" b="1" dirty="0">
                <a:latin typeface="Arial" pitchFamily="34" charset="0"/>
                <a:cs typeface="Times New Roman" pitchFamily="18" charset="0"/>
              </a:rPr>
              <a:t>3 %</a:t>
            </a:r>
          </a:p>
        </p:txBody>
      </p:sp>
      <p:sp>
        <p:nvSpPr>
          <p:cNvPr id="281" name="Text Box 252"/>
          <p:cNvSpPr txBox="1">
            <a:spLocks noChangeArrowheads="1"/>
          </p:cNvSpPr>
          <p:nvPr/>
        </p:nvSpPr>
        <p:spPr bwMode="auto">
          <a:xfrm>
            <a:off x="5034312" y="5158719"/>
            <a:ext cx="61801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algn="ctr" eaLnBrk="1" hangingPunct="1">
              <a:spcBef>
                <a:spcPct val="0"/>
              </a:spcBef>
              <a:buClrTx/>
              <a:buSzTx/>
              <a:buFontTx/>
              <a:buNone/>
            </a:pPr>
            <a:r>
              <a:rPr lang="fr-FR" altLang="fr-FR" sz="1050" b="1" dirty="0">
                <a:latin typeface="Arial" pitchFamily="34" charset="0"/>
                <a:cs typeface="Times New Roman" pitchFamily="18" charset="0"/>
              </a:rPr>
              <a:t>Alcool</a:t>
            </a:r>
          </a:p>
        </p:txBody>
      </p:sp>
      <p:sp>
        <p:nvSpPr>
          <p:cNvPr id="284" name="Text Box 252"/>
          <p:cNvSpPr txBox="1">
            <a:spLocks noChangeArrowheads="1"/>
          </p:cNvSpPr>
          <p:nvPr/>
        </p:nvSpPr>
        <p:spPr bwMode="auto">
          <a:xfrm>
            <a:off x="5677595" y="5158719"/>
            <a:ext cx="61801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algn="ctr" eaLnBrk="1" hangingPunct="1">
              <a:spcBef>
                <a:spcPct val="0"/>
              </a:spcBef>
              <a:buClrTx/>
              <a:buSzTx/>
              <a:buFontTx/>
              <a:buNone/>
            </a:pPr>
            <a:r>
              <a:rPr lang="fr-FR" altLang="fr-FR" sz="1050" b="1" dirty="0">
                <a:latin typeface="Arial" pitchFamily="34" charset="0"/>
                <a:cs typeface="Times New Roman" pitchFamily="18" charset="0"/>
              </a:rPr>
              <a:t>NASH</a:t>
            </a:r>
          </a:p>
        </p:txBody>
      </p:sp>
      <p:sp>
        <p:nvSpPr>
          <p:cNvPr id="285" name="Text Box 252"/>
          <p:cNvSpPr txBox="1">
            <a:spLocks noChangeArrowheads="1"/>
          </p:cNvSpPr>
          <p:nvPr/>
        </p:nvSpPr>
        <p:spPr bwMode="auto">
          <a:xfrm>
            <a:off x="6343826" y="5158719"/>
            <a:ext cx="61801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algn="ctr" eaLnBrk="1" hangingPunct="1">
              <a:spcBef>
                <a:spcPct val="0"/>
              </a:spcBef>
              <a:buClrTx/>
              <a:buSzTx/>
              <a:buFontTx/>
              <a:buNone/>
            </a:pPr>
            <a:r>
              <a:rPr lang="fr-FR" altLang="fr-FR" sz="1050" b="1" dirty="0">
                <a:latin typeface="Arial" pitchFamily="34" charset="0"/>
                <a:cs typeface="Times New Roman" pitchFamily="18" charset="0"/>
              </a:rPr>
              <a:t>VHC</a:t>
            </a:r>
          </a:p>
        </p:txBody>
      </p:sp>
      <p:sp>
        <p:nvSpPr>
          <p:cNvPr id="286" name="Text Box 252"/>
          <p:cNvSpPr txBox="1">
            <a:spLocks noChangeArrowheads="1"/>
          </p:cNvSpPr>
          <p:nvPr/>
        </p:nvSpPr>
        <p:spPr bwMode="auto">
          <a:xfrm>
            <a:off x="7009635" y="5158719"/>
            <a:ext cx="61801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algn="ctr" eaLnBrk="1" hangingPunct="1">
              <a:spcBef>
                <a:spcPct val="0"/>
              </a:spcBef>
              <a:buClrTx/>
              <a:buSzTx/>
              <a:buFontTx/>
              <a:buNone/>
            </a:pPr>
            <a:r>
              <a:rPr lang="fr-FR" altLang="fr-FR" sz="1050" b="1" dirty="0">
                <a:latin typeface="Arial" pitchFamily="34" charset="0"/>
                <a:cs typeface="Times New Roman" pitchFamily="18" charset="0"/>
              </a:rPr>
              <a:t>VHB</a:t>
            </a:r>
          </a:p>
        </p:txBody>
      </p:sp>
      <p:sp>
        <p:nvSpPr>
          <p:cNvPr id="287" name="Text Box 252"/>
          <p:cNvSpPr txBox="1">
            <a:spLocks noChangeArrowheads="1"/>
          </p:cNvSpPr>
          <p:nvPr/>
        </p:nvSpPr>
        <p:spPr bwMode="auto">
          <a:xfrm>
            <a:off x="7524331" y="5157192"/>
            <a:ext cx="96189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algn="ctr" eaLnBrk="1" hangingPunct="1">
              <a:spcBef>
                <a:spcPct val="0"/>
              </a:spcBef>
              <a:buClrTx/>
              <a:buSzTx/>
              <a:buFontTx/>
              <a:buNone/>
            </a:pPr>
            <a:r>
              <a:rPr lang="fr-FR" altLang="fr-FR" sz="1050" b="1" dirty="0" err="1">
                <a:latin typeface="Arial" pitchFamily="34" charset="0"/>
                <a:cs typeface="Times New Roman" pitchFamily="18" charset="0"/>
              </a:rPr>
              <a:t>Hémo</a:t>
            </a:r>
            <a:r>
              <a:rPr lang="fr-FR" altLang="fr-FR" sz="1050" b="1" dirty="0">
                <a:latin typeface="Arial" pitchFamily="34" charset="0"/>
                <a:cs typeface="Times New Roman" pitchFamily="18" charset="0"/>
              </a:rPr>
              <a:t>-</a:t>
            </a:r>
            <a:br>
              <a:rPr lang="fr-FR" altLang="fr-FR" sz="1050" b="1" dirty="0">
                <a:latin typeface="Arial" pitchFamily="34" charset="0"/>
                <a:cs typeface="Times New Roman" pitchFamily="18" charset="0"/>
              </a:rPr>
            </a:br>
            <a:r>
              <a:rPr lang="fr-FR" altLang="fr-FR" sz="1050" b="1" dirty="0" err="1">
                <a:latin typeface="Arial" pitchFamily="34" charset="0"/>
                <a:cs typeface="Times New Roman" pitchFamily="18" charset="0"/>
              </a:rPr>
              <a:t>chromatose</a:t>
            </a:r>
            <a:endParaRPr lang="fr-FR" altLang="fr-FR" sz="1050" b="1" dirty="0">
              <a:latin typeface="Arial" pitchFamily="34" charset="0"/>
              <a:cs typeface="Times New Roman" pitchFamily="18" charset="0"/>
            </a:endParaRPr>
          </a:p>
        </p:txBody>
      </p:sp>
      <p:sp>
        <p:nvSpPr>
          <p:cNvPr id="290" name="Line 239"/>
          <p:cNvSpPr>
            <a:spLocks noChangeShapeType="1"/>
          </p:cNvSpPr>
          <p:nvPr/>
        </p:nvSpPr>
        <p:spPr bwMode="auto">
          <a:xfrm>
            <a:off x="4924683" y="5166934"/>
            <a:ext cx="4068000" cy="102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sz="1050"/>
          </a:p>
        </p:txBody>
      </p:sp>
      <p:sp>
        <p:nvSpPr>
          <p:cNvPr id="291" name="Text Box 252"/>
          <p:cNvSpPr txBox="1">
            <a:spLocks noChangeArrowheads="1"/>
          </p:cNvSpPr>
          <p:nvPr/>
        </p:nvSpPr>
        <p:spPr bwMode="auto">
          <a:xfrm>
            <a:off x="8257262" y="5158719"/>
            <a:ext cx="77923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ＭＳ Ｐゴシック" pitchFamily="34" charset="-128"/>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ＭＳ Ｐゴシック"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ＭＳ Ｐゴシック"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ＭＳ Ｐゴシック"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ＭＳ Ｐゴシック" pitchFamily="34" charset="-128"/>
              </a:defRPr>
            </a:lvl9pPr>
          </a:lstStyle>
          <a:p>
            <a:pPr algn="ctr" eaLnBrk="1" hangingPunct="1">
              <a:spcBef>
                <a:spcPct val="0"/>
              </a:spcBef>
              <a:buClrTx/>
              <a:buSzTx/>
              <a:buFontTx/>
              <a:buNone/>
            </a:pPr>
            <a:r>
              <a:rPr lang="fr-FR" altLang="fr-FR" sz="1050" b="1" dirty="0">
                <a:latin typeface="Arial" pitchFamily="34" charset="0"/>
                <a:cs typeface="Times New Roman" pitchFamily="18" charset="0"/>
              </a:rPr>
              <a:t>Multiples </a:t>
            </a:r>
          </a:p>
        </p:txBody>
      </p:sp>
    </p:spTree>
    <p:extLst>
      <p:ext uri="{BB962C8B-B14F-4D97-AF65-F5344CB8AC3E}">
        <p14:creationId xmlns:p14="http://schemas.microsoft.com/office/powerpoint/2010/main" val="2066812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8641"/>
            <a:ext cx="9144000" cy="64087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496" y="269216"/>
            <a:ext cx="3956831" cy="3113492"/>
          </a:xfrm>
          <a:prstGeom prst="rect">
            <a:avLst/>
          </a:prstGeom>
        </p:spPr>
      </p:pic>
      <p:pic>
        <p:nvPicPr>
          <p:cNvPr id="3" name="Imag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13" y="3447363"/>
            <a:ext cx="4057185" cy="3149989"/>
          </a:xfrm>
          <a:prstGeom prst="rect">
            <a:avLst/>
          </a:prstGeom>
        </p:spPr>
      </p:pic>
      <p:pic>
        <p:nvPicPr>
          <p:cNvPr id="5" name="Imag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67209" y="3447362"/>
            <a:ext cx="4060419" cy="3149989"/>
          </a:xfrm>
          <a:prstGeom prst="rect">
            <a:avLst/>
          </a:prstGeom>
        </p:spPr>
      </p:pic>
      <p:pic>
        <p:nvPicPr>
          <p:cNvPr id="7" name="Imag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67209" y="255267"/>
            <a:ext cx="4085443" cy="3127442"/>
          </a:xfrm>
          <a:prstGeom prst="rect">
            <a:avLst/>
          </a:prstGeom>
        </p:spPr>
      </p:pic>
      <p:pic>
        <p:nvPicPr>
          <p:cNvPr id="4102"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58590" y="3447361"/>
            <a:ext cx="3061118" cy="314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58590" y="255265"/>
            <a:ext cx="3061118" cy="3127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772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CAT</a:t>
            </a:r>
          </a:p>
        </p:txBody>
      </p:sp>
      <p:sp>
        <p:nvSpPr>
          <p:cNvPr id="3" name="Espace réservé du contenu 2"/>
          <p:cNvSpPr>
            <a:spLocks noGrp="1"/>
          </p:cNvSpPr>
          <p:nvPr>
            <p:ph idx="1"/>
          </p:nvPr>
        </p:nvSpPr>
        <p:spPr/>
        <p:txBody>
          <a:bodyPr/>
          <a:lstStyle/>
          <a:p>
            <a:r>
              <a:rPr lang="fr-FR" dirty="0"/>
              <a:t>Chirurgie: </a:t>
            </a:r>
            <a:r>
              <a:rPr lang="fr-FR" dirty="0" err="1"/>
              <a:t>segmentectomie</a:t>
            </a:r>
            <a:r>
              <a:rPr lang="fr-FR" dirty="0"/>
              <a:t> VI antérieure</a:t>
            </a:r>
          </a:p>
          <a:p>
            <a:r>
              <a:rPr lang="fr-FR" dirty="0"/>
              <a:t>Histologie: </a:t>
            </a:r>
            <a:r>
              <a:rPr lang="fr-FR" dirty="0" err="1"/>
              <a:t>Hépatocholangiocarcinome</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83768" y="3140968"/>
            <a:ext cx="3272780" cy="263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30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8229600" cy="980196"/>
          </a:xfrm>
        </p:spPr>
        <p:txBody>
          <a:bodyPr>
            <a:normAutofit fontScale="90000"/>
          </a:bodyPr>
          <a:lstStyle/>
          <a:p>
            <a:r>
              <a:rPr lang="fr-FR" dirty="0"/>
              <a:t>Quels sont les diagnostics possibles ?</a:t>
            </a:r>
          </a:p>
        </p:txBody>
      </p:sp>
      <p:sp>
        <p:nvSpPr>
          <p:cNvPr id="3" name="Espace réservé du contenu 2"/>
          <p:cNvSpPr>
            <a:spLocks noGrp="1"/>
          </p:cNvSpPr>
          <p:nvPr>
            <p:ph idx="1"/>
          </p:nvPr>
        </p:nvSpPr>
        <p:spPr>
          <a:xfrm>
            <a:off x="1331640" y="1557251"/>
            <a:ext cx="5328592" cy="4032448"/>
          </a:xfrm>
        </p:spPr>
        <p:txBody>
          <a:bodyPr>
            <a:normAutofit lnSpcReduction="10000"/>
          </a:bodyPr>
          <a:lstStyle/>
          <a:p>
            <a:r>
              <a:rPr lang="fr-FR" dirty="0"/>
              <a:t>CHC </a:t>
            </a:r>
          </a:p>
          <a:p>
            <a:r>
              <a:rPr lang="fr-FR" dirty="0"/>
              <a:t>Nodule de régénération</a:t>
            </a:r>
          </a:p>
          <a:p>
            <a:r>
              <a:rPr lang="fr-FR" dirty="0"/>
              <a:t>Nodule dysplasique</a:t>
            </a:r>
          </a:p>
          <a:p>
            <a:r>
              <a:rPr lang="fr-FR" dirty="0"/>
              <a:t>Angiome</a:t>
            </a:r>
          </a:p>
          <a:p>
            <a:r>
              <a:rPr lang="fr-FR" dirty="0"/>
              <a:t>Adénome hépatique</a:t>
            </a:r>
          </a:p>
          <a:p>
            <a:r>
              <a:rPr lang="fr-FR" dirty="0"/>
              <a:t>Métastase hépatique</a:t>
            </a:r>
          </a:p>
          <a:p>
            <a:r>
              <a:rPr lang="fr-FR" dirty="0"/>
              <a:t>HNF</a:t>
            </a:r>
          </a:p>
        </p:txBody>
      </p:sp>
      <p:sp>
        <p:nvSpPr>
          <p:cNvPr id="5" name="ZoneTexte 4">
            <a:extLst>
              <a:ext uri="{FF2B5EF4-FFF2-40B4-BE49-F238E27FC236}">
                <a16:creationId xmlns:a16="http://schemas.microsoft.com/office/drawing/2014/main" xmlns="" id="{1C9A4B90-D41B-4FDF-885F-A504D1689422}"/>
              </a:ext>
            </a:extLst>
          </p:cNvPr>
          <p:cNvSpPr txBox="1"/>
          <p:nvPr/>
        </p:nvSpPr>
        <p:spPr>
          <a:xfrm>
            <a:off x="1866580" y="5829283"/>
            <a:ext cx="5410840" cy="584775"/>
          </a:xfrm>
          <a:prstGeom prst="rect">
            <a:avLst/>
          </a:prstGeom>
          <a:noFill/>
        </p:spPr>
        <p:txBody>
          <a:bodyPr wrap="none" rtlCol="0">
            <a:spAutoFit/>
          </a:bodyPr>
          <a:lstStyle/>
          <a:p>
            <a:pPr>
              <a:spcBef>
                <a:spcPct val="20000"/>
              </a:spcBef>
            </a:pPr>
            <a:r>
              <a:rPr lang="fr-FR" sz="3200" dirty="0"/>
              <a:t>Tout nodule sur cirrhose = CHC </a:t>
            </a:r>
          </a:p>
        </p:txBody>
      </p:sp>
      <p:cxnSp>
        <p:nvCxnSpPr>
          <p:cNvPr id="6" name="Connecteur droit 5">
            <a:extLst>
              <a:ext uri="{FF2B5EF4-FFF2-40B4-BE49-F238E27FC236}">
                <a16:creationId xmlns:a16="http://schemas.microsoft.com/office/drawing/2014/main" xmlns="" id="{00E3A6E9-FD52-4942-96C3-7C5179CB437F}"/>
              </a:ext>
            </a:extLst>
          </p:cNvPr>
          <p:cNvCxnSpPr/>
          <p:nvPr/>
        </p:nvCxnSpPr>
        <p:spPr>
          <a:xfrm>
            <a:off x="539552" y="1124744"/>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xmlns="" id="{C2EA5CF4-7102-4FE6-856C-C7533E3BDE37}"/>
              </a:ext>
            </a:extLst>
          </p:cNvPr>
          <p:cNvPicPr>
            <a:picLocks noChangeAspect="1"/>
          </p:cNvPicPr>
          <p:nvPr/>
        </p:nvPicPr>
        <p:blipFill>
          <a:blip r:embed="rId2"/>
          <a:stretch>
            <a:fillRect/>
          </a:stretch>
        </p:blipFill>
        <p:spPr>
          <a:xfrm>
            <a:off x="6295306" y="1787263"/>
            <a:ext cx="2381150" cy="3384376"/>
          </a:xfrm>
          <a:prstGeom prst="rect">
            <a:avLst/>
          </a:prstGeom>
        </p:spPr>
      </p:pic>
      <p:sp>
        <p:nvSpPr>
          <p:cNvPr id="10" name="Rectangle : coins arrondis 9">
            <a:extLst>
              <a:ext uri="{FF2B5EF4-FFF2-40B4-BE49-F238E27FC236}">
                <a16:creationId xmlns:a16="http://schemas.microsoft.com/office/drawing/2014/main" xmlns="" id="{53D98082-BF18-4409-B233-A2F656925F46}"/>
              </a:ext>
            </a:extLst>
          </p:cNvPr>
          <p:cNvSpPr/>
          <p:nvPr/>
        </p:nvSpPr>
        <p:spPr>
          <a:xfrm>
            <a:off x="1763688" y="5661248"/>
            <a:ext cx="5616624"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0866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856" y="188640"/>
            <a:ext cx="8229600" cy="1143000"/>
          </a:xfrm>
        </p:spPr>
        <p:txBody>
          <a:bodyPr/>
          <a:lstStyle/>
          <a:p>
            <a:r>
              <a:rPr lang="fr-FR" dirty="0"/>
              <a:t>Forme Mixte</a:t>
            </a:r>
          </a:p>
        </p:txBody>
      </p:sp>
      <p:sp>
        <p:nvSpPr>
          <p:cNvPr id="3" name="Espace réservé du contenu 2"/>
          <p:cNvSpPr>
            <a:spLocks noGrp="1"/>
          </p:cNvSpPr>
          <p:nvPr>
            <p:ph idx="1"/>
          </p:nvPr>
        </p:nvSpPr>
        <p:spPr>
          <a:xfrm>
            <a:off x="539552" y="1772816"/>
            <a:ext cx="8219256" cy="2188840"/>
          </a:xfrm>
        </p:spPr>
        <p:txBody>
          <a:bodyPr>
            <a:normAutofit/>
          </a:bodyPr>
          <a:lstStyle/>
          <a:p>
            <a:r>
              <a:rPr lang="fr-FR" dirty="0"/>
              <a:t>Diagnostic </a:t>
            </a:r>
            <a:r>
              <a:rPr lang="fr-FR" dirty="0" err="1"/>
              <a:t>pré-opératoire</a:t>
            </a:r>
            <a:r>
              <a:rPr lang="fr-FR" dirty="0"/>
              <a:t> : difficile</a:t>
            </a:r>
          </a:p>
          <a:p>
            <a:r>
              <a:rPr lang="fr-FR" dirty="0"/>
              <a:t>Pronostic : moins bon que le CHC</a:t>
            </a:r>
          </a:p>
          <a:p>
            <a:r>
              <a:rPr lang="fr-FR" dirty="0"/>
              <a:t>Oncologie : </a:t>
            </a:r>
            <a:r>
              <a:rPr lang="fr-FR" dirty="0" err="1"/>
              <a:t>Xeloda</a:t>
            </a:r>
            <a:endParaRPr lang="fr-FR" dirty="0"/>
          </a:p>
        </p:txBody>
      </p:sp>
      <p:cxnSp>
        <p:nvCxnSpPr>
          <p:cNvPr id="4" name="Connecteur droit 3"/>
          <p:cNvCxnSpPr/>
          <p:nvPr/>
        </p:nvCxnSpPr>
        <p:spPr>
          <a:xfrm>
            <a:off x="539552" y="1124744"/>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618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4664"/>
            <a:ext cx="9180512" cy="32079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contenu 2"/>
          <p:cNvSpPr txBox="1">
            <a:spLocks/>
          </p:cNvSpPr>
          <p:nvPr/>
        </p:nvSpPr>
        <p:spPr>
          <a:xfrm>
            <a:off x="107504" y="44624"/>
            <a:ext cx="9036496" cy="38864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fr-FR" dirty="0"/>
              <a:t>Homme de 62 ans, cirrhose alcoolique, </a:t>
            </a:r>
            <a:r>
              <a:rPr lang="fr-FR" dirty="0" err="1">
                <a:latin typeface="Symbol" pitchFamily="18" charset="2"/>
              </a:rPr>
              <a:t>a</a:t>
            </a:r>
            <a:r>
              <a:rPr lang="fr-FR" dirty="0" err="1"/>
              <a:t>FP</a:t>
            </a:r>
            <a:r>
              <a:rPr lang="fr-FR" dirty="0"/>
              <a:t> normal, ACE 12: HEPATOCHOLANGIOCARCINOME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14942" y="404664"/>
            <a:ext cx="2793562" cy="3115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91221" y="432091"/>
            <a:ext cx="2846554" cy="3068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96886" y="448843"/>
            <a:ext cx="2538977" cy="3063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353" y="465478"/>
            <a:ext cx="2241142" cy="304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Espace réservé du contenu 2"/>
          <p:cNvSpPr txBox="1">
            <a:spLocks/>
          </p:cNvSpPr>
          <p:nvPr/>
        </p:nvSpPr>
        <p:spPr>
          <a:xfrm>
            <a:off x="107504" y="3612590"/>
            <a:ext cx="6408712" cy="38864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fr-FR" dirty="0"/>
              <a:t>Homme de 65 ans, cirrhose alcoolique: CHOLANGIOCARCINOME</a:t>
            </a:r>
          </a:p>
        </p:txBody>
      </p:sp>
      <p:grpSp>
        <p:nvGrpSpPr>
          <p:cNvPr id="2" name="Groupe 1">
            <a:extLst>
              <a:ext uri="{FF2B5EF4-FFF2-40B4-BE49-F238E27FC236}">
                <a16:creationId xmlns:a16="http://schemas.microsoft.com/office/drawing/2014/main" xmlns="" id="{B9E5A727-EBD8-4333-9AE1-6BB0ED184AE8}"/>
              </a:ext>
            </a:extLst>
          </p:cNvPr>
          <p:cNvGrpSpPr/>
          <p:nvPr/>
        </p:nvGrpSpPr>
        <p:grpSpPr>
          <a:xfrm>
            <a:off x="0" y="4001230"/>
            <a:ext cx="9180512" cy="2607125"/>
            <a:chOff x="0" y="4001230"/>
            <a:chExt cx="9180512" cy="2607125"/>
          </a:xfrm>
        </p:grpSpPr>
        <p:pic>
          <p:nvPicPr>
            <p:cNvPr id="11" name="Picture 8" descr="csans inj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700" y="4005064"/>
              <a:ext cx="3281606" cy="260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cart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51720" y="4005064"/>
              <a:ext cx="3298024" cy="260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cportal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211960" y="4016659"/>
              <a:ext cx="3266558" cy="25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ctardif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882488" y="4001230"/>
              <a:ext cx="3298024" cy="258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4001230"/>
              <a:ext cx="9180512" cy="2607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09325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7113" y="183778"/>
            <a:ext cx="8229600" cy="1012974"/>
          </a:xfrm>
        </p:spPr>
        <p:txBody>
          <a:bodyPr/>
          <a:lstStyle/>
          <a:p>
            <a:r>
              <a:rPr lang="fr-FR" dirty="0"/>
              <a:t>QUIZ 2</a:t>
            </a:r>
          </a:p>
        </p:txBody>
      </p:sp>
      <p:sp>
        <p:nvSpPr>
          <p:cNvPr id="3" name="Espace réservé du contenu 2"/>
          <p:cNvSpPr>
            <a:spLocks noGrp="1"/>
          </p:cNvSpPr>
          <p:nvPr>
            <p:ph idx="1"/>
          </p:nvPr>
        </p:nvSpPr>
        <p:spPr>
          <a:xfrm>
            <a:off x="421196" y="1700808"/>
            <a:ext cx="4186808" cy="4392487"/>
          </a:xfrm>
        </p:spPr>
        <p:txBody>
          <a:bodyPr>
            <a:normAutofit fontScale="92500" lnSpcReduction="20000"/>
          </a:bodyPr>
          <a:lstStyle/>
          <a:p>
            <a:r>
              <a:rPr lang="fr-FR" dirty="0"/>
              <a:t>Femme de 55 ans</a:t>
            </a:r>
          </a:p>
          <a:p>
            <a:r>
              <a:rPr lang="fr-FR" dirty="0"/>
              <a:t>Intoxication alcoolique chronique, en cours de sevrage</a:t>
            </a:r>
          </a:p>
          <a:p>
            <a:r>
              <a:rPr lang="fr-FR" dirty="0"/>
              <a:t>Découverte en échographie d’un nodule atypique</a:t>
            </a:r>
          </a:p>
          <a:p>
            <a:r>
              <a:rPr lang="fr-FR" dirty="0"/>
              <a:t>AFP: 3,1 </a:t>
            </a:r>
            <a:r>
              <a:rPr lang="fr-FR" dirty="0" err="1"/>
              <a:t>ng</a:t>
            </a:r>
            <a:r>
              <a:rPr lang="fr-FR" dirty="0"/>
              <a:t>/ml</a:t>
            </a:r>
          </a:p>
          <a:p>
            <a:r>
              <a:rPr lang="fr-FR" dirty="0" err="1"/>
              <a:t>Fibroscan</a:t>
            </a:r>
            <a:r>
              <a:rPr lang="fr-FR" dirty="0"/>
              <a:t>: 5,7 </a:t>
            </a:r>
            <a:r>
              <a:rPr lang="fr-FR" dirty="0" err="1"/>
              <a:t>Kpa</a:t>
            </a:r>
            <a:endParaRPr lang="fr-FR" dirty="0"/>
          </a:p>
          <a:p>
            <a:r>
              <a:rPr lang="fr-FR" dirty="0"/>
              <a:t>Plaquettes: 133 000</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3678" y="1916832"/>
            <a:ext cx="3844673"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4"/>
          <p:cNvCxnSpPr/>
          <p:nvPr/>
        </p:nvCxnSpPr>
        <p:spPr>
          <a:xfrm>
            <a:off x="539552" y="1124744"/>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6804248" y="4509120"/>
            <a:ext cx="792087" cy="369332"/>
          </a:xfrm>
          <a:prstGeom prst="rect">
            <a:avLst/>
          </a:prstGeom>
          <a:solidFill>
            <a:schemeClr val="bg1"/>
          </a:solidFill>
        </p:spPr>
        <p:txBody>
          <a:bodyPr wrap="square" rtlCol="0">
            <a:spAutoFit/>
          </a:bodyPr>
          <a:lstStyle/>
          <a:p>
            <a:r>
              <a:rPr lang="fr-FR" dirty="0"/>
              <a:t>Lésion</a:t>
            </a:r>
          </a:p>
        </p:txBody>
      </p:sp>
      <p:cxnSp>
        <p:nvCxnSpPr>
          <p:cNvPr id="10" name="Connecteur droit avec flèche 9"/>
          <p:cNvCxnSpPr>
            <a:stCxn id="7" idx="0"/>
          </p:cNvCxnSpPr>
          <p:nvPr/>
        </p:nvCxnSpPr>
        <p:spPr>
          <a:xfrm flipH="1">
            <a:off x="7200291" y="4509120"/>
            <a:ext cx="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4530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0"/>
            <a:ext cx="8424936"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1190" y="44624"/>
            <a:ext cx="4147344" cy="3391606"/>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190" y="3344589"/>
            <a:ext cx="4147550" cy="339677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88741" y="44624"/>
            <a:ext cx="4018842" cy="334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61459" y="3344589"/>
            <a:ext cx="4050159" cy="3390133"/>
          </a:xfrm>
          <a:prstGeom prst="rect">
            <a:avLst/>
          </a:prstGeom>
        </p:spPr>
      </p:pic>
    </p:spTree>
    <p:extLst>
      <p:ext uri="{BB962C8B-B14F-4D97-AF65-F5344CB8AC3E}">
        <p14:creationId xmlns:p14="http://schemas.microsoft.com/office/powerpoint/2010/main" val="2932896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8" y="260648"/>
            <a:ext cx="8496944" cy="62646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5" name="Picture 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552" y="692695"/>
            <a:ext cx="3536687" cy="263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6109" y="692693"/>
            <a:ext cx="3291781" cy="2632463"/>
          </a:xfrm>
          <a:prstGeom prst="rect">
            <a:avLst/>
          </a:prstGeom>
        </p:spPr>
      </p:pic>
      <p:pic>
        <p:nvPicPr>
          <p:cNvPr id="2054"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36096" y="692695"/>
            <a:ext cx="3312811" cy="263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892" y="3724955"/>
            <a:ext cx="3354277" cy="263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45986" y="3724954"/>
            <a:ext cx="2733343" cy="263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Imag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36095" y="3724954"/>
            <a:ext cx="3312811" cy="2670689"/>
          </a:xfrm>
          <a:prstGeom prst="rect">
            <a:avLst/>
          </a:prstGeom>
        </p:spPr>
      </p:pic>
    </p:spTree>
    <p:extLst>
      <p:ext uri="{BB962C8B-B14F-4D97-AF65-F5344CB8AC3E}">
        <p14:creationId xmlns:p14="http://schemas.microsoft.com/office/powerpoint/2010/main" val="3317340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755576" y="260648"/>
            <a:ext cx="7992888" cy="6336704"/>
            <a:chOff x="971600" y="476672"/>
            <a:chExt cx="7776864" cy="6120680"/>
          </a:xfrm>
        </p:grpSpPr>
        <p:sp>
          <p:nvSpPr>
            <p:cNvPr id="8" name="Rectangle 7"/>
            <p:cNvSpPr/>
            <p:nvPr/>
          </p:nvSpPr>
          <p:spPr>
            <a:xfrm>
              <a:off x="971600" y="476672"/>
              <a:ext cx="7776864" cy="61206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46914" y="3541974"/>
              <a:ext cx="3757534" cy="2907015"/>
            </a:xfrm>
            <a:prstGeom prst="rect">
              <a:avLst/>
            </a:prstGeom>
          </p:spPr>
        </p:pic>
        <p:pic>
          <p:nvPicPr>
            <p:cNvPr id="3" name="Imag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996" y="583964"/>
              <a:ext cx="3645020" cy="2917172"/>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70996" y="3541568"/>
              <a:ext cx="3629686" cy="2907421"/>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46914" y="583964"/>
              <a:ext cx="3757534" cy="2911185"/>
            </a:xfrm>
            <a:prstGeom prst="rect">
              <a:avLst/>
            </a:prstGeom>
          </p:spPr>
        </p:pic>
      </p:grpSp>
    </p:spTree>
    <p:extLst>
      <p:ext uri="{BB962C8B-B14F-4D97-AF65-F5344CB8AC3E}">
        <p14:creationId xmlns:p14="http://schemas.microsoft.com/office/powerpoint/2010/main" val="3386195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 y="260648"/>
            <a:ext cx="8229600" cy="1084982"/>
          </a:xfrm>
        </p:spPr>
        <p:txBody>
          <a:bodyPr/>
          <a:lstStyle/>
          <a:p>
            <a:r>
              <a:rPr lang="fr-FR" dirty="0"/>
              <a:t>CAT</a:t>
            </a:r>
          </a:p>
        </p:txBody>
      </p:sp>
      <p:sp>
        <p:nvSpPr>
          <p:cNvPr id="3" name="Espace réservé du contenu 2"/>
          <p:cNvSpPr>
            <a:spLocks noGrp="1"/>
          </p:cNvSpPr>
          <p:nvPr>
            <p:ph idx="1"/>
          </p:nvPr>
        </p:nvSpPr>
        <p:spPr>
          <a:xfrm>
            <a:off x="467544" y="1592796"/>
            <a:ext cx="8208912" cy="2520280"/>
          </a:xfrm>
        </p:spPr>
        <p:txBody>
          <a:bodyPr/>
          <a:lstStyle/>
          <a:p>
            <a:r>
              <a:rPr lang="fr-FR" dirty="0"/>
              <a:t>Biopsie foie tumorale: non contributive, pas de biopsie du foie non tumorale </a:t>
            </a:r>
          </a:p>
          <a:p>
            <a:r>
              <a:rPr lang="fr-FR" dirty="0"/>
              <a:t>Chirurgie : </a:t>
            </a:r>
            <a:r>
              <a:rPr lang="fr-FR" dirty="0" err="1"/>
              <a:t>segmentectomie</a:t>
            </a:r>
            <a:r>
              <a:rPr lang="fr-FR" dirty="0"/>
              <a:t> 1</a:t>
            </a:r>
          </a:p>
          <a:p>
            <a:r>
              <a:rPr lang="fr-FR" dirty="0"/>
              <a:t>Macroscopie</a:t>
            </a:r>
          </a:p>
        </p:txBody>
      </p:sp>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495"/>
          <a:stretch/>
        </p:blipFill>
        <p:spPr bwMode="auto">
          <a:xfrm>
            <a:off x="5148064" y="4149080"/>
            <a:ext cx="2459501" cy="210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1600" y="4149080"/>
            <a:ext cx="3999528" cy="210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cteur droit 5"/>
          <p:cNvCxnSpPr/>
          <p:nvPr/>
        </p:nvCxnSpPr>
        <p:spPr>
          <a:xfrm>
            <a:off x="539552" y="1268760"/>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828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08920"/>
            <a:ext cx="8229600" cy="1143000"/>
          </a:xfrm>
        </p:spPr>
        <p:txBody>
          <a:bodyPr>
            <a:normAutofit fontScale="90000"/>
          </a:bodyPr>
          <a:lstStyle/>
          <a:p>
            <a:r>
              <a:rPr lang="fr-FR" dirty="0"/>
              <a:t>Hyperplasie nodulaire focale du segment 1</a:t>
            </a:r>
          </a:p>
        </p:txBody>
      </p:sp>
      <p:sp>
        <p:nvSpPr>
          <p:cNvPr id="3" name="ZoneTexte 2"/>
          <p:cNvSpPr txBox="1"/>
          <p:nvPr/>
        </p:nvSpPr>
        <p:spPr>
          <a:xfrm>
            <a:off x="4499992" y="1052736"/>
            <a:ext cx="470000" cy="830997"/>
          </a:xfrm>
          <a:prstGeom prst="rect">
            <a:avLst/>
          </a:prstGeom>
          <a:noFill/>
        </p:spPr>
        <p:txBody>
          <a:bodyPr wrap="none" rtlCol="0">
            <a:spAutoFit/>
          </a:bodyPr>
          <a:lstStyle/>
          <a:p>
            <a:r>
              <a:rPr lang="fr-FR" sz="4800" b="1" dirty="0">
                <a:solidFill>
                  <a:schemeClr val="tx2">
                    <a:lumMod val="40000"/>
                    <a:lumOff val="60000"/>
                  </a:schemeClr>
                </a:solidFill>
                <a:effectLst>
                  <a:outerShdw blurRad="38100" dist="38100" dir="2700000" algn="tl">
                    <a:srgbClr val="000000">
                      <a:alpha val="43137"/>
                    </a:srgbClr>
                  </a:outerShdw>
                </a:effectLst>
              </a:rPr>
              <a:t>?</a:t>
            </a:r>
          </a:p>
        </p:txBody>
      </p:sp>
      <p:sp>
        <p:nvSpPr>
          <p:cNvPr id="4" name="Rectangle à coins arrondis 3"/>
          <p:cNvSpPr/>
          <p:nvPr/>
        </p:nvSpPr>
        <p:spPr>
          <a:xfrm>
            <a:off x="971600" y="2204864"/>
            <a:ext cx="7416824" cy="2376264"/>
          </a:xfrm>
          <a:prstGeom prst="round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57938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40875"/>
            <a:ext cx="8229600" cy="1143000"/>
          </a:xfrm>
        </p:spPr>
        <p:txBody>
          <a:bodyPr/>
          <a:lstStyle/>
          <a:p>
            <a:r>
              <a:rPr lang="fr-FR" dirty="0"/>
              <a:t>« </a:t>
            </a:r>
            <a:r>
              <a:rPr lang="fr-FR" dirty="0" err="1"/>
              <a:t>Take</a:t>
            </a:r>
            <a:r>
              <a:rPr lang="fr-FR" dirty="0"/>
              <a:t> Home message »</a:t>
            </a:r>
          </a:p>
        </p:txBody>
      </p:sp>
      <p:sp>
        <p:nvSpPr>
          <p:cNvPr id="3" name="Espace réservé du contenu 2"/>
          <p:cNvSpPr>
            <a:spLocks noGrp="1"/>
          </p:cNvSpPr>
          <p:nvPr>
            <p:ph idx="1"/>
          </p:nvPr>
        </p:nvSpPr>
        <p:spPr/>
        <p:txBody>
          <a:bodyPr/>
          <a:lstStyle/>
          <a:p>
            <a:r>
              <a:rPr lang="fr-FR" dirty="0"/>
              <a:t>Tout nodule sur cirrhose = CHC</a:t>
            </a:r>
          </a:p>
          <a:p>
            <a:r>
              <a:rPr lang="fr-FR" dirty="0"/>
              <a:t>La combinaison CT, IRM, AFP permet le diagnostic dans la majorité des cas</a:t>
            </a:r>
          </a:p>
          <a:p>
            <a:r>
              <a:rPr lang="fr-FR" dirty="0"/>
              <a:t>En cas de doute diagnostic = PBH foie tumorale et foie non tumorale</a:t>
            </a:r>
          </a:p>
          <a:p>
            <a:r>
              <a:rPr lang="fr-FR" dirty="0"/>
              <a:t>RCP spécialisé du CHC pour relecture de l’imagerie diagnostique et prise en charge thérapeutique</a:t>
            </a:r>
          </a:p>
        </p:txBody>
      </p:sp>
      <p:cxnSp>
        <p:nvCxnSpPr>
          <p:cNvPr id="4" name="Connecteur droit 3"/>
          <p:cNvCxnSpPr/>
          <p:nvPr/>
        </p:nvCxnSpPr>
        <p:spPr>
          <a:xfrm>
            <a:off x="539552" y="1268760"/>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554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CBEF644E-4282-46DB-98C7-007DF144A2BD}"/>
              </a:ext>
            </a:extLst>
          </p:cNvPr>
          <p:cNvPicPr>
            <a:picLocks noChangeAspect="1"/>
          </p:cNvPicPr>
          <p:nvPr/>
        </p:nvPicPr>
        <p:blipFill>
          <a:blip r:embed="rId2"/>
          <a:stretch>
            <a:fillRect/>
          </a:stretch>
        </p:blipFill>
        <p:spPr>
          <a:xfrm>
            <a:off x="577215" y="0"/>
            <a:ext cx="7989570" cy="6858000"/>
          </a:xfrm>
          <a:prstGeom prst="rect">
            <a:avLst/>
          </a:prstGeom>
        </p:spPr>
      </p:pic>
    </p:spTree>
    <p:extLst>
      <p:ext uri="{BB962C8B-B14F-4D97-AF65-F5344CB8AC3E}">
        <p14:creationId xmlns:p14="http://schemas.microsoft.com/office/powerpoint/2010/main" val="182267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16632"/>
            <a:ext cx="7924800" cy="766463"/>
          </a:xfrm>
        </p:spPr>
        <p:txBody>
          <a:bodyPr>
            <a:normAutofit/>
          </a:bodyPr>
          <a:lstStyle/>
          <a:p>
            <a:r>
              <a:rPr lang="fr-FR" dirty="0"/>
              <a:t>Diagnostic: </a:t>
            </a:r>
            <a:r>
              <a:rPr lang="fr-FR" sz="2400" dirty="0"/>
              <a:t>fondée sur l’</a:t>
            </a:r>
            <a:r>
              <a:rPr lang="fr-FR" sz="2400" dirty="0" err="1"/>
              <a:t>hépatocarcinogènese</a:t>
            </a:r>
            <a:endParaRPr lang="en-US" sz="2400" dirty="0"/>
          </a:p>
        </p:txBody>
      </p:sp>
      <p:pic>
        <p:nvPicPr>
          <p:cNvPr id="5" name="Picture 2" descr="Figur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1495" y="1201791"/>
            <a:ext cx="6120680" cy="525154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462725" y="6453336"/>
            <a:ext cx="2411238" cy="369332"/>
          </a:xfrm>
          <a:prstGeom prst="rect">
            <a:avLst/>
          </a:prstGeom>
          <a:noFill/>
        </p:spPr>
        <p:txBody>
          <a:bodyPr wrap="none" rtlCol="0">
            <a:spAutoFit/>
          </a:bodyPr>
          <a:lstStyle/>
          <a:p>
            <a:r>
              <a:rPr lang="fr-FR" i="1" dirty="0"/>
              <a:t>Choi et al, </a:t>
            </a:r>
            <a:r>
              <a:rPr lang="fr-FR" i="1" dirty="0" err="1"/>
              <a:t>Radiology</a:t>
            </a:r>
            <a:r>
              <a:rPr lang="fr-FR" i="1" dirty="0"/>
              <a:t> 2014</a:t>
            </a:r>
          </a:p>
        </p:txBody>
      </p:sp>
      <p:cxnSp>
        <p:nvCxnSpPr>
          <p:cNvPr id="7" name="Connecteur droit 6">
            <a:extLst>
              <a:ext uri="{FF2B5EF4-FFF2-40B4-BE49-F238E27FC236}">
                <a16:creationId xmlns:a16="http://schemas.microsoft.com/office/drawing/2014/main" xmlns="" id="{A537D044-55C3-4238-AE93-BB09CEDE8D6C}"/>
              </a:ext>
            </a:extLst>
          </p:cNvPr>
          <p:cNvCxnSpPr/>
          <p:nvPr/>
        </p:nvCxnSpPr>
        <p:spPr>
          <a:xfrm>
            <a:off x="683568" y="880503"/>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25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712968" cy="1012974"/>
          </a:xfrm>
        </p:spPr>
        <p:txBody>
          <a:bodyPr>
            <a:normAutofit/>
          </a:bodyPr>
          <a:lstStyle/>
          <a:p>
            <a:r>
              <a:rPr lang="fr-FR" sz="3200" dirty="0">
                <a:effectLst>
                  <a:outerShdw blurRad="38100" dist="38100" dir="2700000" algn="tl">
                    <a:srgbClr val="000000">
                      <a:alpha val="43137"/>
                    </a:srgbClr>
                  </a:outerShdw>
                </a:effectLst>
              </a:rPr>
              <a:t>PRODUIT DE CONTRASTE HEPATO-SPECIFIQUE</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92080" y="1412776"/>
            <a:ext cx="2952328" cy="4111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93"/>
          <p:cNvSpPr txBox="1">
            <a:spLocks noChangeArrowheads="1"/>
          </p:cNvSpPr>
          <p:nvPr/>
        </p:nvSpPr>
        <p:spPr bwMode="auto">
          <a:xfrm>
            <a:off x="976802" y="2089591"/>
            <a:ext cx="3455988" cy="25545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2000" dirty="0"/>
              <a:t>Gd-EOB-DTPA : </a:t>
            </a:r>
            <a:r>
              <a:rPr lang="fr-FR" altLang="fr-FR" sz="2000" dirty="0" err="1"/>
              <a:t>Primovist</a:t>
            </a:r>
            <a:r>
              <a:rPr lang="fr-FR" altLang="fr-FR" sz="2000" dirty="0"/>
              <a:t> ®</a:t>
            </a:r>
          </a:p>
          <a:p>
            <a:pPr eaLnBrk="1" hangingPunct="1"/>
            <a:r>
              <a:rPr lang="fr-FR" altLang="fr-FR" sz="2000" dirty="0"/>
              <a:t>-50% bile, 10-20 min</a:t>
            </a:r>
          </a:p>
          <a:p>
            <a:pPr eaLnBrk="1" hangingPunct="1"/>
            <a:r>
              <a:rPr lang="fr-FR" altLang="fr-FR" sz="2000" dirty="0"/>
              <a:t>-AMM en Asie, USA, Europe  mais </a:t>
            </a:r>
            <a:r>
              <a:rPr lang="fr-FR" altLang="fr-FR" sz="2000" u="sng" dirty="0"/>
              <a:t>pas en France</a:t>
            </a:r>
          </a:p>
          <a:p>
            <a:pPr eaLnBrk="1" hangingPunct="1"/>
            <a:endParaRPr lang="fr-FR" altLang="fr-FR" sz="2000" dirty="0"/>
          </a:p>
          <a:p>
            <a:pPr eaLnBrk="1" hangingPunct="1"/>
            <a:r>
              <a:rPr lang="fr-FR" altLang="fr-FR" sz="2000" dirty="0"/>
              <a:t>Gd-BOPTA : </a:t>
            </a:r>
            <a:r>
              <a:rPr lang="fr-FR" altLang="fr-FR" sz="2000" dirty="0" err="1"/>
              <a:t>Multihance</a:t>
            </a:r>
            <a:r>
              <a:rPr lang="fr-FR" altLang="fr-FR" sz="2000" dirty="0"/>
              <a:t> ®</a:t>
            </a:r>
          </a:p>
          <a:p>
            <a:pPr eaLnBrk="1" hangingPunct="1"/>
            <a:r>
              <a:rPr lang="fr-FR" altLang="fr-FR" sz="2000" dirty="0"/>
              <a:t>-5% bile, 1-3 heures</a:t>
            </a:r>
          </a:p>
          <a:p>
            <a:pPr eaLnBrk="1" hangingPunct="1"/>
            <a:r>
              <a:rPr lang="fr-FR" altLang="fr-FR" sz="2000" dirty="0"/>
              <a:t>-AMM en France</a:t>
            </a:r>
          </a:p>
        </p:txBody>
      </p:sp>
      <p:sp>
        <p:nvSpPr>
          <p:cNvPr id="3" name="Flèche droite 2"/>
          <p:cNvSpPr/>
          <p:nvPr/>
        </p:nvSpPr>
        <p:spPr>
          <a:xfrm>
            <a:off x="4644008" y="3212976"/>
            <a:ext cx="432048" cy="315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4525053" y="6237312"/>
            <a:ext cx="3259097" cy="338554"/>
          </a:xfrm>
          <a:prstGeom prst="rect">
            <a:avLst/>
          </a:prstGeom>
        </p:spPr>
        <p:txBody>
          <a:bodyPr wrap="none">
            <a:spAutoFit/>
          </a:bodyPr>
          <a:lstStyle/>
          <a:p>
            <a:r>
              <a:rPr lang="fr-FR" sz="1600" b="1" i="1" dirty="0" err="1"/>
              <a:t>Goodwin</a:t>
            </a:r>
            <a:r>
              <a:rPr lang="fr-FR" sz="1600" b="1" i="1" dirty="0"/>
              <a:t> MD et al, </a:t>
            </a:r>
            <a:r>
              <a:rPr lang="fr-FR" sz="1600" b="1" i="1" dirty="0" err="1"/>
              <a:t>Radiographics</a:t>
            </a:r>
            <a:r>
              <a:rPr lang="fr-FR" sz="1600" b="1" i="1" dirty="0"/>
              <a:t> 2011</a:t>
            </a:r>
            <a:endParaRPr lang="fr-FR" sz="1600" i="1" dirty="0"/>
          </a:p>
        </p:txBody>
      </p:sp>
      <p:cxnSp>
        <p:nvCxnSpPr>
          <p:cNvPr id="7" name="Connecteur droit 6">
            <a:extLst>
              <a:ext uri="{FF2B5EF4-FFF2-40B4-BE49-F238E27FC236}">
                <a16:creationId xmlns:a16="http://schemas.microsoft.com/office/drawing/2014/main" xmlns="" id="{B41BCEDA-4F5A-41B4-A5C6-C07AC989A859}"/>
              </a:ext>
            </a:extLst>
          </p:cNvPr>
          <p:cNvCxnSpPr/>
          <p:nvPr/>
        </p:nvCxnSpPr>
        <p:spPr>
          <a:xfrm>
            <a:off x="575556" y="1340768"/>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66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8222" y="116632"/>
            <a:ext cx="7924800" cy="1070991"/>
          </a:xfrm>
        </p:spPr>
        <p:txBody>
          <a:bodyPr/>
          <a:lstStyle/>
          <a:p>
            <a:r>
              <a:rPr lang="fr-FR" dirty="0"/>
              <a:t>Critères Occidentaux</a:t>
            </a:r>
          </a:p>
        </p:txBody>
      </p:sp>
      <p:sp>
        <p:nvSpPr>
          <p:cNvPr id="3" name="Espace réservé du contenu 2"/>
          <p:cNvSpPr>
            <a:spLocks noGrp="1"/>
          </p:cNvSpPr>
          <p:nvPr>
            <p:ph sz="quarter" idx="13"/>
          </p:nvPr>
        </p:nvSpPr>
        <p:spPr>
          <a:xfrm>
            <a:off x="4644008" y="2126339"/>
            <a:ext cx="4464496" cy="3377859"/>
          </a:xfrm>
        </p:spPr>
        <p:txBody>
          <a:bodyPr>
            <a:normAutofit fontScale="55000" lnSpcReduction="20000"/>
          </a:bodyPr>
          <a:lstStyle/>
          <a:p>
            <a:r>
              <a:rPr lang="fr-FR" b="1" dirty="0"/>
              <a:t>EASL-EORTC</a:t>
            </a:r>
            <a:r>
              <a:rPr lang="fr-FR" dirty="0"/>
              <a:t> </a:t>
            </a:r>
          </a:p>
          <a:p>
            <a:pPr marL="0" indent="0">
              <a:buNone/>
            </a:pPr>
            <a:r>
              <a:rPr lang="fr-FR" dirty="0"/>
              <a:t>      </a:t>
            </a:r>
            <a:r>
              <a:rPr lang="fr-FR" dirty="0" err="1"/>
              <a:t>European</a:t>
            </a:r>
            <a:r>
              <a:rPr lang="fr-FR" dirty="0"/>
              <a:t> Association for the </a:t>
            </a:r>
            <a:r>
              <a:rPr lang="fr-FR" dirty="0" err="1"/>
              <a:t>Study</a:t>
            </a:r>
            <a:r>
              <a:rPr lang="fr-FR" dirty="0"/>
              <a:t> of the </a:t>
            </a:r>
          </a:p>
          <a:p>
            <a:pPr marL="0" indent="0">
              <a:buNone/>
            </a:pPr>
            <a:r>
              <a:rPr lang="fr-FR" dirty="0"/>
              <a:t>       </a:t>
            </a:r>
            <a:r>
              <a:rPr lang="fr-FR" dirty="0" err="1"/>
              <a:t>Liver</a:t>
            </a:r>
            <a:r>
              <a:rPr lang="fr-FR" dirty="0"/>
              <a:t> and </a:t>
            </a:r>
            <a:r>
              <a:rPr lang="fr-FR" dirty="0" err="1"/>
              <a:t>European</a:t>
            </a:r>
            <a:r>
              <a:rPr lang="fr-FR" dirty="0"/>
              <a:t> </a:t>
            </a:r>
            <a:r>
              <a:rPr lang="fr-FR" dirty="0" err="1"/>
              <a:t>Organization</a:t>
            </a:r>
            <a:r>
              <a:rPr lang="fr-FR" dirty="0"/>
              <a:t> for </a:t>
            </a:r>
          </a:p>
          <a:p>
            <a:pPr marL="0" indent="0">
              <a:buNone/>
            </a:pPr>
            <a:r>
              <a:rPr lang="fr-FR" dirty="0"/>
              <a:t>       </a:t>
            </a:r>
            <a:r>
              <a:rPr lang="fr-FR" dirty="0" err="1"/>
              <a:t>Research</a:t>
            </a:r>
            <a:r>
              <a:rPr lang="fr-FR" dirty="0"/>
              <a:t>  and </a:t>
            </a:r>
            <a:r>
              <a:rPr lang="fr-FR" dirty="0" err="1"/>
              <a:t>Treatment</a:t>
            </a:r>
            <a:r>
              <a:rPr lang="fr-FR" dirty="0"/>
              <a:t> of Cancer</a:t>
            </a:r>
          </a:p>
          <a:p>
            <a:r>
              <a:rPr lang="fr-FR" b="1" dirty="0"/>
              <a:t>AASLD</a:t>
            </a:r>
            <a:r>
              <a:rPr lang="fr-FR" dirty="0"/>
              <a:t> </a:t>
            </a:r>
          </a:p>
          <a:p>
            <a:pPr marL="0" indent="0">
              <a:buNone/>
            </a:pPr>
            <a:r>
              <a:rPr lang="fr-FR" dirty="0"/>
              <a:t>       American Association for the </a:t>
            </a:r>
            <a:r>
              <a:rPr lang="fr-FR" dirty="0" err="1"/>
              <a:t>Study</a:t>
            </a:r>
            <a:r>
              <a:rPr lang="fr-FR" dirty="0"/>
              <a:t> of </a:t>
            </a:r>
          </a:p>
          <a:p>
            <a:pPr marL="0" indent="0">
              <a:buNone/>
            </a:pPr>
            <a:r>
              <a:rPr lang="fr-FR" dirty="0"/>
              <a:t>      </a:t>
            </a:r>
            <a:r>
              <a:rPr lang="fr-FR" dirty="0" err="1"/>
              <a:t>Liver</a:t>
            </a:r>
            <a:r>
              <a:rPr lang="fr-FR" dirty="0"/>
              <a:t> </a:t>
            </a:r>
            <a:r>
              <a:rPr lang="fr-FR" dirty="0" err="1"/>
              <a:t>Disease</a:t>
            </a:r>
            <a:endParaRPr lang="fr-FR" dirty="0"/>
          </a:p>
          <a:p>
            <a:r>
              <a:rPr lang="fr-FR" b="1" dirty="0"/>
              <a:t>UNOS-OPTN </a:t>
            </a:r>
          </a:p>
          <a:p>
            <a:pPr marL="0" indent="0">
              <a:buNone/>
            </a:pPr>
            <a:r>
              <a:rPr lang="fr-FR" dirty="0"/>
              <a:t>      United Network for </a:t>
            </a:r>
            <a:r>
              <a:rPr lang="fr-FR" dirty="0" err="1"/>
              <a:t>organ</a:t>
            </a:r>
            <a:r>
              <a:rPr lang="fr-FR" dirty="0"/>
              <a:t> sharing-</a:t>
            </a:r>
            <a:r>
              <a:rPr lang="fr-FR" dirty="0" err="1"/>
              <a:t>Organ</a:t>
            </a:r>
            <a:endParaRPr lang="fr-FR" dirty="0"/>
          </a:p>
          <a:p>
            <a:pPr marL="0" indent="0">
              <a:buNone/>
            </a:pPr>
            <a:r>
              <a:rPr lang="fr-FR" dirty="0"/>
              <a:t>       </a:t>
            </a:r>
            <a:r>
              <a:rPr lang="fr-FR" dirty="0" err="1"/>
              <a:t>Procurement</a:t>
            </a:r>
            <a:r>
              <a:rPr lang="fr-FR" dirty="0"/>
              <a:t> and Transplant  Network</a:t>
            </a:r>
          </a:p>
          <a:p>
            <a:pPr marL="0" indent="0">
              <a:buNone/>
            </a:pPr>
            <a:r>
              <a:rPr lang="fr-FR" dirty="0"/>
              <a:t>       </a:t>
            </a:r>
          </a:p>
          <a:p>
            <a:pPr marL="0" indent="0">
              <a:buNone/>
            </a:pPr>
            <a:endParaRPr lang="fr-FR" dirty="0"/>
          </a:p>
          <a:p>
            <a:pPr marL="0" indent="0">
              <a:buNone/>
            </a:pPr>
            <a:endParaRPr lang="fr-FR" dirty="0"/>
          </a:p>
        </p:txBody>
      </p:sp>
      <p:pic>
        <p:nvPicPr>
          <p:cNvPr id="1028" name="Picture 4" descr="http://www.motive-toi.com/wp-content/uploads/2015/06/Socrate1-e143536392235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1997" y="2126339"/>
            <a:ext cx="4472012" cy="297836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4">
            <a:extLst>
              <a:ext uri="{FF2B5EF4-FFF2-40B4-BE49-F238E27FC236}">
                <a16:creationId xmlns:a16="http://schemas.microsoft.com/office/drawing/2014/main" xmlns="" id="{B41BCEDA-4F5A-41B4-A5C6-C07AC989A859}"/>
              </a:ext>
            </a:extLst>
          </p:cNvPr>
          <p:cNvCxnSpPr/>
          <p:nvPr/>
        </p:nvCxnSpPr>
        <p:spPr>
          <a:xfrm>
            <a:off x="539552" y="1124744"/>
            <a:ext cx="8136904"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xmlns="" id="{EDAEF5E0-4CF7-4186-9E0C-6F6423E4D834}"/>
              </a:ext>
            </a:extLst>
          </p:cNvPr>
          <p:cNvSpPr txBox="1"/>
          <p:nvPr/>
        </p:nvSpPr>
        <p:spPr>
          <a:xfrm>
            <a:off x="3203848" y="5701014"/>
            <a:ext cx="1899431" cy="369332"/>
          </a:xfrm>
          <a:prstGeom prst="rect">
            <a:avLst/>
          </a:prstGeom>
          <a:noFill/>
        </p:spPr>
        <p:txBody>
          <a:bodyPr wrap="none" rtlCol="0">
            <a:spAutoFit/>
          </a:bodyPr>
          <a:lstStyle/>
          <a:p>
            <a:r>
              <a:rPr lang="fr-FR" dirty="0"/>
              <a:t>FOIE de CIRRHOSE</a:t>
            </a:r>
          </a:p>
        </p:txBody>
      </p:sp>
      <p:sp>
        <p:nvSpPr>
          <p:cNvPr id="6" name="Flèche : droite 5">
            <a:extLst>
              <a:ext uri="{FF2B5EF4-FFF2-40B4-BE49-F238E27FC236}">
                <a16:creationId xmlns:a16="http://schemas.microsoft.com/office/drawing/2014/main" xmlns="" id="{FF353209-7E21-4229-B1D1-4C3FFF782891}"/>
              </a:ext>
            </a:extLst>
          </p:cNvPr>
          <p:cNvSpPr/>
          <p:nvPr/>
        </p:nvSpPr>
        <p:spPr>
          <a:xfrm>
            <a:off x="2627784" y="5733256"/>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1194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76672"/>
            <a:ext cx="8712968" cy="1143000"/>
          </a:xfrm>
        </p:spPr>
        <p:txBody>
          <a:bodyPr>
            <a:normAutofit fontScale="90000"/>
          </a:bodyPr>
          <a:lstStyle/>
          <a:p>
            <a:r>
              <a:rPr lang="fr-FR" dirty="0"/>
              <a:t>Diagnostic NON-INVASIF:</a:t>
            </a:r>
            <a:br>
              <a:rPr lang="fr-FR" dirty="0"/>
            </a:br>
            <a:r>
              <a:rPr lang="fr-FR" dirty="0"/>
              <a:t>recommandations occidentales</a:t>
            </a:r>
          </a:p>
        </p:txBody>
      </p:sp>
      <p:sp>
        <p:nvSpPr>
          <p:cNvPr id="3" name="Rectangle à coins arrondis 2"/>
          <p:cNvSpPr/>
          <p:nvPr/>
        </p:nvSpPr>
        <p:spPr>
          <a:xfrm>
            <a:off x="1331640" y="1916832"/>
            <a:ext cx="6768752" cy="403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r>
              <a:rPr lang="fr-FR" sz="2800" dirty="0"/>
              <a:t>Produit de contraste </a:t>
            </a:r>
            <a:r>
              <a:rPr lang="fr-FR" sz="2800" dirty="0" err="1"/>
              <a:t>extra-cellulaire</a:t>
            </a:r>
            <a:endParaRPr lang="fr-FR" sz="2800" dirty="0"/>
          </a:p>
        </p:txBody>
      </p:sp>
      <p:sp>
        <p:nvSpPr>
          <p:cNvPr id="4" name="Ellipse 3"/>
          <p:cNvSpPr/>
          <p:nvPr/>
        </p:nvSpPr>
        <p:spPr>
          <a:xfrm>
            <a:off x="2411760" y="2866470"/>
            <a:ext cx="1944216" cy="1728192"/>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CT-iode</a:t>
            </a:r>
          </a:p>
        </p:txBody>
      </p:sp>
      <p:sp>
        <p:nvSpPr>
          <p:cNvPr id="5" name="Ellipse 4"/>
          <p:cNvSpPr/>
          <p:nvPr/>
        </p:nvSpPr>
        <p:spPr>
          <a:xfrm>
            <a:off x="5207209" y="2852936"/>
            <a:ext cx="1800200" cy="1669718"/>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IRM-Gd</a:t>
            </a:r>
          </a:p>
        </p:txBody>
      </p:sp>
    </p:spTree>
    <p:extLst>
      <p:ext uri="{BB962C8B-B14F-4D97-AF65-F5344CB8AC3E}">
        <p14:creationId xmlns:p14="http://schemas.microsoft.com/office/powerpoint/2010/main" val="4251073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6155</TotalTime>
  <Words>1857</Words>
  <Application>Microsoft Macintosh PowerPoint</Application>
  <PresentationFormat>Présentation à l'écran (4:3)</PresentationFormat>
  <Paragraphs>324</Paragraphs>
  <Slides>59</Slides>
  <Notes>6</Notes>
  <HiddenSlides>0</HiddenSlides>
  <MMClips>0</MMClips>
  <ScaleCrop>false</ScaleCrop>
  <HeadingPairs>
    <vt:vector size="4" baseType="variant">
      <vt:variant>
        <vt:lpstr>Thème</vt:lpstr>
      </vt:variant>
      <vt:variant>
        <vt:i4>1</vt:i4>
      </vt:variant>
      <vt:variant>
        <vt:lpstr>Titres des diapositives</vt:lpstr>
      </vt:variant>
      <vt:variant>
        <vt:i4>59</vt:i4>
      </vt:variant>
    </vt:vector>
  </HeadingPairs>
  <TitlesOfParts>
    <vt:vector size="60" baseType="lpstr">
      <vt:lpstr>Thème Office</vt:lpstr>
      <vt:lpstr>Que faire devant un nodule chez le cirrhotique ?</vt:lpstr>
      <vt:lpstr>Cas clinique 1</vt:lpstr>
      <vt:lpstr>Présentation PowerPoint</vt:lpstr>
      <vt:lpstr>Présentation PowerPoint</vt:lpstr>
      <vt:lpstr>Quels sont les diagnostics possibles ?</vt:lpstr>
      <vt:lpstr>Diagnostic: fondée sur l’hépatocarcinogènese</vt:lpstr>
      <vt:lpstr>PRODUIT DE CONTRASTE HEPATO-SPECIFIQUE</vt:lpstr>
      <vt:lpstr>Critères Occidentaux</vt:lpstr>
      <vt:lpstr>Diagnostic NON-INVASIF: recommandations occidentales</vt:lpstr>
      <vt:lpstr>Néovascularisation tumorale: hypervacularisation TDM ou IRM</vt:lpstr>
      <vt:lpstr>Lavage au temps portal ou tardif: IRM</vt:lpstr>
      <vt:lpstr>Critères diagnostiques du CHC sur foie de cirrhose</vt:lpstr>
      <vt:lpstr>Valeur diagnostique des critères  non-invasifs du CHC </vt:lpstr>
      <vt:lpstr>Recommandations occidentales:  Produit de contraste extra-celluLaire</vt:lpstr>
      <vt:lpstr>Présentation PowerPoint</vt:lpstr>
      <vt:lpstr>Liver Imaging Reporting and Data System (LI-RADS)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Signes ancillaires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Surveillance d’un nodule dysplasique ?</vt:lpstr>
      <vt:lpstr>Présentation PowerPoint</vt:lpstr>
      <vt:lpstr>Présentation PowerPoint</vt:lpstr>
      <vt:lpstr>Présentation PowerPoint</vt:lpstr>
      <vt:lpstr>CAT ?</vt:lpstr>
      <vt:lpstr>Présentation PowerPoint</vt:lpstr>
      <vt:lpstr>Présentation PowerPoint</vt:lpstr>
      <vt:lpstr>Prise en charge thérapeutique</vt:lpstr>
      <vt:lpstr>Classification BCLC  </vt:lpstr>
      <vt:lpstr>Child C</vt:lpstr>
      <vt:lpstr>ACCES à la GREFFE</vt:lpstr>
      <vt:lpstr>QUIZ 1</vt:lpstr>
      <vt:lpstr>Étiologies du CHC en France</vt:lpstr>
      <vt:lpstr>Présentation PowerPoint</vt:lpstr>
      <vt:lpstr>CAT</vt:lpstr>
      <vt:lpstr>Forme Mixte</vt:lpstr>
      <vt:lpstr>Présentation PowerPoint</vt:lpstr>
      <vt:lpstr>QUIZ 2</vt:lpstr>
      <vt:lpstr>Présentation PowerPoint</vt:lpstr>
      <vt:lpstr>Présentation PowerPoint</vt:lpstr>
      <vt:lpstr>Présentation PowerPoint</vt:lpstr>
      <vt:lpstr>CAT</vt:lpstr>
      <vt:lpstr>Hyperplasie nodulaire focale du segment 1</vt:lpstr>
      <vt:lpstr>« Take Home message »</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faire devant un nodule chez le cirrhotique ?</dc:title>
  <dc:creator>Maite LEWIN</dc:creator>
  <cp:lastModifiedBy>Office Microsoft</cp:lastModifiedBy>
  <cp:revision>84</cp:revision>
  <dcterms:created xsi:type="dcterms:W3CDTF">2018-05-28T12:03:20Z</dcterms:created>
  <dcterms:modified xsi:type="dcterms:W3CDTF">2018-11-06T22:22:33Z</dcterms:modified>
</cp:coreProperties>
</file>